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257" r:id="rId3"/>
    <p:sldId id="326" r:id="rId4"/>
    <p:sldId id="327" r:id="rId5"/>
    <p:sldId id="328" r:id="rId6"/>
    <p:sldId id="329" r:id="rId7"/>
    <p:sldId id="325" r:id="rId8"/>
    <p:sldId id="300" r:id="rId9"/>
    <p:sldId id="317" r:id="rId10"/>
    <p:sldId id="318" r:id="rId11"/>
    <p:sldId id="319" r:id="rId12"/>
    <p:sldId id="299" r:id="rId13"/>
    <p:sldId id="320" r:id="rId14"/>
    <p:sldId id="306" r:id="rId15"/>
    <p:sldId id="321" r:id="rId16"/>
    <p:sldId id="322" r:id="rId17"/>
    <p:sldId id="323" r:id="rId18"/>
    <p:sldId id="290" r:id="rId19"/>
    <p:sldId id="291" r:id="rId20"/>
    <p:sldId id="324" r:id="rId21"/>
    <p:sldId id="302" r:id="rId22"/>
    <p:sldId id="314" r:id="rId23"/>
    <p:sldId id="315" r:id="rId24"/>
    <p:sldId id="316" r:id="rId25"/>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BC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30442-730A-485F-A481-7D69604BC270}" v="174" dt="2025-10-17T15:33:40.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snapToGrid="0">
      <p:cViewPr varScale="1">
        <p:scale>
          <a:sx n="65" d="100"/>
          <a:sy n="65" d="100"/>
        </p:scale>
        <p:origin x="337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B14A8-DDDC-4DE1-837D-3A355F0CDC96}" type="datetimeFigureOut">
              <a:rPr lang="en-US" smtClean="0"/>
              <a:t>10/18/2025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CD942-0DF7-4315-ACB2-8D4DC1D6BE49}" type="slidenum">
              <a:rPr lang="en-US" smtClean="0"/>
              <a:t>‹#›</a:t>
            </a:fld>
            <a:endParaRPr lang="en-US"/>
          </a:p>
        </p:txBody>
      </p:sp>
    </p:spTree>
    <p:extLst>
      <p:ext uri="{BB962C8B-B14F-4D97-AF65-F5344CB8AC3E}">
        <p14:creationId xmlns:p14="http://schemas.microsoft.com/office/powerpoint/2010/main" val="1246476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168B81-8EB8-43A3-A7AB-B88D27075A89}" type="datetime1">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9FC36-3738-4CC4-A893-7A14CCC3D911}" type="slidenum">
              <a:rPr lang="en-US" smtClean="0"/>
              <a:t>‹#›</a:t>
            </a:fld>
            <a:endParaRPr lang="en-US"/>
          </a:p>
        </p:txBody>
      </p:sp>
    </p:spTree>
    <p:extLst>
      <p:ext uri="{BB962C8B-B14F-4D97-AF65-F5344CB8AC3E}">
        <p14:creationId xmlns:p14="http://schemas.microsoft.com/office/powerpoint/2010/main" val="393037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A498FC-E3D4-496D-8A2F-FDB59AC46001}" type="datetime1">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9FC36-3738-4CC4-A893-7A14CCC3D911}" type="slidenum">
              <a:rPr lang="en-US" smtClean="0"/>
              <a:t>‹#›</a:t>
            </a:fld>
            <a:endParaRPr lang="en-US"/>
          </a:p>
        </p:txBody>
      </p:sp>
    </p:spTree>
    <p:extLst>
      <p:ext uri="{BB962C8B-B14F-4D97-AF65-F5344CB8AC3E}">
        <p14:creationId xmlns:p14="http://schemas.microsoft.com/office/powerpoint/2010/main" val="95587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D4E4F6-FA72-4829-A8BC-3AD49FCDA1FE}" type="datetime1">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9FC36-3738-4CC4-A893-7A14CCC3D911}" type="slidenum">
              <a:rPr lang="en-US" smtClean="0"/>
              <a:t>‹#›</a:t>
            </a:fld>
            <a:endParaRPr lang="en-US"/>
          </a:p>
        </p:txBody>
      </p:sp>
    </p:spTree>
    <p:extLst>
      <p:ext uri="{BB962C8B-B14F-4D97-AF65-F5344CB8AC3E}">
        <p14:creationId xmlns:p14="http://schemas.microsoft.com/office/powerpoint/2010/main" val="1463910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243165-60B7-4F18-9B95-35EB057373C8}" type="datetime1">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9FC36-3738-4CC4-A893-7A14CCC3D911}" type="slidenum">
              <a:rPr lang="en-US" smtClean="0"/>
              <a:t>‹#›</a:t>
            </a:fld>
            <a:endParaRPr lang="en-US"/>
          </a:p>
        </p:txBody>
      </p:sp>
    </p:spTree>
    <p:extLst>
      <p:ext uri="{BB962C8B-B14F-4D97-AF65-F5344CB8AC3E}">
        <p14:creationId xmlns:p14="http://schemas.microsoft.com/office/powerpoint/2010/main" val="212442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25EE17-A4DE-4091-AB39-06BED852DBE7}" type="datetime1">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9FC36-3738-4CC4-A893-7A14CCC3D911}" type="slidenum">
              <a:rPr lang="en-US" smtClean="0"/>
              <a:t>‹#›</a:t>
            </a:fld>
            <a:endParaRPr lang="en-US"/>
          </a:p>
        </p:txBody>
      </p:sp>
    </p:spTree>
    <p:extLst>
      <p:ext uri="{BB962C8B-B14F-4D97-AF65-F5344CB8AC3E}">
        <p14:creationId xmlns:p14="http://schemas.microsoft.com/office/powerpoint/2010/main" val="129305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98F9E2-31DA-4C2C-AD1C-072C4E4EA70F}" type="datetime1">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9FC36-3738-4CC4-A893-7A14CCC3D911}" type="slidenum">
              <a:rPr lang="en-US" smtClean="0"/>
              <a:t>‹#›</a:t>
            </a:fld>
            <a:endParaRPr lang="en-US"/>
          </a:p>
        </p:txBody>
      </p:sp>
    </p:spTree>
    <p:extLst>
      <p:ext uri="{BB962C8B-B14F-4D97-AF65-F5344CB8AC3E}">
        <p14:creationId xmlns:p14="http://schemas.microsoft.com/office/powerpoint/2010/main" val="280792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CA11DA-0D97-45CC-93C3-3F4A98B70F69}" type="datetime1">
              <a:rPr lang="en-US" smtClean="0"/>
              <a:t>10/18/2025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9FC36-3738-4CC4-A893-7A14CCC3D911}" type="slidenum">
              <a:rPr lang="en-US" smtClean="0"/>
              <a:t>‹#›</a:t>
            </a:fld>
            <a:endParaRPr lang="en-US"/>
          </a:p>
        </p:txBody>
      </p:sp>
    </p:spTree>
    <p:extLst>
      <p:ext uri="{BB962C8B-B14F-4D97-AF65-F5344CB8AC3E}">
        <p14:creationId xmlns:p14="http://schemas.microsoft.com/office/powerpoint/2010/main" val="313480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AF420E-BBA3-4907-A983-05094C47D09B}" type="datetime1">
              <a:rPr lang="en-US" smtClean="0"/>
              <a:t>10/18/2025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9FC36-3738-4CC4-A893-7A14CCC3D911}" type="slidenum">
              <a:rPr lang="en-US" smtClean="0"/>
              <a:t>‹#›</a:t>
            </a:fld>
            <a:endParaRPr lang="en-US"/>
          </a:p>
        </p:txBody>
      </p:sp>
    </p:spTree>
    <p:extLst>
      <p:ext uri="{BB962C8B-B14F-4D97-AF65-F5344CB8AC3E}">
        <p14:creationId xmlns:p14="http://schemas.microsoft.com/office/powerpoint/2010/main" val="1350740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7EA5B-1496-4E74-9AF3-31E9961B6CC5}" type="datetime1">
              <a:rPr lang="en-US" smtClean="0"/>
              <a:t>10/18/2025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9FC36-3738-4CC4-A893-7A14CCC3D911}" type="slidenum">
              <a:rPr lang="en-US" smtClean="0"/>
              <a:t>‹#›</a:t>
            </a:fld>
            <a:endParaRPr lang="en-US"/>
          </a:p>
        </p:txBody>
      </p:sp>
    </p:spTree>
    <p:extLst>
      <p:ext uri="{BB962C8B-B14F-4D97-AF65-F5344CB8AC3E}">
        <p14:creationId xmlns:p14="http://schemas.microsoft.com/office/powerpoint/2010/main" val="209498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870F20-C123-49B7-A227-37A9BDB914D6}" type="datetime1">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9FC36-3738-4CC4-A893-7A14CCC3D911}" type="slidenum">
              <a:rPr lang="en-US" smtClean="0"/>
              <a:t>‹#›</a:t>
            </a:fld>
            <a:endParaRPr lang="en-US"/>
          </a:p>
        </p:txBody>
      </p:sp>
    </p:spTree>
    <p:extLst>
      <p:ext uri="{BB962C8B-B14F-4D97-AF65-F5344CB8AC3E}">
        <p14:creationId xmlns:p14="http://schemas.microsoft.com/office/powerpoint/2010/main" val="116847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C25BD6-AB21-44C9-86DA-041C81A9A7E0}" type="datetime1">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9FC36-3738-4CC4-A893-7A14CCC3D911}" type="slidenum">
              <a:rPr lang="en-US" smtClean="0"/>
              <a:t>‹#›</a:t>
            </a:fld>
            <a:endParaRPr lang="en-US"/>
          </a:p>
        </p:txBody>
      </p:sp>
    </p:spTree>
    <p:extLst>
      <p:ext uri="{BB962C8B-B14F-4D97-AF65-F5344CB8AC3E}">
        <p14:creationId xmlns:p14="http://schemas.microsoft.com/office/powerpoint/2010/main" val="422469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6D701D92-8F8B-4F7E-BEE1-DEB9A19D9E09}" type="datetime1">
              <a:rPr lang="en-US" smtClean="0"/>
              <a:t>10/18/2025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EEC9FC36-3738-4CC4-A893-7A14CCC3D911}" type="slidenum">
              <a:rPr lang="en-US" smtClean="0"/>
              <a:t>‹#›</a:t>
            </a:fld>
            <a:endParaRPr lang="en-US"/>
          </a:p>
        </p:txBody>
      </p:sp>
    </p:spTree>
    <p:extLst>
      <p:ext uri="{BB962C8B-B14F-4D97-AF65-F5344CB8AC3E}">
        <p14:creationId xmlns:p14="http://schemas.microsoft.com/office/powerpoint/2010/main" val="714722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newsletter.tnr.com/lt.php?x=3DZy~GE4VaSb68BAz_-5VBFy2HyoudQjkxljYHnIIXac7pN8zky.0OJz2nRzidDvk_YxbHTJKneh"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hyperlink" Target="https://newrepublic.com/authors/michael-tomasky" TargetMode="External"/><Relationship Id="rId4" Type="http://schemas.openxmlformats.org/officeDocument/2006/relationships/hyperlink" Target="https://newrepublic.com/article/200724/trump-bondi-homan-corruption-democracy?utm_source=newsletter&amp;utm_medium=email&amp;utm_campaign=tnr_daily"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washingtonpost.com/national-security/2025/09/20/replacement-named-va-prosecutor-ousted-over-probes-trump-foes/"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abajournal.com/news/article/justice-department-unit-defending-trump-policies-is-losing-nearly-two-thirds-of-its-lawyers-report-says" TargetMode="External"/><Relationship Id="rId7" Type="http://schemas.openxmlformats.org/officeDocument/2006/relationships/hyperlink" Target="https://www.newsweek.com/senator-chris-murphy-donald-trump-truth-social-post-pam-bondi-2133293"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www.washingtonpost.com/national-security/2025/09/20/replacement-named-va-prosecutor-ousted-over-probes-trump-foes/" TargetMode="External"/><Relationship Id="rId5" Type="http://schemas.openxmlformats.org/officeDocument/2006/relationships/hyperlink" Target="https://newrepublic.com/article/200697/trump-firing-prosecutor-tish-james" TargetMode="External"/><Relationship Id="rId4" Type="http://schemas.openxmlformats.org/officeDocument/2006/relationships/hyperlink" Target="https://www.npr.org/2025/05/19/g-s1-66906/trump-civil-rights-justice-exodu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pnews.com/article/poll-republicans-direction-country-kirk-violence-economy-66e5a964a807a5a1412ef0596f37ec39"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www.amazon.com/Middle-Out-Progressive-Economics-Prosperity/dp/0385547161" TargetMode="External"/><Relationship Id="rId5" Type="http://schemas.openxmlformats.org/officeDocument/2006/relationships/hyperlink" Target="https://newrepublic.com/authors/michael-tomasky" TargetMode="External"/><Relationship Id="rId4" Type="http://schemas.openxmlformats.org/officeDocument/2006/relationships/hyperlink" Target="https://freedomhouse.org/country/united-states/freedom-world/202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ubstack.com/app-link/post?publication_id=365422&amp;post_id=173895369&amp;utm_source=post-email-title&amp;utm_campaign=email-post-title&amp;isFreemail=false&amp;r=19iva&amp;token=eyJ1c2VyX2lkIjoyMTIzOTc0LCJwb3N0X2lkIjoxNzM4OTUzNjksImlhdCI6MTc1ODQ0MTk5OSwiZXhwIjoxNzYxMDMzOTk5LCJpc3MiOiJwdWItMzY1NDIyIiwic3ViIjoicG9zdC1yZWFjdGlvbiJ9.Fpy_qzo0vcb9aS6asG63O3HD38K-vNcnxvE4VfPJAcw"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substack.com/@robertreich"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atlantic.com/author/david-brooks/"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theatlantic.com/newsletters/sign-up/one-story-to-read-today/" TargetMode="External"/><Relationship Id="rId4" Type="http://schemas.openxmlformats.org/officeDocument/2006/relationships/hyperlink" Target="https://www.theatlantic.com/category/unfinished-revolutio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bookshop.org/a/12476/9780231156837"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substack.com/redirect/08fdd671-77c0-498f-b2e8-dc67960d728f?j=eyJ1IjoiYndtNzMifQ.AY7--yEe5bsEmCkkfk1ST3u9XlReGRofu0BBha0Vfl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hyperlink" Target="https://substack.com/redirect/808fc9ee-3fbb-4625-beb6-6f66f2ef7898?j=eyJ1IjoiYndtNzMifQ.AY7--yEe5bsEmCkkfk1ST3u9XlReGRofu0BBha0VflM" TargetMode="External"/><Relationship Id="rId4" Type="http://schemas.openxmlformats.org/officeDocument/2006/relationships/hyperlink" Target="https://substack.com/redirect/9f92d23c-7523-4454-a2ce-da6672182c75?j=eyJ1IjoiYndtNzMifQ.AY7--yEe5bsEmCkkfk1ST3u9XlReGRofu0BBha0Vfl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ubstack.com/redirect/61f63a4d-ca9e-480a-8f3c-30f2ba8c1c39?j=eyJ1IjoiYndtNzMifQ.AY7--yEe5bsEmCkkfk1ST3u9XlReGRofu0BBha0Vfl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substack.com/redirect/c8bbe10b-6623-4be1-8c4a-65666d649461?j=eyJ1IjoiYndtNzMifQ.AY7--yEe5bsEmCkkfk1ST3u9XlReGRofu0BBha0VflM" TargetMode="External"/><Relationship Id="rId5" Type="http://schemas.openxmlformats.org/officeDocument/2006/relationships/hyperlink" Target="https://substack.com/redirect/f9ee00e9-7d5d-43eb-8d95-2e155191d65c?j=eyJ1IjoiYndtNzMifQ.AY7--yEe5bsEmCkkfk1ST3u9XlReGRofu0BBha0VflM" TargetMode="External"/><Relationship Id="rId4" Type="http://schemas.openxmlformats.org/officeDocument/2006/relationships/hyperlink" Target="https://substack.com/redirect/d5b84099-a590-4b20-ab22-21c5b066f9b7?j=eyJ1IjoiYndtNzMifQ.AY7--yEe5bsEmCkkfk1ST3u9XlReGRofu0BBha0Vfl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D0D650-5CD9-CE9D-5B02-51975BCD58C0}"/>
              </a:ext>
            </a:extLst>
          </p:cNvPr>
          <p:cNvSpPr>
            <a:spLocks noChangeArrowheads="1"/>
          </p:cNvSpPr>
          <p:nvPr/>
        </p:nvSpPr>
        <p:spPr bwMode="auto">
          <a:xfrm>
            <a:off x="449830" y="197091"/>
            <a:ext cx="6054725" cy="8278045"/>
          </a:xfrm>
          <a:prstGeom prst="rect">
            <a:avLst/>
          </a:prstGeom>
          <a:solidFill>
            <a:srgbClr val="D9D9D9"/>
          </a:solidFill>
          <a:ln w="25400" algn="ctr">
            <a:solidFill>
              <a:srgbClr val="7F7F7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6" name="Picture 5" descr="A grey rectangular object with a black border&#10;&#10;AI-generated content may be incorrect.">
            <a:extLst>
              <a:ext uri="{FF2B5EF4-FFF2-40B4-BE49-F238E27FC236}">
                <a16:creationId xmlns:a16="http://schemas.microsoft.com/office/drawing/2014/main" id="{6A247C88-9653-7F76-934E-2FBB9EAF2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18" y="243414"/>
            <a:ext cx="5980952" cy="1961905"/>
          </a:xfrm>
          <a:prstGeom prst="rect">
            <a:avLst/>
          </a:prstGeom>
        </p:spPr>
      </p:pic>
      <p:sp>
        <p:nvSpPr>
          <p:cNvPr id="8" name="TextBox 7">
            <a:extLst>
              <a:ext uri="{FF2B5EF4-FFF2-40B4-BE49-F238E27FC236}">
                <a16:creationId xmlns:a16="http://schemas.microsoft.com/office/drawing/2014/main" id="{2B1E732F-CB3E-6D5D-DEE5-F68439D876C4}"/>
              </a:ext>
            </a:extLst>
          </p:cNvPr>
          <p:cNvSpPr txBox="1"/>
          <p:nvPr/>
        </p:nvSpPr>
        <p:spPr>
          <a:xfrm>
            <a:off x="485018" y="246438"/>
            <a:ext cx="5980952" cy="2117567"/>
          </a:xfrm>
          <a:prstGeom prst="rect">
            <a:avLst/>
          </a:prstGeom>
          <a:noFill/>
        </p:spPr>
        <p:txBody>
          <a:bodyPr wrap="square">
            <a:spAutoFit/>
          </a:bodyPr>
          <a:lstStyle/>
          <a:p>
            <a:pPr marL="0" marR="0" indent="0" algn="ctr">
              <a:lnSpc>
                <a:spcPct val="110000"/>
              </a:lnSpc>
              <a:spcAft>
                <a:spcPts val="200"/>
              </a:spcAft>
              <a:buNone/>
            </a:pPr>
            <a:r>
              <a:rPr lang="en-US" b="1" kern="1400" dirty="0">
                <a:ln w="9525" cap="rnd" cmpd="sng">
                  <a:solidFill>
                    <a:srgbClr val="FFFFFF"/>
                  </a:solidFill>
                  <a:prstDash val="solid"/>
                  <a:bevel/>
                </a:ln>
                <a:solidFill>
                  <a:srgbClr val="FFFFFF"/>
                </a:solidFill>
                <a:effectLst/>
                <a:latin typeface="Arial Rounded MT Bold" panose="020F0704030504030204" pitchFamily="34" charset="0"/>
              </a:rPr>
              <a:t>DEMOCRATIC CLUB OF WILLOW VALLEY</a:t>
            </a:r>
            <a:endParaRPr lang="en-US" sz="900" kern="1400" dirty="0">
              <a:ln>
                <a:noFill/>
              </a:ln>
              <a:solidFill>
                <a:srgbClr val="000000"/>
              </a:solidFill>
              <a:effectLst/>
              <a:latin typeface="Calibri" panose="020F0502020204030204" pitchFamily="34" charset="0"/>
            </a:endParaRPr>
          </a:p>
          <a:p>
            <a:pPr marL="0" marR="0" indent="0" algn="ctr">
              <a:lnSpc>
                <a:spcPct val="115000"/>
              </a:lnSpc>
              <a:spcAft>
                <a:spcPts val="100"/>
              </a:spcAft>
              <a:buNone/>
            </a:pPr>
            <a:r>
              <a:rPr lang="en-US" b="1" kern="1400" dirty="0">
                <a:ln w="9525" cap="rnd" cmpd="sng">
                  <a:solidFill>
                    <a:srgbClr val="FFFFFF"/>
                  </a:solidFill>
                  <a:prstDash val="solid"/>
                  <a:bevel/>
                </a:ln>
                <a:solidFill>
                  <a:srgbClr val="FFFFFF"/>
                </a:solidFill>
                <a:effectLst/>
                <a:latin typeface="Arial Rounded MT Bold" panose="020F0704030504030204" pitchFamily="34" charset="0"/>
              </a:rPr>
              <a:t>NEWSLETTER</a:t>
            </a:r>
            <a:endParaRPr lang="en-US" sz="900" kern="1400" dirty="0">
              <a:ln>
                <a:noFill/>
              </a:ln>
              <a:solidFill>
                <a:srgbClr val="000000"/>
              </a:solidFill>
              <a:effectLst/>
              <a:latin typeface="Calibri" panose="020F0502020204030204" pitchFamily="34" charset="0"/>
            </a:endParaRPr>
          </a:p>
          <a:p>
            <a:pPr marL="0" marR="0" indent="0" algn="ctr">
              <a:lnSpc>
                <a:spcPct val="115000"/>
              </a:lnSpc>
              <a:spcAft>
                <a:spcPts val="1000"/>
              </a:spcAft>
              <a:buNone/>
            </a:pPr>
            <a:r>
              <a:rPr lang="en-US" sz="1600" b="1" kern="1400" dirty="0">
                <a:ln w="9525" cap="rnd" cmpd="sng">
                  <a:solidFill>
                    <a:srgbClr val="FFFFFF"/>
                  </a:solidFill>
                  <a:prstDash val="solid"/>
                  <a:bevel/>
                </a:ln>
                <a:solidFill>
                  <a:srgbClr val="FFFFFF"/>
                </a:solidFill>
                <a:effectLst/>
                <a:latin typeface="Arial Rounded MT Bold" panose="020F0704030504030204" pitchFamily="34" charset="0"/>
              </a:rPr>
              <a:t>October 2025</a:t>
            </a:r>
            <a:endParaRPr lang="en-US" sz="900" kern="1400" dirty="0">
              <a:ln>
                <a:noFill/>
              </a:ln>
              <a:solidFill>
                <a:srgbClr val="000000"/>
              </a:solidFill>
              <a:effectLst/>
              <a:latin typeface="Calibri" panose="020F0502020204030204" pitchFamily="34" charset="0"/>
            </a:endParaRPr>
          </a:p>
          <a:p>
            <a:pPr marL="0" marR="0" indent="0" algn="ctr">
              <a:lnSpc>
                <a:spcPct val="110000"/>
              </a:lnSpc>
              <a:spcAft>
                <a:spcPts val="400"/>
              </a:spcAft>
              <a:buNone/>
            </a:pPr>
            <a:r>
              <a:rPr lang="en-US" sz="1100" b="1" kern="1400" dirty="0">
                <a:ln w="9525" cap="rnd" cmpd="sng">
                  <a:solidFill>
                    <a:srgbClr val="FFFFFF"/>
                  </a:solidFill>
                  <a:prstDash val="solid"/>
                  <a:bevel/>
                </a:ln>
                <a:solidFill>
                  <a:srgbClr val="FFFFFF"/>
                </a:solidFill>
                <a:effectLst/>
                <a:latin typeface="Arial" panose="020B0604020202020204" pitchFamily="34" charset="0"/>
              </a:rPr>
              <a:t>  </a:t>
            </a:r>
            <a:r>
              <a:rPr lang="en-US" sz="1200" kern="1400" dirty="0">
                <a:ln w="9525" cap="rnd" cmpd="sng">
                  <a:solidFill>
                    <a:srgbClr val="FFFFFF"/>
                  </a:solidFill>
                  <a:prstDash val="solid"/>
                  <a:bevel/>
                </a:ln>
                <a:solidFill>
                  <a:srgbClr val="FFFFFF"/>
                </a:solidFill>
                <a:effectLst/>
                <a:latin typeface="Arial" panose="020B0604020202020204" pitchFamily="34" charset="0"/>
              </a:rPr>
              <a:t>Paid for by Democrat</a:t>
            </a:r>
            <a:r>
              <a:rPr lang="en-US" sz="1200" kern="1400" dirty="0">
                <a:ln w="9525" cap="rnd" cmpd="sng">
                  <a:solidFill>
                    <a:srgbClr val="FFFFFF"/>
                  </a:solidFill>
                  <a:prstDash val="solid"/>
                  <a:bevel/>
                </a:ln>
                <a:solidFill>
                  <a:srgbClr val="FFFFFF"/>
                </a:solidFill>
                <a:latin typeface="Arial" panose="020B0604020202020204" pitchFamily="34" charset="0"/>
              </a:rPr>
              <a:t>ic</a:t>
            </a:r>
            <a:r>
              <a:rPr lang="en-US" sz="1200" kern="1400" dirty="0">
                <a:ln w="9525" cap="rnd" cmpd="sng">
                  <a:solidFill>
                    <a:srgbClr val="FFFFFF"/>
                  </a:solidFill>
                  <a:prstDash val="solid"/>
                  <a:bevel/>
                </a:ln>
                <a:solidFill>
                  <a:srgbClr val="FFFFFF"/>
                </a:solidFill>
                <a:effectLst/>
                <a:latin typeface="Arial" panose="020B0604020202020204" pitchFamily="34" charset="0"/>
              </a:rPr>
              <a:t> Club of Willow Valley</a:t>
            </a:r>
            <a:endParaRPr lang="en-US" sz="900" kern="1400" dirty="0">
              <a:ln>
                <a:noFill/>
              </a:ln>
              <a:solidFill>
                <a:srgbClr val="000000"/>
              </a:solidFill>
              <a:effectLst/>
              <a:latin typeface="Calibri" panose="020F0502020204030204" pitchFamily="34" charset="0"/>
            </a:endParaRPr>
          </a:p>
          <a:p>
            <a:pPr marL="0" marR="0" indent="0" algn="ctr">
              <a:lnSpc>
                <a:spcPct val="110000"/>
              </a:lnSpc>
              <a:spcAft>
                <a:spcPts val="400"/>
              </a:spcAft>
              <a:buNone/>
            </a:pPr>
            <a:r>
              <a:rPr lang="en-US" sz="1200" kern="1400" dirty="0">
                <a:ln w="9525" cap="rnd" cmpd="sng">
                  <a:solidFill>
                    <a:srgbClr val="FFFFFF"/>
                  </a:solidFill>
                  <a:prstDash val="solid"/>
                  <a:bevel/>
                </a:ln>
                <a:solidFill>
                  <a:srgbClr val="FFFFFF"/>
                </a:solidFill>
                <a:effectLst/>
                <a:latin typeface="Arial" panose="020B0604020202020204" pitchFamily="34" charset="0"/>
              </a:rPr>
              <a:t>Treasurer, Steve Wright</a:t>
            </a:r>
            <a:endParaRPr lang="en-US" sz="900" kern="1400" dirty="0">
              <a:ln>
                <a:noFill/>
              </a:ln>
              <a:solidFill>
                <a:srgbClr val="000000"/>
              </a:solidFill>
              <a:effectLst/>
              <a:latin typeface="Calibri" panose="020F0502020204030204" pitchFamily="34" charset="0"/>
            </a:endParaRPr>
          </a:p>
          <a:p>
            <a:pPr marL="0" marR="0" indent="0" algn="ctr">
              <a:spcAft>
                <a:spcPts val="300"/>
              </a:spcAft>
              <a:buNone/>
            </a:pPr>
            <a:r>
              <a:rPr lang="en-US" sz="1200" kern="1400" dirty="0">
                <a:ln w="9525" cap="rnd" cmpd="sng">
                  <a:solidFill>
                    <a:srgbClr val="FFFFFF"/>
                  </a:solidFill>
                  <a:prstDash val="solid"/>
                  <a:bevel/>
                </a:ln>
                <a:solidFill>
                  <a:srgbClr val="FFFFFF"/>
                </a:solidFill>
                <a:effectLst/>
                <a:latin typeface="Arial" panose="020B0604020202020204" pitchFamily="34" charset="0"/>
              </a:rPr>
              <a:t>Editor Ross Fairweather (rossfair63@gmail.com)</a:t>
            </a:r>
            <a:r>
              <a:rPr lang="en-US" sz="1100" kern="1400" dirty="0">
                <a:ln w="9525" cap="rnd" cmpd="sng">
                  <a:solidFill>
                    <a:srgbClr val="FFFFFF"/>
                  </a:solidFill>
                  <a:prstDash val="solid"/>
                  <a:bevel/>
                </a:ln>
                <a:solidFill>
                  <a:srgbClr val="FFFFFF"/>
                </a:solidFill>
                <a:effectLst/>
                <a:latin typeface="Arial" panose="020B0604020202020204" pitchFamily="34" charset="0"/>
              </a:rPr>
              <a:t> </a:t>
            </a:r>
            <a:endParaRPr lang="en-US" sz="900" kern="1400" dirty="0">
              <a:ln>
                <a:noFill/>
              </a:ln>
              <a:solidFill>
                <a:srgbClr val="000000"/>
              </a:solidFill>
              <a:effectLst/>
              <a:latin typeface="Calibri" panose="020F0502020204030204" pitchFamily="34" charset="0"/>
            </a:endParaRPr>
          </a:p>
          <a:p>
            <a:pPr marL="0" marR="0" indent="0" algn="l">
              <a:lnSpc>
                <a:spcPct val="110000"/>
              </a:lnSpc>
            </a:pPr>
            <a:r>
              <a:rPr lang="en-US" sz="1050" kern="1400" dirty="0">
                <a:ln>
                  <a:noFill/>
                </a:ln>
                <a:solidFill>
                  <a:srgbClr val="000000"/>
                </a:solidFill>
                <a:effectLst/>
                <a:latin typeface="Calibri" panose="020F0502020204030204" pitchFamily="34" charset="0"/>
              </a:rPr>
              <a:t> </a:t>
            </a:r>
          </a:p>
        </p:txBody>
      </p:sp>
      <p:pic>
        <p:nvPicPr>
          <p:cNvPr id="10" name="Picture 9" descr="A statue of liberty on an island&#10;&#10;AI-generated content may be incorrect.">
            <a:extLst>
              <a:ext uri="{FF2B5EF4-FFF2-40B4-BE49-F238E27FC236}">
                <a16:creationId xmlns:a16="http://schemas.microsoft.com/office/drawing/2014/main" id="{210774BE-3F35-9826-EAD1-B5066F4F4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65" y="2251535"/>
            <a:ext cx="5942857" cy="2657143"/>
          </a:xfrm>
          <a:prstGeom prst="rect">
            <a:avLst/>
          </a:prstGeom>
        </p:spPr>
      </p:pic>
      <p:pic>
        <p:nvPicPr>
          <p:cNvPr id="12" name="Picture 11">
            <a:extLst>
              <a:ext uri="{FF2B5EF4-FFF2-40B4-BE49-F238E27FC236}">
                <a16:creationId xmlns:a16="http://schemas.microsoft.com/office/drawing/2014/main" id="{1D87720D-53EB-1795-7C11-A5C9B398D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589" y="4927598"/>
            <a:ext cx="5923809" cy="466667"/>
          </a:xfrm>
          <a:prstGeom prst="rect">
            <a:avLst/>
          </a:prstGeom>
        </p:spPr>
      </p:pic>
      <p:pic>
        <p:nvPicPr>
          <p:cNvPr id="14" name="Picture 13">
            <a:extLst>
              <a:ext uri="{FF2B5EF4-FFF2-40B4-BE49-F238E27FC236}">
                <a16:creationId xmlns:a16="http://schemas.microsoft.com/office/drawing/2014/main" id="{A7B1A007-BC58-619D-12D0-18EFB101D1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589" y="5426170"/>
            <a:ext cx="5923809" cy="371429"/>
          </a:xfrm>
          <a:prstGeom prst="rect">
            <a:avLst/>
          </a:prstGeom>
        </p:spPr>
      </p:pic>
      <p:sp>
        <p:nvSpPr>
          <p:cNvPr id="17" name="TextBox 16">
            <a:extLst>
              <a:ext uri="{FF2B5EF4-FFF2-40B4-BE49-F238E27FC236}">
                <a16:creationId xmlns:a16="http://schemas.microsoft.com/office/drawing/2014/main" id="{EA266651-C9B6-28F2-3B0D-32954B6E1A61}"/>
              </a:ext>
            </a:extLst>
          </p:cNvPr>
          <p:cNvSpPr txBox="1"/>
          <p:nvPr/>
        </p:nvSpPr>
        <p:spPr>
          <a:xfrm>
            <a:off x="518506" y="5826782"/>
            <a:ext cx="5928415" cy="2569934"/>
          </a:xfrm>
          <a:prstGeom prst="rect">
            <a:avLst/>
          </a:prstGeom>
          <a:solidFill>
            <a:schemeClr val="accent6">
              <a:lumMod val="20000"/>
              <a:lumOff val="80000"/>
            </a:schemeClr>
          </a:solidFill>
        </p:spPr>
        <p:txBody>
          <a:bodyPr wrap="square" rtlCol="0">
            <a:spAutoFit/>
          </a:bodyPr>
          <a:lstStyle/>
          <a:p>
            <a:pPr>
              <a:lnSpc>
                <a:spcPct val="150000"/>
              </a:lnSpc>
            </a:pPr>
            <a:r>
              <a:rPr lang="en-US" sz="1600" b="1" dirty="0">
                <a:latin typeface="Arial" panose="020B0604020202020204" pitchFamily="34" charset="0"/>
                <a:cs typeface="Arial" panose="020B0604020202020204" pitchFamily="34" charset="0"/>
              </a:rPr>
              <a:t>Political News:</a:t>
            </a:r>
          </a:p>
          <a:p>
            <a:pPr lvl="1">
              <a:spcAft>
                <a:spcPts val="300"/>
              </a:spcAft>
            </a:pPr>
            <a:r>
              <a:rPr lang="en-US" sz="1400" dirty="0">
                <a:latin typeface="Arial" panose="020B0604020202020204" pitchFamily="34" charset="0"/>
                <a:cs typeface="Arial" panose="020B0604020202020204" pitchFamily="34" charset="0"/>
              </a:rPr>
              <a:t>Meet the Supreme Court Candidates			  	  	  2</a:t>
            </a:r>
          </a:p>
          <a:p>
            <a:pPr lvl="1">
              <a:spcAft>
                <a:spcPts val="300"/>
              </a:spcAft>
            </a:pPr>
            <a:r>
              <a:rPr lang="en-US" sz="1400" dirty="0">
                <a:latin typeface="Arial" panose="020B0604020202020204" pitchFamily="34" charset="0"/>
                <a:cs typeface="Arial" panose="020B0604020202020204" pitchFamily="34" charset="0"/>
              </a:rPr>
              <a:t>What a Real President Doesn’t Do						 10</a:t>
            </a:r>
          </a:p>
          <a:p>
            <a:pPr lvl="1">
              <a:spcAft>
                <a:spcPts val="300"/>
              </a:spcAft>
            </a:pPr>
            <a:r>
              <a:rPr lang="en-US" sz="1400" dirty="0">
                <a:latin typeface="Arial" panose="020B0604020202020204" pitchFamily="34" charset="0"/>
                <a:cs typeface="Arial" panose="020B0604020202020204" pitchFamily="34" charset="0"/>
              </a:rPr>
              <a:t>Believe in the Future								 15</a:t>
            </a:r>
          </a:p>
          <a:p>
            <a:pPr lvl="1">
              <a:spcAft>
                <a:spcPts val="300"/>
              </a:spcAft>
            </a:pPr>
            <a:r>
              <a:rPr lang="en-US" sz="1400" dirty="0">
                <a:solidFill>
                  <a:srgbClr val="1F1F1F"/>
                </a:solidFill>
                <a:latin typeface="Arial" panose="020B0604020202020204" pitchFamily="34" charset="0"/>
                <a:cs typeface="Arial" panose="020B0604020202020204" pitchFamily="34" charset="0"/>
              </a:rPr>
              <a:t>USA is No Longer a Democracy						 16</a:t>
            </a:r>
          </a:p>
          <a:p>
            <a:pPr lvl="1">
              <a:spcAft>
                <a:spcPts val="300"/>
              </a:spcAft>
            </a:pPr>
            <a:r>
              <a:rPr lang="en-US" sz="1400" dirty="0">
                <a:solidFill>
                  <a:srgbClr val="1F1F1F"/>
                </a:solidFill>
                <a:latin typeface="Arial" panose="020B0604020202020204" pitchFamily="34" charset="0"/>
                <a:cs typeface="Arial" panose="020B0604020202020204" pitchFamily="34" charset="0"/>
              </a:rPr>
              <a:t>Confronting Tyranny								 21</a:t>
            </a:r>
          </a:p>
          <a:p>
            <a:pPr>
              <a:lnSpc>
                <a:spcPct val="150000"/>
              </a:lnSpc>
            </a:pPr>
            <a:r>
              <a:rPr lang="en-US" sz="1600" b="1" dirty="0">
                <a:solidFill>
                  <a:srgbClr val="1F1F1F"/>
                </a:solidFill>
                <a:latin typeface="Arial" panose="020B0604020202020204" pitchFamily="34" charset="0"/>
                <a:cs typeface="Arial" panose="020B0604020202020204" pitchFamily="34" charset="0"/>
              </a:rPr>
              <a:t>Club/Local News:</a:t>
            </a:r>
          </a:p>
          <a:p>
            <a:pPr lvl="1">
              <a:spcAft>
                <a:spcPts val="300"/>
              </a:spcAft>
            </a:pPr>
            <a:r>
              <a:rPr lang="en-US" sz="1400" dirty="0">
                <a:latin typeface="Arial" panose="020B0604020202020204" pitchFamily="34" charset="0"/>
                <a:cs typeface="Arial" panose="020B0604020202020204" pitchFamily="34" charset="0"/>
              </a:rPr>
              <a:t>Coming Events									24</a:t>
            </a:r>
          </a:p>
          <a:p>
            <a:pPr lvl="1">
              <a:spcAft>
                <a:spcPts val="300"/>
              </a:spcAft>
            </a:pPr>
            <a:r>
              <a:rPr lang="en-US" sz="1400" dirty="0">
                <a:latin typeface="Arial" panose="020B0604020202020204" pitchFamily="34" charset="0"/>
                <a:cs typeface="Arial" panose="020B0604020202020204" pitchFamily="34" charset="0"/>
              </a:rPr>
              <a:t>General Meeting Minutes							26</a:t>
            </a:r>
            <a:endParaRPr lang="en-US" sz="105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6DB2FEE-3C64-A6FF-CB9F-2BCEAA2F7180}"/>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198411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03396-13E7-20FF-EB80-2843CDD3AA70}"/>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29220210-6190-0AB6-456F-0189E3C4C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99" y="1032055"/>
            <a:ext cx="6057143" cy="7443081"/>
          </a:xfrm>
          <a:prstGeom prst="rect">
            <a:avLst/>
          </a:prstGeom>
        </p:spPr>
      </p:pic>
      <p:sp>
        <p:nvSpPr>
          <p:cNvPr id="2" name="Slide Number Placeholder 1">
            <a:extLst>
              <a:ext uri="{FF2B5EF4-FFF2-40B4-BE49-F238E27FC236}">
                <a16:creationId xmlns:a16="http://schemas.microsoft.com/office/drawing/2014/main" id="{36254263-609E-1B72-5D99-3FDC607C8A56}"/>
              </a:ext>
            </a:extLst>
          </p:cNvPr>
          <p:cNvSpPr>
            <a:spLocks noGrp="1"/>
          </p:cNvSpPr>
          <p:nvPr>
            <p:ph type="sldNum" sz="quarter" idx="12"/>
          </p:nvPr>
        </p:nvSpPr>
        <p:spPr/>
        <p:txBody>
          <a:bodyPr/>
          <a:lstStyle/>
          <a:p>
            <a:fld id="{EEC9FC36-3738-4CC4-A893-7A14CCC3D911}" type="slidenum">
              <a:rPr lang="en-US" smtClean="0"/>
              <a:t>10</a:t>
            </a:fld>
            <a:endParaRPr lang="en-US"/>
          </a:p>
        </p:txBody>
      </p:sp>
      <p:sp>
        <p:nvSpPr>
          <p:cNvPr id="10" name="TextBox 9">
            <a:extLst>
              <a:ext uri="{FF2B5EF4-FFF2-40B4-BE49-F238E27FC236}">
                <a16:creationId xmlns:a16="http://schemas.microsoft.com/office/drawing/2014/main" id="{83225061-9762-C170-B2ED-46D6BBA6D784}"/>
              </a:ext>
            </a:extLst>
          </p:cNvPr>
          <p:cNvSpPr txBox="1"/>
          <p:nvPr/>
        </p:nvSpPr>
        <p:spPr>
          <a:xfrm>
            <a:off x="386145" y="428512"/>
            <a:ext cx="6057142" cy="738664"/>
          </a:xfrm>
          <a:prstGeom prst="rect">
            <a:avLst/>
          </a:prstGeom>
          <a:solidFill>
            <a:schemeClr val="tx2">
              <a:lumMod val="50000"/>
              <a:lumOff val="50000"/>
            </a:schemeClr>
          </a:solidFill>
        </p:spPr>
        <p:txBody>
          <a:bodyPr wrap="square" rtlCol="0">
            <a:spAutoFit/>
          </a:bodyPr>
          <a:lstStyle/>
          <a:p>
            <a:pPr algn="ctr"/>
            <a:r>
              <a:rPr lang="en-US" sz="2400" b="1" dirty="0">
                <a:solidFill>
                  <a:srgbClr val="363737"/>
                </a:solidFill>
                <a:latin typeface="Trebuchet MS" panose="020B0603020202020204" pitchFamily="34" charset="0"/>
              </a:rPr>
              <a:t> What a Real President Doesn’t Do</a:t>
            </a:r>
            <a:endParaRPr lang="en-US" b="1" dirty="0">
              <a:solidFill>
                <a:srgbClr val="363737"/>
              </a:solidFill>
              <a:latin typeface="Trebuchet MS" panose="020B0603020202020204" pitchFamily="34" charset="0"/>
            </a:endParaRPr>
          </a:p>
          <a:p>
            <a:pPr algn="ctr"/>
            <a:r>
              <a:rPr lang="en-US" b="1" dirty="0">
                <a:solidFill>
                  <a:srgbClr val="363737"/>
                </a:solidFill>
                <a:latin typeface="Trebuchet MS" panose="020B0603020202020204" pitchFamily="34" charset="0"/>
              </a:rPr>
              <a:t>(cont’d)</a:t>
            </a:r>
            <a:endParaRPr lang="en-US" sz="2000" b="1" i="0" dirty="0">
              <a:solidFill>
                <a:srgbClr val="363737"/>
              </a:solidFill>
              <a:effectLst/>
              <a:latin typeface="Trebuchet MS" panose="020B0603020202020204" pitchFamily="34" charset="0"/>
            </a:endParaRPr>
          </a:p>
        </p:txBody>
      </p:sp>
      <p:graphicFrame>
        <p:nvGraphicFramePr>
          <p:cNvPr id="3" name="Table 2">
            <a:extLst>
              <a:ext uri="{FF2B5EF4-FFF2-40B4-BE49-F238E27FC236}">
                <a16:creationId xmlns:a16="http://schemas.microsoft.com/office/drawing/2014/main" id="{8B82C5E2-C8F2-A504-C8D4-7467E4440533}"/>
              </a:ext>
            </a:extLst>
          </p:cNvPr>
          <p:cNvGraphicFramePr>
            <a:graphicFrameLocks noGrp="1"/>
          </p:cNvGraphicFramePr>
          <p:nvPr>
            <p:extLst>
              <p:ext uri="{D42A27DB-BD31-4B8C-83A1-F6EECF244321}">
                <p14:modId xmlns:p14="http://schemas.microsoft.com/office/powerpoint/2010/main" val="1399059628"/>
              </p:ext>
            </p:extLst>
          </p:nvPr>
        </p:nvGraphicFramePr>
        <p:xfrm>
          <a:off x="477754" y="1234346"/>
          <a:ext cx="5834555" cy="7064185"/>
        </p:xfrm>
        <a:graphic>
          <a:graphicData uri="http://schemas.openxmlformats.org/drawingml/2006/table">
            <a:tbl>
              <a:tblPr/>
              <a:tblGrid>
                <a:gridCol w="5834555">
                  <a:extLst>
                    <a:ext uri="{9D8B030D-6E8A-4147-A177-3AD203B41FA5}">
                      <a16:colId xmlns:a16="http://schemas.microsoft.com/office/drawing/2014/main" val="3406727060"/>
                    </a:ext>
                  </a:extLst>
                </a:gridCol>
              </a:tblGrid>
              <a:tr h="6567547">
                <a:tc>
                  <a:txBody>
                    <a:bodyPr/>
                    <a:lstStyle/>
                    <a:p>
                      <a:pPr algn="l">
                        <a:lnSpc>
                          <a:spcPct val="125000"/>
                        </a:lnSpc>
                        <a:spcBef>
                          <a:spcPts val="0"/>
                        </a:spcBef>
                        <a:spcAft>
                          <a:spcPts val="600"/>
                        </a:spcAft>
                        <a:buNone/>
                      </a:pPr>
                      <a:r>
                        <a:rPr lang="en-US" sz="1200" dirty="0">
                          <a:solidFill>
                            <a:srgbClr val="363737"/>
                          </a:solidFill>
                          <a:effectLst/>
                          <a:latin typeface="Arial" panose="020B0604020202020204" pitchFamily="34" charset="0"/>
                          <a:cs typeface="Arial" panose="020B0604020202020204" pitchFamily="34" charset="0"/>
                        </a:rPr>
                        <a:t>I call this list “</a:t>
                      </a:r>
                      <a:r>
                        <a:rPr lang="en-US" sz="1200" b="1" dirty="0">
                          <a:solidFill>
                            <a:srgbClr val="363737"/>
                          </a:solidFill>
                          <a:effectLst/>
                          <a:latin typeface="Arial" panose="020B0604020202020204" pitchFamily="34" charset="0"/>
                          <a:cs typeface="Arial" panose="020B0604020202020204" pitchFamily="34" charset="0"/>
                        </a:rPr>
                        <a:t>What a Real President Doesn’t Do</a:t>
                      </a:r>
                      <a:r>
                        <a:rPr lang="en-US" sz="1200" dirty="0">
                          <a:solidFill>
                            <a:srgbClr val="363737"/>
                          </a:solidFill>
                          <a:effectLst/>
                          <a:latin typeface="Arial" panose="020B0604020202020204" pitchFamily="34" charset="0"/>
                          <a:cs typeface="Arial" panose="020B0604020202020204" pitchFamily="34" charset="0"/>
                        </a:rPr>
                        <a:t>”:</a:t>
                      </a:r>
                    </a:p>
                    <a:p>
                      <a:pPr algn="l">
                        <a:lnSpc>
                          <a:spcPct val="125000"/>
                        </a:lnSpc>
                        <a:spcBef>
                          <a:spcPts val="0"/>
                        </a:spcBef>
                        <a:spcAft>
                          <a:spcPts val="600"/>
                        </a:spcAft>
                        <a:buNone/>
                      </a:pPr>
                      <a:r>
                        <a:rPr lang="en-US" sz="1200" dirty="0">
                          <a:solidFill>
                            <a:srgbClr val="363737"/>
                          </a:solidFill>
                          <a:effectLst/>
                          <a:latin typeface="Arial" panose="020B0604020202020204" pitchFamily="34" charset="0"/>
                          <a:cs typeface="Arial" panose="020B0604020202020204" pitchFamily="34" charset="0"/>
                        </a:rPr>
                        <a:t>A real president:</a:t>
                      </a:r>
                    </a:p>
                    <a:p>
                      <a:pPr algn="l">
                        <a:lnSpc>
                          <a:spcPct val="125000"/>
                        </a:lnSpc>
                        <a:spcBef>
                          <a:spcPts val="0"/>
                        </a:spcBef>
                        <a:spcAft>
                          <a:spcPts val="600"/>
                        </a:spcAft>
                        <a:buFont typeface="Arial" panose="020B0604020202020204" pitchFamily="34" charset="0"/>
                        <a:buChar char="•"/>
                      </a:pPr>
                      <a:r>
                        <a:rPr lang="en-US" sz="1200" dirty="0">
                          <a:solidFill>
                            <a:srgbClr val="363737"/>
                          </a:solidFill>
                          <a:effectLst/>
                          <a:latin typeface="Arial" panose="020B0604020202020204" pitchFamily="34" charset="0"/>
                          <a:cs typeface="Arial" panose="020B0604020202020204" pitchFamily="34" charset="0"/>
                        </a:rPr>
                        <a:t>Doesn’t send an angry, hateful, divisive message in the aftermath of a domestic political assassination. He provides a message of unity and support to every American.</a:t>
                      </a:r>
                    </a:p>
                    <a:p>
                      <a:pPr algn="l">
                        <a:lnSpc>
                          <a:spcPct val="125000"/>
                        </a:lnSpc>
                        <a:spcBef>
                          <a:spcPts val="0"/>
                        </a:spcBef>
                        <a:spcAft>
                          <a:spcPts val="600"/>
                        </a:spcAft>
                        <a:buFont typeface="Arial" panose="020B0604020202020204" pitchFamily="34" charset="0"/>
                        <a:buChar char="•"/>
                      </a:pPr>
                      <a:r>
                        <a:rPr lang="en-US" sz="1200" dirty="0">
                          <a:solidFill>
                            <a:srgbClr val="363737"/>
                          </a:solidFill>
                          <a:effectLst/>
                          <a:latin typeface="Arial" panose="020B0604020202020204" pitchFamily="34" charset="0"/>
                          <a:cs typeface="Arial" panose="020B0604020202020204" pitchFamily="34" charset="0"/>
                        </a:rPr>
                        <a:t>Doesn’t pit American against American by calling the supporters of one political party “the enemy within” and threatening their lives. After taking office, he communicates that he will be the president for all Americans, including those who didn’t vote for him, because he’s the president of the United States of America.</a:t>
                      </a:r>
                    </a:p>
                    <a:p>
                      <a:pPr algn="l">
                        <a:lnSpc>
                          <a:spcPct val="125000"/>
                        </a:lnSpc>
                        <a:spcBef>
                          <a:spcPts val="0"/>
                        </a:spcBef>
                        <a:spcAft>
                          <a:spcPts val="600"/>
                        </a:spcAft>
                        <a:buFont typeface="Arial" panose="020B0604020202020204" pitchFamily="34" charset="0"/>
                        <a:buChar char="•"/>
                      </a:pPr>
                      <a:r>
                        <a:rPr lang="en-US" sz="1200" dirty="0">
                          <a:solidFill>
                            <a:srgbClr val="363737"/>
                          </a:solidFill>
                          <a:effectLst/>
                          <a:latin typeface="Arial" panose="020B0604020202020204" pitchFamily="34" charset="0"/>
                          <a:cs typeface="Arial" panose="020B0604020202020204" pitchFamily="34" charset="0"/>
                        </a:rPr>
                        <a:t>Doesn’t incite violence or pardon over 1,500 criminally convicted insurrectionists who participated in a violent attempt to overthrow a democratic election that he instigated. He talks about upholding the Constitution and the rule of law.</a:t>
                      </a:r>
                    </a:p>
                    <a:p>
                      <a:pPr algn="l">
                        <a:lnSpc>
                          <a:spcPct val="125000"/>
                        </a:lnSpc>
                        <a:spcBef>
                          <a:spcPts val="0"/>
                        </a:spcBef>
                        <a:spcAft>
                          <a:spcPts val="600"/>
                        </a:spcAft>
                        <a:buFont typeface="Arial" panose="020B0604020202020204" pitchFamily="34" charset="0"/>
                        <a:buChar char="•"/>
                      </a:pPr>
                      <a:r>
                        <a:rPr lang="en-US" sz="1200" dirty="0">
                          <a:solidFill>
                            <a:srgbClr val="363737"/>
                          </a:solidFill>
                          <a:effectLst/>
                          <a:latin typeface="Arial" panose="020B0604020202020204" pitchFamily="34" charset="0"/>
                          <a:cs typeface="Arial" panose="020B0604020202020204" pitchFamily="34" charset="0"/>
                        </a:rPr>
                        <a:t>Doesn’t pursue the military occupation of Democrat-led American cities or support masked men kidnapping people off the street and sending them to foreign gulags. He understands the purpose of the military is to defend America and he knows that everyone in America deserves due process.</a:t>
                      </a:r>
                    </a:p>
                    <a:p>
                      <a:pPr algn="l">
                        <a:lnSpc>
                          <a:spcPct val="125000"/>
                        </a:lnSpc>
                        <a:spcBef>
                          <a:spcPts val="0"/>
                        </a:spcBef>
                        <a:spcAft>
                          <a:spcPts val="600"/>
                        </a:spcAft>
                        <a:buFont typeface="Arial" panose="020B0604020202020204" pitchFamily="34" charset="0"/>
                        <a:buChar char="•"/>
                      </a:pPr>
                      <a:r>
                        <a:rPr lang="en-US" sz="1200" dirty="0">
                          <a:solidFill>
                            <a:srgbClr val="363737"/>
                          </a:solidFill>
                          <a:effectLst/>
                          <a:latin typeface="Arial" panose="020B0604020202020204" pitchFamily="34" charset="0"/>
                          <a:cs typeface="Arial" panose="020B0604020202020204" pitchFamily="34" charset="0"/>
                        </a:rPr>
                        <a:t>Doesn’t surround himself with unfit miscreants whose primary skill is their capacity to kowtow to him under any circumstance. He understands that a functioning government depends on knowledge, experience and independent thought. He demands loyalty only to the Constitution.</a:t>
                      </a:r>
                    </a:p>
                    <a:p>
                      <a:pPr algn="l">
                        <a:lnSpc>
                          <a:spcPct val="125000"/>
                        </a:lnSpc>
                        <a:spcBef>
                          <a:spcPts val="0"/>
                        </a:spcBef>
                        <a:spcAft>
                          <a:spcPts val="600"/>
                        </a:spcAft>
                        <a:buFont typeface="Arial" panose="020B0604020202020204" pitchFamily="34" charset="0"/>
                        <a:buChar char="•"/>
                      </a:pPr>
                      <a:r>
                        <a:rPr lang="en-US" sz="1200" dirty="0">
                          <a:solidFill>
                            <a:srgbClr val="363737"/>
                          </a:solidFill>
                          <a:effectLst/>
                          <a:latin typeface="Arial" panose="020B0604020202020204" pitchFamily="34" charset="0"/>
                          <a:cs typeface="Arial" panose="020B0604020202020204" pitchFamily="34" charset="0"/>
                        </a:rPr>
                        <a:t>Doesn’t prioritize silencing dissent and seeking retribution of political opponents. He recognizes that the First Amendment and free speech are sacred in a democracy.</a:t>
                      </a:r>
                    </a:p>
                    <a:p>
                      <a:pPr algn="l">
                        <a:lnSpc>
                          <a:spcPct val="125000"/>
                        </a:lnSpc>
                        <a:spcBef>
                          <a:spcPts val="0"/>
                        </a:spcBef>
                        <a:spcAft>
                          <a:spcPts val="600"/>
                        </a:spcAft>
                        <a:buFont typeface="Arial" panose="020B0604020202020204" pitchFamily="34" charset="0"/>
                        <a:buChar char="•"/>
                      </a:pPr>
                      <a:r>
                        <a:rPr lang="en-US" sz="1200" dirty="0">
                          <a:solidFill>
                            <a:srgbClr val="363737"/>
                          </a:solidFill>
                          <a:effectLst/>
                          <a:latin typeface="Arial" panose="020B0604020202020204" pitchFamily="34" charset="0"/>
                          <a:cs typeface="Arial" panose="020B0604020202020204" pitchFamily="34" charset="0"/>
                        </a:rPr>
                        <a:t>Doesn’t prefer dictatorship over democracy. He knows that he’s part of one of the greatest experiments in the history of the world and sees himself as its steward.</a:t>
                      </a:r>
                    </a:p>
                    <a:p>
                      <a:pPr algn="l">
                        <a:lnSpc>
                          <a:spcPct val="125000"/>
                        </a:lnSpc>
                        <a:spcBef>
                          <a:spcPts val="0"/>
                        </a:spcBef>
                        <a:spcAft>
                          <a:spcPts val="600"/>
                        </a:spcAft>
                        <a:buFont typeface="Arial" panose="020B0604020202020204" pitchFamily="34" charset="0"/>
                        <a:buChar char="•"/>
                      </a:pPr>
                      <a:endParaRPr lang="en-US" sz="12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Font typeface="Arial" panose="020B0604020202020204" pitchFamily="34" charset="0"/>
                        <a:buChar char="•"/>
                      </a:pPr>
                      <a:endParaRPr lang="en-US" sz="12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Font typeface="Arial" panose="020B0604020202020204" pitchFamily="34" charset="0"/>
                        <a:buChar char="•"/>
                      </a:pPr>
                      <a:endParaRPr lang="en-US" sz="1200" dirty="0">
                        <a:solidFill>
                          <a:srgbClr val="363737"/>
                        </a:solidFill>
                        <a:effectLst/>
                        <a:latin typeface="Arial" panose="020B0604020202020204" pitchFamily="34" charset="0"/>
                        <a:cs typeface="Arial" panose="020B0604020202020204" pitchFamily="34" charset="0"/>
                      </a:endParaRPr>
                    </a:p>
                    <a:p>
                      <a:pPr algn="r">
                        <a:lnSpc>
                          <a:spcPct val="125000"/>
                        </a:lnSpc>
                        <a:spcBef>
                          <a:spcPts val="0"/>
                        </a:spcBef>
                        <a:spcAft>
                          <a:spcPts val="600"/>
                        </a:spcAft>
                        <a:buFont typeface="Arial" panose="020B0604020202020204" pitchFamily="34" charset="0"/>
                        <a:buChar char="•"/>
                      </a:pPr>
                      <a:r>
                        <a:rPr lang="en-US" sz="1200" dirty="0">
                          <a:solidFill>
                            <a:srgbClr val="363737"/>
                          </a:solidFill>
                          <a:effectLst/>
                          <a:latin typeface="Arial" panose="020B0604020202020204" pitchFamily="34" charset="0"/>
                          <a:cs typeface="Arial" panose="020B0604020202020204" pitchFamily="34" charset="0"/>
                        </a:rPr>
                        <a:t>Cont’d next page</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79217063"/>
                  </a:ext>
                </a:extLst>
              </a:tr>
            </a:tbl>
          </a:graphicData>
        </a:graphic>
      </p:graphicFrame>
      <p:pic>
        <p:nvPicPr>
          <p:cNvPr id="6" name="Picture 5" descr="A person in a suit and tie&#10;&#10;AI-generated content may be incorrect.">
            <a:extLst>
              <a:ext uri="{FF2B5EF4-FFF2-40B4-BE49-F238E27FC236}">
                <a16:creationId xmlns:a16="http://schemas.microsoft.com/office/drawing/2014/main" id="{4241A5C3-E514-AC5A-54F9-7161FD8D0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334" y="4093258"/>
            <a:ext cx="3347888" cy="2233015"/>
          </a:xfrm>
          <a:prstGeom prst="rect">
            <a:avLst/>
          </a:prstGeom>
        </p:spPr>
      </p:pic>
    </p:spTree>
    <p:extLst>
      <p:ext uri="{BB962C8B-B14F-4D97-AF65-F5344CB8AC3E}">
        <p14:creationId xmlns:p14="http://schemas.microsoft.com/office/powerpoint/2010/main" val="347161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3913B-0B15-A2D7-04BF-0F7003B15C38}"/>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2B54ED58-3E71-7155-B9B6-1AFF03D2D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99" y="1032055"/>
            <a:ext cx="6057143" cy="7443081"/>
          </a:xfrm>
          <a:prstGeom prst="rect">
            <a:avLst/>
          </a:prstGeom>
        </p:spPr>
      </p:pic>
      <p:sp>
        <p:nvSpPr>
          <p:cNvPr id="2" name="Slide Number Placeholder 1">
            <a:extLst>
              <a:ext uri="{FF2B5EF4-FFF2-40B4-BE49-F238E27FC236}">
                <a16:creationId xmlns:a16="http://schemas.microsoft.com/office/drawing/2014/main" id="{BC46168C-B8D2-BCB7-10A5-64FDE8B409AF}"/>
              </a:ext>
            </a:extLst>
          </p:cNvPr>
          <p:cNvSpPr>
            <a:spLocks noGrp="1"/>
          </p:cNvSpPr>
          <p:nvPr>
            <p:ph type="sldNum" sz="quarter" idx="12"/>
          </p:nvPr>
        </p:nvSpPr>
        <p:spPr/>
        <p:txBody>
          <a:bodyPr/>
          <a:lstStyle/>
          <a:p>
            <a:fld id="{EEC9FC36-3738-4CC4-A893-7A14CCC3D911}" type="slidenum">
              <a:rPr lang="en-US" smtClean="0"/>
              <a:t>11</a:t>
            </a:fld>
            <a:endParaRPr lang="en-US"/>
          </a:p>
        </p:txBody>
      </p:sp>
      <p:sp>
        <p:nvSpPr>
          <p:cNvPr id="10" name="TextBox 9">
            <a:extLst>
              <a:ext uri="{FF2B5EF4-FFF2-40B4-BE49-F238E27FC236}">
                <a16:creationId xmlns:a16="http://schemas.microsoft.com/office/drawing/2014/main" id="{C679D3EC-160F-85BC-C9FE-CADC275C48AB}"/>
              </a:ext>
            </a:extLst>
          </p:cNvPr>
          <p:cNvSpPr txBox="1"/>
          <p:nvPr/>
        </p:nvSpPr>
        <p:spPr>
          <a:xfrm>
            <a:off x="386145" y="428512"/>
            <a:ext cx="6057142" cy="738664"/>
          </a:xfrm>
          <a:prstGeom prst="rect">
            <a:avLst/>
          </a:prstGeom>
          <a:solidFill>
            <a:schemeClr val="tx2">
              <a:lumMod val="50000"/>
              <a:lumOff val="50000"/>
            </a:schemeClr>
          </a:solidFill>
        </p:spPr>
        <p:txBody>
          <a:bodyPr wrap="square" rtlCol="0">
            <a:spAutoFit/>
          </a:bodyPr>
          <a:lstStyle/>
          <a:p>
            <a:pPr algn="ctr"/>
            <a:r>
              <a:rPr lang="en-US" sz="2400" b="1" dirty="0">
                <a:solidFill>
                  <a:srgbClr val="363737"/>
                </a:solidFill>
                <a:latin typeface="Trebuchet MS" panose="020B0603020202020204" pitchFamily="34" charset="0"/>
              </a:rPr>
              <a:t> What a Real President Doesn’t Do</a:t>
            </a:r>
            <a:endParaRPr lang="en-US" b="1" dirty="0">
              <a:solidFill>
                <a:srgbClr val="363737"/>
              </a:solidFill>
              <a:latin typeface="Trebuchet MS" panose="020B0603020202020204" pitchFamily="34" charset="0"/>
            </a:endParaRPr>
          </a:p>
          <a:p>
            <a:pPr algn="ctr"/>
            <a:r>
              <a:rPr lang="en-US" b="1" dirty="0">
                <a:solidFill>
                  <a:srgbClr val="363737"/>
                </a:solidFill>
                <a:latin typeface="Trebuchet MS" panose="020B0603020202020204" pitchFamily="34" charset="0"/>
              </a:rPr>
              <a:t>(cont’d)</a:t>
            </a:r>
            <a:endParaRPr lang="en-US" sz="2000" b="1" i="0" dirty="0">
              <a:solidFill>
                <a:srgbClr val="363737"/>
              </a:solidFill>
              <a:effectLst/>
              <a:latin typeface="Trebuchet MS" panose="020B0603020202020204" pitchFamily="34" charset="0"/>
            </a:endParaRPr>
          </a:p>
        </p:txBody>
      </p:sp>
      <p:graphicFrame>
        <p:nvGraphicFramePr>
          <p:cNvPr id="3" name="Table 2">
            <a:extLst>
              <a:ext uri="{FF2B5EF4-FFF2-40B4-BE49-F238E27FC236}">
                <a16:creationId xmlns:a16="http://schemas.microsoft.com/office/drawing/2014/main" id="{8679E8F7-A16E-ADFD-A0E1-0C344F4CD1DE}"/>
              </a:ext>
            </a:extLst>
          </p:cNvPr>
          <p:cNvGraphicFramePr>
            <a:graphicFrameLocks noGrp="1"/>
          </p:cNvGraphicFramePr>
          <p:nvPr>
            <p:extLst>
              <p:ext uri="{D42A27DB-BD31-4B8C-83A1-F6EECF244321}">
                <p14:modId xmlns:p14="http://schemas.microsoft.com/office/powerpoint/2010/main" val="284728248"/>
              </p:ext>
            </p:extLst>
          </p:nvPr>
        </p:nvGraphicFramePr>
        <p:xfrm>
          <a:off x="477754" y="1234346"/>
          <a:ext cx="5834555" cy="7121335"/>
        </p:xfrm>
        <a:graphic>
          <a:graphicData uri="http://schemas.openxmlformats.org/drawingml/2006/table">
            <a:tbl>
              <a:tblPr/>
              <a:tblGrid>
                <a:gridCol w="5834555">
                  <a:extLst>
                    <a:ext uri="{9D8B030D-6E8A-4147-A177-3AD203B41FA5}">
                      <a16:colId xmlns:a16="http://schemas.microsoft.com/office/drawing/2014/main" val="3406727060"/>
                    </a:ext>
                  </a:extLst>
                </a:gridCol>
              </a:tblGrid>
              <a:tr h="6567547">
                <a:tc>
                  <a:txBody>
                    <a:bodyPr/>
                    <a:lstStyle/>
                    <a:p>
                      <a:pPr algn="l">
                        <a:lnSpc>
                          <a:spcPct val="125000"/>
                        </a:lnSpc>
                        <a:spcBef>
                          <a:spcPts val="0"/>
                        </a:spcBef>
                        <a:spcAft>
                          <a:spcPts val="600"/>
                        </a:spcAft>
                        <a:buFont typeface="Arial" panose="020B0604020202020204" pitchFamily="34" charset="0"/>
                        <a:buChar char="•"/>
                      </a:pPr>
                      <a:r>
                        <a:rPr lang="en-US" sz="1200" dirty="0">
                          <a:solidFill>
                            <a:srgbClr val="363737"/>
                          </a:solidFill>
                          <a:effectLst/>
                          <a:latin typeface="Arial" panose="020B0604020202020204" pitchFamily="34" charset="0"/>
                          <a:cs typeface="Arial" panose="020B0604020202020204" pitchFamily="34" charset="0"/>
                        </a:rPr>
                        <a:t>Doesn’t ignore every rule, norm, law, value and principle that defines American governance, convinced that none of this applies to him and he is free to seize as much wealth and power as he chooses. He knows that America has succeeded by being a government of laws not men and that’s a foundational principle for a free and fair society. He also knows that in a just society, criminal acts should be held accountable.</a:t>
                      </a:r>
                    </a:p>
                    <a:p>
                      <a:pPr algn="l">
                        <a:lnSpc>
                          <a:spcPct val="125000"/>
                        </a:lnSpc>
                        <a:spcBef>
                          <a:spcPts val="0"/>
                        </a:spcBef>
                        <a:spcAft>
                          <a:spcPts val="600"/>
                        </a:spcAft>
                        <a:buNone/>
                      </a:pPr>
                      <a:r>
                        <a:rPr lang="en-US" sz="1200" dirty="0">
                          <a:solidFill>
                            <a:srgbClr val="363737"/>
                          </a:solidFill>
                          <a:effectLst/>
                          <a:latin typeface="Arial" panose="020B0604020202020204" pitchFamily="34" charset="0"/>
                          <a:cs typeface="Arial" panose="020B0604020202020204" pitchFamily="34" charset="0"/>
                        </a:rPr>
                        <a:t>That’s what an American president does and doesn’t do. I hope you’ll add to this list. We need to remind those who have grown accustomed to this corrupt and violent leader—and perhaps remind ourselves—that this is wrong and must be overcome if we are to survive as a nation.</a:t>
                      </a:r>
                    </a:p>
                    <a:p>
                      <a:pPr algn="l">
                        <a:lnSpc>
                          <a:spcPct val="125000"/>
                        </a:lnSpc>
                        <a:spcBef>
                          <a:spcPts val="0"/>
                        </a:spcBef>
                        <a:spcAft>
                          <a:spcPts val="600"/>
                        </a:spcAft>
                        <a:buNone/>
                      </a:pPr>
                      <a:r>
                        <a:rPr lang="en-US" sz="1200" dirty="0">
                          <a:solidFill>
                            <a:srgbClr val="363737"/>
                          </a:solidFill>
                          <a:effectLst/>
                          <a:latin typeface="Arial" panose="020B0604020202020204" pitchFamily="34" charset="0"/>
                          <a:cs typeface="Arial" panose="020B0604020202020204" pitchFamily="34" charset="0"/>
                        </a:rPr>
                        <a:t>May we one day soon have a real president again.</a:t>
                      </a:r>
                    </a:p>
                    <a:p>
                      <a:pPr algn="l">
                        <a:lnSpc>
                          <a:spcPct val="125000"/>
                        </a:lnSpc>
                        <a:spcBef>
                          <a:spcPts val="0"/>
                        </a:spcBef>
                        <a:spcAft>
                          <a:spcPts val="600"/>
                        </a:spcAft>
                        <a:buNone/>
                      </a:pPr>
                      <a:endParaRPr lang="en-US" sz="12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None/>
                      </a:pPr>
                      <a:endParaRPr lang="en-US" sz="12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None/>
                      </a:pPr>
                      <a:endParaRPr lang="en-US" sz="12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None/>
                      </a:pPr>
                      <a:endParaRPr lang="en-US" sz="12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None/>
                      </a:pPr>
                      <a:endParaRPr lang="en-US" sz="12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None/>
                      </a:pPr>
                      <a:endParaRPr lang="en-US" sz="12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None/>
                      </a:pPr>
                      <a:endParaRPr lang="en-US" sz="12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None/>
                      </a:pPr>
                      <a:endParaRPr lang="en-US" sz="12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None/>
                      </a:pPr>
                      <a:endParaRPr lang="en-US" sz="12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None/>
                      </a:pPr>
                      <a:endParaRPr lang="en-US" sz="12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None/>
                      </a:pPr>
                      <a:endParaRPr lang="en-US" sz="12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None/>
                      </a:pPr>
                      <a:endParaRPr lang="en-US" sz="12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None/>
                      </a:pPr>
                      <a:endParaRPr lang="en-US" sz="12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None/>
                      </a:pPr>
                      <a:endParaRPr lang="en-US" sz="3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None/>
                      </a:pPr>
                      <a:endParaRPr lang="en-US" sz="1200" dirty="0">
                        <a:solidFill>
                          <a:srgbClr val="363737"/>
                        </a:solidFill>
                        <a:effectLst/>
                        <a:latin typeface="Arial" panose="020B0604020202020204" pitchFamily="34" charset="0"/>
                        <a:cs typeface="Arial" panose="020B0604020202020204" pitchFamily="34" charset="0"/>
                      </a:endParaRPr>
                    </a:p>
                    <a:p>
                      <a:pPr algn="l">
                        <a:lnSpc>
                          <a:spcPct val="125000"/>
                        </a:lnSpc>
                        <a:spcBef>
                          <a:spcPts val="0"/>
                        </a:spcBef>
                        <a:spcAft>
                          <a:spcPts val="600"/>
                        </a:spcAft>
                        <a:buNone/>
                      </a:pPr>
                      <a:endParaRPr lang="en-US" sz="1200" dirty="0">
                        <a:solidFill>
                          <a:srgbClr val="363737"/>
                        </a:solidFill>
                        <a:effectLst/>
                        <a:latin typeface="Arial" panose="020B0604020202020204" pitchFamily="34" charset="0"/>
                        <a:cs typeface="Arial" panose="020B060402020202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79217063"/>
                  </a:ext>
                </a:extLst>
              </a:tr>
            </a:tbl>
          </a:graphicData>
        </a:graphic>
      </p:graphicFrame>
      <p:pic>
        <p:nvPicPr>
          <p:cNvPr id="6" name="Picture 5" descr="A person in a suit and tie&#10;&#10;AI-generated content may be incorrect.">
            <a:extLst>
              <a:ext uri="{FF2B5EF4-FFF2-40B4-BE49-F238E27FC236}">
                <a16:creationId xmlns:a16="http://schemas.microsoft.com/office/drawing/2014/main" id="{B527183E-054A-5E5F-26C8-D402B776C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38" y="3857284"/>
            <a:ext cx="5619135" cy="3747919"/>
          </a:xfrm>
          <a:prstGeom prst="rect">
            <a:avLst/>
          </a:prstGeom>
        </p:spPr>
      </p:pic>
    </p:spTree>
    <p:extLst>
      <p:ext uri="{BB962C8B-B14F-4D97-AF65-F5344CB8AC3E}">
        <p14:creationId xmlns:p14="http://schemas.microsoft.com/office/powerpoint/2010/main" val="32415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C03D0-9F18-642E-F6D4-8131D3E80039}"/>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7AE8C82D-97C4-C80E-AFA7-DF46F643C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99" y="1032055"/>
            <a:ext cx="6057143" cy="7443081"/>
          </a:xfrm>
          <a:prstGeom prst="rect">
            <a:avLst/>
          </a:prstGeom>
        </p:spPr>
      </p:pic>
      <p:sp>
        <p:nvSpPr>
          <p:cNvPr id="2" name="Slide Number Placeholder 1">
            <a:extLst>
              <a:ext uri="{FF2B5EF4-FFF2-40B4-BE49-F238E27FC236}">
                <a16:creationId xmlns:a16="http://schemas.microsoft.com/office/drawing/2014/main" id="{2E0D3D38-9692-1C7D-568E-8AC2D38153E6}"/>
              </a:ext>
            </a:extLst>
          </p:cNvPr>
          <p:cNvSpPr>
            <a:spLocks noGrp="1"/>
          </p:cNvSpPr>
          <p:nvPr>
            <p:ph type="sldNum" sz="quarter" idx="12"/>
          </p:nvPr>
        </p:nvSpPr>
        <p:spPr/>
        <p:txBody>
          <a:bodyPr/>
          <a:lstStyle/>
          <a:p>
            <a:fld id="{EEC9FC36-3738-4CC4-A893-7A14CCC3D911}" type="slidenum">
              <a:rPr lang="en-US" smtClean="0"/>
              <a:t>12</a:t>
            </a:fld>
            <a:endParaRPr lang="en-US"/>
          </a:p>
        </p:txBody>
      </p:sp>
      <p:sp>
        <p:nvSpPr>
          <p:cNvPr id="10" name="TextBox 9">
            <a:extLst>
              <a:ext uri="{FF2B5EF4-FFF2-40B4-BE49-F238E27FC236}">
                <a16:creationId xmlns:a16="http://schemas.microsoft.com/office/drawing/2014/main" id="{D329C2FF-26F1-EBDC-36B7-03C309B3F394}"/>
              </a:ext>
            </a:extLst>
          </p:cNvPr>
          <p:cNvSpPr txBox="1"/>
          <p:nvPr/>
        </p:nvSpPr>
        <p:spPr>
          <a:xfrm>
            <a:off x="386145" y="428512"/>
            <a:ext cx="6057142" cy="523220"/>
          </a:xfrm>
          <a:prstGeom prst="rect">
            <a:avLst/>
          </a:prstGeom>
          <a:solidFill>
            <a:schemeClr val="tx2">
              <a:lumMod val="50000"/>
              <a:lumOff val="50000"/>
            </a:schemeClr>
          </a:solidFill>
        </p:spPr>
        <p:txBody>
          <a:bodyPr wrap="square" rtlCol="0">
            <a:spAutoFit/>
          </a:bodyPr>
          <a:lstStyle/>
          <a:p>
            <a:pPr algn="ctr"/>
            <a:r>
              <a:rPr lang="en-US" sz="2800" b="1" dirty="0">
                <a:solidFill>
                  <a:srgbClr val="363737"/>
                </a:solidFill>
                <a:latin typeface="Trebuchet MS" panose="020B0603020202020204" pitchFamily="34" charset="0"/>
              </a:rPr>
              <a:t>Believe in the Future</a:t>
            </a:r>
            <a:endParaRPr lang="en-US" sz="2000" b="1" i="0" dirty="0">
              <a:solidFill>
                <a:srgbClr val="363737"/>
              </a:solidFill>
              <a:effectLst/>
              <a:latin typeface="Trebuchet MS" panose="020B0603020202020204" pitchFamily="34" charset="0"/>
            </a:endParaRPr>
          </a:p>
        </p:txBody>
      </p:sp>
      <p:graphicFrame>
        <p:nvGraphicFramePr>
          <p:cNvPr id="3" name="Table 2">
            <a:extLst>
              <a:ext uri="{FF2B5EF4-FFF2-40B4-BE49-F238E27FC236}">
                <a16:creationId xmlns:a16="http://schemas.microsoft.com/office/drawing/2014/main" id="{782483BF-B514-1BE1-3C44-6F6A876CE0FF}"/>
              </a:ext>
            </a:extLst>
          </p:cNvPr>
          <p:cNvGraphicFramePr>
            <a:graphicFrameLocks noGrp="1"/>
          </p:cNvGraphicFramePr>
          <p:nvPr>
            <p:extLst>
              <p:ext uri="{D42A27DB-BD31-4B8C-83A1-F6EECF244321}">
                <p14:modId xmlns:p14="http://schemas.microsoft.com/office/powerpoint/2010/main" val="288808052"/>
              </p:ext>
            </p:extLst>
          </p:nvPr>
        </p:nvGraphicFramePr>
        <p:xfrm>
          <a:off x="494742" y="1144817"/>
          <a:ext cx="5809524" cy="7253859"/>
        </p:xfrm>
        <a:graphic>
          <a:graphicData uri="http://schemas.openxmlformats.org/drawingml/2006/table">
            <a:tbl>
              <a:tblPr/>
              <a:tblGrid>
                <a:gridCol w="5809524">
                  <a:extLst>
                    <a:ext uri="{9D8B030D-6E8A-4147-A177-3AD203B41FA5}">
                      <a16:colId xmlns:a16="http://schemas.microsoft.com/office/drawing/2014/main" val="645385251"/>
                    </a:ext>
                  </a:extLst>
                </a:gridCol>
              </a:tblGrid>
              <a:tr h="5802312">
                <a:tc>
                  <a:txBody>
                    <a:bodyPr/>
                    <a:lstStyle/>
                    <a:p>
                      <a:pPr algn="l">
                        <a:lnSpc>
                          <a:spcPct val="114000"/>
                        </a:lnSpc>
                        <a:spcAft>
                          <a:spcPts val="600"/>
                        </a:spcAft>
                        <a:buNone/>
                      </a:pPr>
                      <a:r>
                        <a:rPr lang="en-US" sz="1200" b="0" dirty="0">
                          <a:solidFill>
                            <a:srgbClr val="363737"/>
                          </a:solidFill>
                          <a:effectLst/>
                          <a:latin typeface="Arial" panose="020B0604020202020204" pitchFamily="34" charset="0"/>
                          <a:cs typeface="Arial" panose="020B0604020202020204" pitchFamily="34" charset="0"/>
                        </a:rPr>
                        <a:t>Someone sent writer Jess Craven this famous underground poem by </a:t>
                      </a:r>
                      <a:r>
                        <a:rPr lang="en-US" sz="1200" b="0" dirty="0" err="1">
                          <a:solidFill>
                            <a:srgbClr val="363737"/>
                          </a:solidFill>
                          <a:effectLst/>
                          <a:latin typeface="Arial" panose="020B0604020202020204" pitchFamily="34" charset="0"/>
                          <a:cs typeface="Arial" panose="020B0604020202020204" pitchFamily="34" charset="0"/>
                        </a:rPr>
                        <a:t>Shizhi</a:t>
                      </a:r>
                      <a:r>
                        <a:rPr lang="en-US" sz="1200" b="0" dirty="0">
                          <a:solidFill>
                            <a:srgbClr val="363737"/>
                          </a:solidFill>
                          <a:effectLst/>
                          <a:latin typeface="Arial" panose="020B0604020202020204" pitchFamily="34" charset="0"/>
                          <a:cs typeface="Arial" panose="020B0604020202020204" pitchFamily="34" charset="0"/>
                        </a:rPr>
                        <a:t> (</a:t>
                      </a:r>
                      <a:r>
                        <a:rPr lang="en-US" sz="1200" b="0" dirty="0" err="1">
                          <a:solidFill>
                            <a:srgbClr val="363737"/>
                          </a:solidFill>
                          <a:effectLst/>
                          <a:latin typeface="Arial" panose="020B0604020202020204" pitchFamily="34" charset="0"/>
                          <a:cs typeface="Arial" panose="020B0604020202020204" pitchFamily="34" charset="0"/>
                        </a:rPr>
                        <a:t>Lusheng</a:t>
                      </a:r>
                      <a:r>
                        <a:rPr lang="en-US" sz="1200" b="0" dirty="0">
                          <a:solidFill>
                            <a:srgbClr val="363737"/>
                          </a:solidFill>
                          <a:effectLst/>
                          <a:latin typeface="Arial" panose="020B0604020202020204" pitchFamily="34" charset="0"/>
                          <a:cs typeface="Arial" panose="020B0604020202020204" pitchFamily="34" charset="0"/>
                        </a:rPr>
                        <a:t> Guo) that was circulated from one handwritten note to another during the Cultural Revolution. Spectacular.</a:t>
                      </a:r>
                    </a:p>
                    <a:p>
                      <a:pPr algn="l">
                        <a:lnSpc>
                          <a:spcPct val="114000"/>
                        </a:lnSpc>
                        <a:spcAft>
                          <a:spcPts val="600"/>
                        </a:spcAft>
                        <a:buNone/>
                      </a:pPr>
                      <a:endParaRPr lang="en-US" sz="400" b="0" dirty="0">
                        <a:solidFill>
                          <a:srgbClr val="363737"/>
                        </a:solidFill>
                        <a:effectLst/>
                        <a:latin typeface="Arial" panose="020B0604020202020204" pitchFamily="34" charset="0"/>
                        <a:cs typeface="Arial" panose="020B0604020202020204" pitchFamily="34" charset="0"/>
                      </a:endParaRPr>
                    </a:p>
                    <a:p>
                      <a:pPr algn="l">
                        <a:lnSpc>
                          <a:spcPct val="114000"/>
                        </a:lnSpc>
                        <a:spcAft>
                          <a:spcPts val="600"/>
                        </a:spcAft>
                        <a:buNone/>
                      </a:pPr>
                      <a:r>
                        <a:rPr lang="en-US" sz="1600" b="1" dirty="0">
                          <a:solidFill>
                            <a:srgbClr val="363737"/>
                          </a:solidFill>
                          <a:effectLst/>
                          <a:latin typeface="Arial" panose="020B0604020202020204" pitchFamily="34" charset="0"/>
                          <a:cs typeface="Arial" panose="020B0604020202020204" pitchFamily="34" charset="0"/>
                        </a:rPr>
                        <a:t>Believe in the Future</a:t>
                      </a:r>
                    </a:p>
                    <a:p>
                      <a:pPr lvl="1" algn="l">
                        <a:lnSpc>
                          <a:spcPct val="114000"/>
                        </a:lnSpc>
                        <a:spcAft>
                          <a:spcPts val="600"/>
                        </a:spcAft>
                        <a:buNone/>
                      </a:pPr>
                      <a:r>
                        <a:rPr lang="en-US" sz="1100" b="0" dirty="0">
                          <a:solidFill>
                            <a:srgbClr val="363737"/>
                          </a:solidFill>
                          <a:effectLst/>
                          <a:latin typeface="Arial" panose="020B0604020202020204" pitchFamily="34" charset="0"/>
                          <a:cs typeface="Arial" panose="020B0604020202020204" pitchFamily="34" charset="0"/>
                        </a:rPr>
                        <a:t>As cobwebs relentlessly seal off my stove,</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As dying smoke sighs for the sadness of poverty.</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I will stubbornly dig out the ash of disappointment,</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And write with beautiful snowflakes: Believe in the Future.</a:t>
                      </a:r>
                    </a:p>
                    <a:p>
                      <a:pPr lvl="1" algn="l">
                        <a:lnSpc>
                          <a:spcPct val="114000"/>
                        </a:lnSpc>
                        <a:spcAft>
                          <a:spcPts val="600"/>
                        </a:spcAft>
                        <a:buNone/>
                      </a:pPr>
                      <a:r>
                        <a:rPr lang="en-US" sz="1100" b="0" dirty="0">
                          <a:solidFill>
                            <a:srgbClr val="363737"/>
                          </a:solidFill>
                          <a:effectLst/>
                          <a:latin typeface="Arial" panose="020B0604020202020204" pitchFamily="34" charset="0"/>
                          <a:cs typeface="Arial" panose="020B0604020202020204" pitchFamily="34" charset="0"/>
                        </a:rPr>
                        <a:t>When my overripe grapes melt into late autumn dew,</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When my fresh flower lies in another’s arms.</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I will stubbornly write on the bleak earth,</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With a dry frozen vine: Believe in the Future.</a:t>
                      </a:r>
                    </a:p>
                    <a:p>
                      <a:pPr lvl="1" algn="l">
                        <a:lnSpc>
                          <a:spcPct val="114000"/>
                        </a:lnSpc>
                        <a:spcAft>
                          <a:spcPts val="600"/>
                        </a:spcAft>
                        <a:buNone/>
                      </a:pPr>
                      <a:r>
                        <a:rPr lang="en-US" sz="1100" b="0" dirty="0">
                          <a:solidFill>
                            <a:srgbClr val="363737"/>
                          </a:solidFill>
                          <a:effectLst/>
                          <a:latin typeface="Arial" panose="020B0604020202020204" pitchFamily="34" charset="0"/>
                          <a:cs typeface="Arial" panose="020B0604020202020204" pitchFamily="34" charset="0"/>
                        </a:rPr>
                        <a:t>I point to the waves billowing to the sky,</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I want to be the sea that holds the sun in its palm.</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Take hold of the beautiful warm pen of the dawn,</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And write with a child-like hand: Believe in the Future.</a:t>
                      </a:r>
                    </a:p>
                    <a:p>
                      <a:pPr lvl="1" algn="l">
                        <a:lnSpc>
                          <a:spcPct val="114000"/>
                        </a:lnSpc>
                        <a:spcAft>
                          <a:spcPts val="600"/>
                        </a:spcAft>
                        <a:buNone/>
                      </a:pPr>
                      <a:r>
                        <a:rPr lang="en-US" sz="1100" b="0" dirty="0">
                          <a:solidFill>
                            <a:srgbClr val="363737"/>
                          </a:solidFill>
                          <a:effectLst/>
                          <a:latin typeface="Arial" panose="020B0604020202020204" pitchFamily="34" charset="0"/>
                          <a:cs typeface="Arial" panose="020B0604020202020204" pitchFamily="34" charset="0"/>
                        </a:rPr>
                        <a:t>The reason why I believe so resolutely in the future is:</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I believe in the eyes of the future’s people,</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They have eyelashes that can brush away the ash of history,</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They have pupils that can see through the texts of time.</a:t>
                      </a:r>
                    </a:p>
                    <a:p>
                      <a:pPr lvl="1" algn="l">
                        <a:lnSpc>
                          <a:spcPct val="114000"/>
                        </a:lnSpc>
                        <a:spcAft>
                          <a:spcPts val="600"/>
                        </a:spcAft>
                        <a:buNone/>
                      </a:pPr>
                      <a:r>
                        <a:rPr lang="en-US" sz="1100" b="0" dirty="0">
                          <a:solidFill>
                            <a:srgbClr val="363737"/>
                          </a:solidFill>
                          <a:effectLst/>
                          <a:latin typeface="Arial" panose="020B0604020202020204" pitchFamily="34" charset="0"/>
                          <a:cs typeface="Arial" panose="020B0604020202020204" pitchFamily="34" charset="0"/>
                        </a:rPr>
                        <a:t>It doesn’t matter whether people shed moved tears,</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For our rotten flesh, our sadness of hesitancy or our bitterness of failure.</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Whether they view us with sneers or deep-felt sympathy,</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Or scornful smiles or pungent satire.</a:t>
                      </a:r>
                    </a:p>
                    <a:p>
                      <a:pPr lvl="1" algn="l">
                        <a:lnSpc>
                          <a:spcPct val="114000"/>
                        </a:lnSpc>
                        <a:spcAft>
                          <a:spcPts val="600"/>
                        </a:spcAft>
                        <a:buNone/>
                      </a:pPr>
                      <a:r>
                        <a:rPr lang="en-US" sz="1100" b="0" dirty="0">
                          <a:solidFill>
                            <a:srgbClr val="363737"/>
                          </a:solidFill>
                          <a:effectLst/>
                          <a:latin typeface="Arial" panose="020B0604020202020204" pitchFamily="34" charset="0"/>
                          <a:cs typeface="Arial" panose="020B0604020202020204" pitchFamily="34" charset="0"/>
                        </a:rPr>
                        <a:t>I firmly believe that people will judge our spines,</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Our endless explorations, losses, failures and successes,</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With an enthusiastic, objective and fair evaluation,</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Yes, I await their judgment anxiously.</a:t>
                      </a:r>
                    </a:p>
                    <a:p>
                      <a:pPr lvl="1" algn="l">
                        <a:lnSpc>
                          <a:spcPct val="114000"/>
                        </a:lnSpc>
                        <a:spcAft>
                          <a:spcPts val="600"/>
                        </a:spcAft>
                        <a:buNone/>
                      </a:pPr>
                      <a:r>
                        <a:rPr lang="en-US" sz="1100" b="0" dirty="0">
                          <a:solidFill>
                            <a:srgbClr val="363737"/>
                          </a:solidFill>
                          <a:effectLst/>
                          <a:latin typeface="Arial" panose="020B0604020202020204" pitchFamily="34" charset="0"/>
                          <a:cs typeface="Arial" panose="020B0604020202020204" pitchFamily="34" charset="0"/>
                        </a:rPr>
                        <a:t>Friends, please let us believe in the future firmly.</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Believe in our indomitable striving.</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Believe in our youth that will conquer death.</a:t>
                      </a:r>
                      <a:br>
                        <a:rPr lang="en-US" sz="1100" b="0" dirty="0">
                          <a:solidFill>
                            <a:srgbClr val="363737"/>
                          </a:solidFill>
                          <a:effectLst/>
                          <a:latin typeface="Arial" panose="020B0604020202020204" pitchFamily="34" charset="0"/>
                          <a:cs typeface="Arial" panose="020B0604020202020204" pitchFamily="34" charset="0"/>
                        </a:rPr>
                      </a:br>
                      <a:r>
                        <a:rPr lang="en-US" sz="1100" b="0" dirty="0">
                          <a:solidFill>
                            <a:srgbClr val="363737"/>
                          </a:solidFill>
                          <a:effectLst/>
                          <a:latin typeface="Arial" panose="020B0604020202020204" pitchFamily="34" charset="0"/>
                          <a:cs typeface="Arial" panose="020B0604020202020204" pitchFamily="34" charset="0"/>
                        </a:rPr>
                        <a:t>Believe in the Future: Love the Life.</a:t>
                      </a:r>
                    </a:p>
                    <a:p>
                      <a:pPr lvl="1" algn="l">
                        <a:lnSpc>
                          <a:spcPct val="114000"/>
                        </a:lnSpc>
                        <a:spcAft>
                          <a:spcPts val="1200"/>
                        </a:spcAft>
                        <a:buNone/>
                      </a:pPr>
                      <a:endParaRPr lang="en-US" sz="1050" b="0" dirty="0">
                        <a:solidFill>
                          <a:srgbClr val="363737"/>
                        </a:solidFill>
                        <a:effectLst/>
                        <a:latin typeface="Arial" panose="020B0604020202020204" pitchFamily="34" charset="0"/>
                        <a:cs typeface="Arial" panose="020B060402020202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502039611"/>
                  </a:ext>
                </a:extLst>
              </a:tr>
            </a:tbl>
          </a:graphicData>
        </a:graphic>
      </p:graphicFrame>
    </p:spTree>
    <p:extLst>
      <p:ext uri="{BB962C8B-B14F-4D97-AF65-F5344CB8AC3E}">
        <p14:creationId xmlns:p14="http://schemas.microsoft.com/office/powerpoint/2010/main" val="1783860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7E535-ADCF-9CB2-DABF-DDBFFC01C69B}"/>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64277C15-0676-ABBC-49DC-8E3ECD82C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28" y="1127334"/>
            <a:ext cx="6057143" cy="7347802"/>
          </a:xfrm>
          <a:prstGeom prst="rect">
            <a:avLst/>
          </a:prstGeom>
        </p:spPr>
      </p:pic>
      <p:sp>
        <p:nvSpPr>
          <p:cNvPr id="2" name="Slide Number Placeholder 1">
            <a:extLst>
              <a:ext uri="{FF2B5EF4-FFF2-40B4-BE49-F238E27FC236}">
                <a16:creationId xmlns:a16="http://schemas.microsoft.com/office/drawing/2014/main" id="{F54FC416-13B2-1095-7A3E-AA8EF442F176}"/>
              </a:ext>
            </a:extLst>
          </p:cNvPr>
          <p:cNvSpPr>
            <a:spLocks noGrp="1"/>
          </p:cNvSpPr>
          <p:nvPr>
            <p:ph type="sldNum" sz="quarter" idx="12"/>
          </p:nvPr>
        </p:nvSpPr>
        <p:spPr/>
        <p:txBody>
          <a:bodyPr/>
          <a:lstStyle/>
          <a:p>
            <a:fld id="{EEC9FC36-3738-4CC4-A893-7A14CCC3D911}" type="slidenum">
              <a:rPr lang="en-US" smtClean="0"/>
              <a:t>13</a:t>
            </a:fld>
            <a:endParaRPr lang="en-US"/>
          </a:p>
        </p:txBody>
      </p:sp>
      <p:sp>
        <p:nvSpPr>
          <p:cNvPr id="6" name="TextBox 5">
            <a:extLst>
              <a:ext uri="{FF2B5EF4-FFF2-40B4-BE49-F238E27FC236}">
                <a16:creationId xmlns:a16="http://schemas.microsoft.com/office/drawing/2014/main" id="{AD156F77-FE26-C79A-6416-429A1C8DB775}"/>
              </a:ext>
            </a:extLst>
          </p:cNvPr>
          <p:cNvSpPr txBox="1"/>
          <p:nvPr/>
        </p:nvSpPr>
        <p:spPr>
          <a:xfrm>
            <a:off x="386145" y="428512"/>
            <a:ext cx="6057142" cy="523220"/>
          </a:xfrm>
          <a:prstGeom prst="rect">
            <a:avLst/>
          </a:prstGeom>
          <a:solidFill>
            <a:schemeClr val="tx2">
              <a:lumMod val="50000"/>
              <a:lumOff val="50000"/>
            </a:schemeClr>
          </a:solidFill>
        </p:spPr>
        <p:txBody>
          <a:bodyPr wrap="square" rtlCol="0">
            <a:spAutoFit/>
          </a:bodyPr>
          <a:lstStyle/>
          <a:p>
            <a:pPr algn="ctr"/>
            <a:r>
              <a:rPr lang="en-US" sz="2800" b="1" dirty="0">
                <a:solidFill>
                  <a:srgbClr val="363737"/>
                </a:solidFill>
                <a:latin typeface="Trebuchet MS" panose="020B0603020202020204" pitchFamily="34" charset="0"/>
              </a:rPr>
              <a:t>No Longer a Democracy</a:t>
            </a:r>
            <a:endParaRPr lang="en-US" sz="2000" b="1" i="0" dirty="0">
              <a:solidFill>
                <a:srgbClr val="363737"/>
              </a:solidFill>
              <a:effectLst/>
              <a:latin typeface="Trebuchet MS" panose="020B0603020202020204" pitchFamily="34" charset="0"/>
            </a:endParaRPr>
          </a:p>
        </p:txBody>
      </p:sp>
      <p:graphicFrame>
        <p:nvGraphicFramePr>
          <p:cNvPr id="3" name="Table 2">
            <a:extLst>
              <a:ext uri="{FF2B5EF4-FFF2-40B4-BE49-F238E27FC236}">
                <a16:creationId xmlns:a16="http://schemas.microsoft.com/office/drawing/2014/main" id="{FB254A6C-DE55-40DB-D5E8-A38BFA2B6EAB}"/>
              </a:ext>
            </a:extLst>
          </p:cNvPr>
          <p:cNvGraphicFramePr>
            <a:graphicFrameLocks noGrp="1"/>
          </p:cNvGraphicFramePr>
          <p:nvPr/>
        </p:nvGraphicFramePr>
        <p:xfrm>
          <a:off x="471488" y="5131784"/>
          <a:ext cx="5915025" cy="406019"/>
        </p:xfrm>
        <a:graphic>
          <a:graphicData uri="http://schemas.openxmlformats.org/drawingml/2006/table">
            <a:tbl>
              <a:tblPr/>
              <a:tblGrid>
                <a:gridCol w="5915025">
                  <a:extLst>
                    <a:ext uri="{9D8B030D-6E8A-4147-A177-3AD203B41FA5}">
                      <a16:colId xmlns:a16="http://schemas.microsoft.com/office/drawing/2014/main" val="3830621333"/>
                    </a:ext>
                  </a:extLst>
                </a:gridCol>
              </a:tblGrid>
              <a:tr h="0">
                <a:tc>
                  <a:txBody>
                    <a:bodyPr/>
                    <a:lstStyle/>
                    <a:p>
                      <a:pPr algn="l">
                        <a:lnSpc>
                          <a:spcPts val="2250"/>
                        </a:lnSpc>
                        <a:buNone/>
                      </a:pPr>
                      <a:r>
                        <a:rPr lang="en-US" b="1" u="none" strike="noStrike">
                          <a:solidFill>
                            <a:srgbClr val="121212"/>
                          </a:solidFill>
                          <a:effectLst/>
                          <a:latin typeface="inherit"/>
                          <a:hlinkClick r:id="rId3"/>
                        </a:rPr>
                        <a:t>It’s Happened: The United States of America Is No Longer a Democracy</a:t>
                      </a:r>
                      <a:endParaRPr lang="en-US" b="0">
                        <a:solidFill>
                          <a:srgbClr val="131313"/>
                        </a:solidFill>
                        <a:effectLst/>
                        <a:latin typeface="Georgia" panose="02040502050405020303" pitchFamily="18" charset="0"/>
                      </a:endParaRPr>
                    </a:p>
                  </a:txBody>
                  <a:tcPr marL="95250" marR="95250" marT="95250" marB="47625">
                    <a:lnL>
                      <a:noFill/>
                    </a:lnL>
                    <a:lnR>
                      <a:noFill/>
                    </a:lnR>
                    <a:lnT>
                      <a:noFill/>
                    </a:lnT>
                    <a:lnB>
                      <a:noFill/>
                    </a:lnB>
                    <a:solidFill>
                      <a:srgbClr val="FFFFFF"/>
                    </a:solidFill>
                  </a:tcPr>
                </a:tc>
                <a:extLst>
                  <a:ext uri="{0D108BD9-81ED-4DB2-BD59-A6C34878D82A}">
                    <a16:rowId xmlns:a16="http://schemas.microsoft.com/office/drawing/2014/main" val="2994574283"/>
                  </a:ext>
                </a:extLst>
              </a:tr>
            </a:tbl>
          </a:graphicData>
        </a:graphic>
      </p:graphicFrame>
      <p:graphicFrame>
        <p:nvGraphicFramePr>
          <p:cNvPr id="7" name="Table 6">
            <a:extLst>
              <a:ext uri="{FF2B5EF4-FFF2-40B4-BE49-F238E27FC236}">
                <a16:creationId xmlns:a16="http://schemas.microsoft.com/office/drawing/2014/main" id="{7D699DA2-9620-232D-98DE-5A34E7EAA6F6}"/>
              </a:ext>
            </a:extLst>
          </p:cNvPr>
          <p:cNvGraphicFramePr>
            <a:graphicFrameLocks noGrp="1"/>
          </p:cNvGraphicFramePr>
          <p:nvPr/>
        </p:nvGraphicFramePr>
        <p:xfrm>
          <a:off x="471488" y="5129562"/>
          <a:ext cx="5915025" cy="410464"/>
        </p:xfrm>
        <a:graphic>
          <a:graphicData uri="http://schemas.openxmlformats.org/drawingml/2006/table">
            <a:tbl>
              <a:tblPr/>
              <a:tblGrid>
                <a:gridCol w="5915025">
                  <a:extLst>
                    <a:ext uri="{9D8B030D-6E8A-4147-A177-3AD203B41FA5}">
                      <a16:colId xmlns:a16="http://schemas.microsoft.com/office/drawing/2014/main" val="128853921"/>
                    </a:ext>
                  </a:extLst>
                </a:gridCol>
              </a:tblGrid>
              <a:tr h="0">
                <a:tc>
                  <a:txBody>
                    <a:bodyPr/>
                    <a:lstStyle/>
                    <a:p>
                      <a:pPr algn="l">
                        <a:lnSpc>
                          <a:spcPts val="1875"/>
                        </a:lnSpc>
                        <a:buNone/>
                      </a:pPr>
                      <a:r>
                        <a:rPr lang="en-US" b="0">
                          <a:solidFill>
                            <a:srgbClr val="8F8E8E"/>
                          </a:solidFill>
                          <a:effectLst/>
                          <a:latin typeface="Arial" panose="020B0604020202020204" pitchFamily="34" charset="0"/>
                        </a:rPr>
                        <a:t>By Michael Tomasky</a:t>
                      </a:r>
                    </a:p>
                  </a:txBody>
                  <a:tcPr marL="95250" marR="95250" marT="47625" marB="142875">
                    <a:lnL>
                      <a:noFill/>
                    </a:lnL>
                    <a:lnR>
                      <a:noFill/>
                    </a:lnR>
                    <a:lnT>
                      <a:noFill/>
                    </a:lnT>
                    <a:lnB>
                      <a:noFill/>
                    </a:lnB>
                    <a:solidFill>
                      <a:srgbClr val="FFFFFF"/>
                    </a:solidFill>
                  </a:tcPr>
                </a:tc>
                <a:extLst>
                  <a:ext uri="{0D108BD9-81ED-4DB2-BD59-A6C34878D82A}">
                    <a16:rowId xmlns:a16="http://schemas.microsoft.com/office/drawing/2014/main" val="1994265564"/>
                  </a:ext>
                </a:extLst>
              </a:tr>
            </a:tbl>
          </a:graphicData>
        </a:graphic>
      </p:graphicFrame>
      <p:graphicFrame>
        <p:nvGraphicFramePr>
          <p:cNvPr id="8" name="Table 7">
            <a:extLst>
              <a:ext uri="{FF2B5EF4-FFF2-40B4-BE49-F238E27FC236}">
                <a16:creationId xmlns:a16="http://schemas.microsoft.com/office/drawing/2014/main" id="{6C23A022-8252-990D-967F-06A60B2F2D17}"/>
              </a:ext>
            </a:extLst>
          </p:cNvPr>
          <p:cNvGraphicFramePr>
            <a:graphicFrameLocks noGrp="1"/>
          </p:cNvGraphicFramePr>
          <p:nvPr>
            <p:extLst>
              <p:ext uri="{D42A27DB-BD31-4B8C-83A1-F6EECF244321}">
                <p14:modId xmlns:p14="http://schemas.microsoft.com/office/powerpoint/2010/main" val="565147391"/>
              </p:ext>
            </p:extLst>
          </p:nvPr>
        </p:nvGraphicFramePr>
        <p:xfrm>
          <a:off x="471488" y="1197391"/>
          <a:ext cx="5915025" cy="7174294"/>
        </p:xfrm>
        <a:graphic>
          <a:graphicData uri="http://schemas.openxmlformats.org/drawingml/2006/table">
            <a:tbl>
              <a:tblPr/>
              <a:tblGrid>
                <a:gridCol w="5915025">
                  <a:extLst>
                    <a:ext uri="{9D8B030D-6E8A-4147-A177-3AD203B41FA5}">
                      <a16:colId xmlns:a16="http://schemas.microsoft.com/office/drawing/2014/main" val="4092733342"/>
                    </a:ext>
                  </a:extLst>
                </a:gridCol>
              </a:tblGrid>
              <a:tr h="0">
                <a:tc>
                  <a:txBody>
                    <a:bodyPr/>
                    <a:lstStyle/>
                    <a:p>
                      <a:r>
                        <a:rPr lang="en-US" sz="2400" b="1" i="0" kern="1200" dirty="0">
                          <a:solidFill>
                            <a:schemeClr val="tx1"/>
                          </a:solidFill>
                          <a:effectLst/>
                          <a:latin typeface="Trebuchet MS" panose="020B0603020202020204" pitchFamily="34" charset="0"/>
                          <a:ea typeface="+mn-ea"/>
                          <a:cs typeface="+mn-cs"/>
                          <a:hlinkClick r:id="rId4"/>
                        </a:rPr>
                        <a:t>It’s Happened: The United States of America Is No Longer a Democracy</a:t>
                      </a:r>
                      <a:endParaRPr lang="en-US" sz="2400" b="1" i="0" kern="1200" dirty="0">
                        <a:solidFill>
                          <a:schemeClr val="tx1"/>
                        </a:solidFill>
                        <a:effectLst/>
                        <a:latin typeface="Trebuchet MS" panose="020B0603020202020204" pitchFamily="34" charset="0"/>
                        <a:ea typeface="+mn-ea"/>
                        <a:cs typeface="+mn-cs"/>
                      </a:endParaRPr>
                    </a:p>
                    <a:p>
                      <a:endParaRPr lang="en-US" sz="1350" b="0" i="0" kern="1200" dirty="0">
                        <a:solidFill>
                          <a:schemeClr val="tx1"/>
                        </a:solidFill>
                        <a:effectLst/>
                        <a:latin typeface="+mn-lt"/>
                        <a:ea typeface="+mn-ea"/>
                        <a:cs typeface="+mn-cs"/>
                      </a:endParaRPr>
                    </a:p>
                    <a:p>
                      <a:pPr algn="l">
                        <a:lnSpc>
                          <a:spcPct val="125000"/>
                        </a:lnSpc>
                        <a:spcBef>
                          <a:spcPts val="1200"/>
                        </a:spcBef>
                        <a:spcAft>
                          <a:spcPts val="600"/>
                        </a:spcAft>
                        <a:buNone/>
                      </a:pPr>
                      <a:r>
                        <a:rPr lang="en-US" sz="1400" b="1" i="0" kern="1200" dirty="0">
                          <a:solidFill>
                            <a:schemeClr val="tx1"/>
                          </a:solidFill>
                          <a:effectLst/>
                          <a:latin typeface="Arial" panose="020B0604020202020204" pitchFamily="34" charset="0"/>
                          <a:ea typeface="+mn-ea"/>
                          <a:cs typeface="Arial" panose="020B0604020202020204" pitchFamily="34" charset="0"/>
                        </a:rPr>
                        <a:t>Trump’s prosecution order to Bondi gives up the pretense. And the country is headed swiftly into unknown territory.</a:t>
                      </a:r>
                      <a:endParaRPr lang="en-US" sz="1400" b="1" dirty="0">
                        <a:solidFill>
                          <a:srgbClr val="131313"/>
                        </a:solidFill>
                        <a:effectLst/>
                        <a:latin typeface="Arial" panose="020B0604020202020204" pitchFamily="34" charset="0"/>
                        <a:cs typeface="Arial" panose="020B0604020202020204" pitchFamily="34" charset="0"/>
                      </a:endParaRPr>
                    </a:p>
                    <a:p>
                      <a:endParaRPr lang="en-US" sz="1350" b="0" i="0" kern="1200" dirty="0">
                        <a:solidFill>
                          <a:schemeClr val="tx1"/>
                        </a:solidFill>
                        <a:effectLst/>
                        <a:latin typeface="+mn-lt"/>
                        <a:ea typeface="+mn-ea"/>
                        <a:cs typeface="+mn-cs"/>
                      </a:endParaRPr>
                    </a:p>
                    <a:p>
                      <a:r>
                        <a:rPr lang="en-US" sz="1350" b="0" i="0" u="none" strike="noStrike" kern="1200" dirty="0">
                          <a:solidFill>
                            <a:schemeClr val="tx1"/>
                          </a:solidFill>
                          <a:effectLst/>
                          <a:latin typeface="+mn-lt"/>
                          <a:ea typeface="+mn-ea"/>
                          <a:cs typeface="+mn-cs"/>
                          <a:hlinkClick r:id="rId5" tooltip="Michael Tomasky"/>
                        </a:rPr>
                        <a:t>Michael </a:t>
                      </a:r>
                      <a:r>
                        <a:rPr lang="en-US" sz="1350" b="0" i="0" u="none" strike="noStrike" kern="1200" dirty="0" err="1">
                          <a:solidFill>
                            <a:schemeClr val="tx1"/>
                          </a:solidFill>
                          <a:effectLst/>
                          <a:latin typeface="+mn-lt"/>
                          <a:ea typeface="+mn-ea"/>
                          <a:cs typeface="+mn-cs"/>
                          <a:hlinkClick r:id="rId5" tooltip="Michael Tomasky"/>
                        </a:rPr>
                        <a:t>Tomasky</a:t>
                      </a:r>
                      <a:r>
                        <a:rPr lang="en-US" sz="1350" b="0" i="0" kern="1200" dirty="0">
                          <a:solidFill>
                            <a:schemeClr val="tx1"/>
                          </a:solidFill>
                          <a:effectLst/>
                          <a:latin typeface="+mn-lt"/>
                          <a:ea typeface="+mn-ea"/>
                          <a:cs typeface="+mn-cs"/>
                        </a:rPr>
                        <a:t>                September 22, 2025</a:t>
                      </a:r>
                    </a:p>
                    <a:p>
                      <a:pPr algn="l">
                        <a:lnSpc>
                          <a:spcPct val="125000"/>
                        </a:lnSpc>
                        <a:spcAft>
                          <a:spcPts val="600"/>
                        </a:spcAft>
                        <a:buNone/>
                      </a:pP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algn="l">
                        <a:lnSpc>
                          <a:spcPct val="125000"/>
                        </a:lnSpc>
                        <a:spcAft>
                          <a:spcPts val="600"/>
                        </a:spcAft>
                        <a:buNone/>
                      </a:pP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algn="l">
                        <a:lnSpc>
                          <a:spcPct val="125000"/>
                        </a:lnSpc>
                        <a:spcAft>
                          <a:spcPts val="600"/>
                        </a:spcAft>
                        <a:buNone/>
                      </a:pP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algn="l">
                        <a:lnSpc>
                          <a:spcPct val="125000"/>
                        </a:lnSpc>
                        <a:spcAft>
                          <a:spcPts val="600"/>
                        </a:spcAft>
                        <a:buNone/>
                      </a:pP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algn="l">
                        <a:lnSpc>
                          <a:spcPct val="125000"/>
                        </a:lnSpc>
                        <a:spcAft>
                          <a:spcPts val="600"/>
                        </a:spcAft>
                        <a:buNone/>
                      </a:pP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algn="l">
                        <a:lnSpc>
                          <a:spcPct val="125000"/>
                        </a:lnSpc>
                        <a:spcAft>
                          <a:spcPts val="600"/>
                        </a:spcAft>
                        <a:buNone/>
                      </a:pP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algn="l">
                        <a:lnSpc>
                          <a:spcPct val="125000"/>
                        </a:lnSpc>
                        <a:spcAft>
                          <a:spcPts val="600"/>
                        </a:spcAft>
                        <a:buNone/>
                      </a:pP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algn="l">
                        <a:lnSpc>
                          <a:spcPct val="125000"/>
                        </a:lnSpc>
                        <a:spcAft>
                          <a:spcPts val="600"/>
                        </a:spcAft>
                        <a:buNone/>
                      </a:pP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algn="l">
                        <a:lnSpc>
                          <a:spcPct val="125000"/>
                        </a:lnSpc>
                        <a:spcAft>
                          <a:spcPts val="600"/>
                        </a:spcAft>
                        <a:buNone/>
                      </a:pP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algn="l">
                        <a:lnSpc>
                          <a:spcPct val="125000"/>
                        </a:lnSpc>
                        <a:spcAft>
                          <a:spcPts val="600"/>
                        </a:spcAft>
                        <a:buNone/>
                      </a:pP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algn="l">
                        <a:lnSpc>
                          <a:spcPct val="125000"/>
                        </a:lnSpc>
                        <a:spcAft>
                          <a:spcPts val="600"/>
                        </a:spcAft>
                        <a:buNone/>
                      </a:pP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algn="l">
                        <a:lnSpc>
                          <a:spcPct val="100000"/>
                        </a:lnSpc>
                        <a:spcAft>
                          <a:spcPts val="0"/>
                        </a:spcAft>
                        <a:buNone/>
                      </a:pPr>
                      <a:endParaRPr lang="en-US" sz="1200" b="0" dirty="0">
                        <a:solidFill>
                          <a:srgbClr val="131313"/>
                        </a:solidFill>
                        <a:effectLst/>
                        <a:latin typeface="Arial" panose="020B0604020202020204" pitchFamily="34" charset="0"/>
                      </a:endParaRPr>
                    </a:p>
                    <a:p>
                      <a:pPr marL="0" marR="0" lvl="0" indent="0" algn="r" defTabSz="685800" rtl="0" eaLnBrk="1" fontAlgn="auto" latinLnBrk="0" hangingPunct="1">
                        <a:lnSpc>
                          <a:spcPts val="1875"/>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r" defTabSz="685800" rtl="0" eaLnBrk="1" fontAlgn="auto" latinLnBrk="0" hangingPunct="1">
                        <a:lnSpc>
                          <a:spcPts val="1875"/>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r" defTabSz="685800" rtl="0" eaLnBrk="1" fontAlgn="auto" latinLnBrk="0" hangingPunct="1">
                        <a:lnSpc>
                          <a:spcPts val="1875"/>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Cont’d next page</a:t>
                      </a:r>
                    </a:p>
                  </a:txBody>
                  <a:tcPr marL="95250" marR="95250" marT="47625" marB="476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025074670"/>
                  </a:ext>
                </a:extLst>
              </a:tr>
              <a:tr h="0">
                <a:tc>
                  <a:txBody>
                    <a:bodyPr/>
                    <a:lstStyle/>
                    <a:p>
                      <a:pPr lvl="1" algn="l">
                        <a:lnSpc>
                          <a:spcPts val="1875"/>
                        </a:lnSpc>
                        <a:buNone/>
                      </a:pPr>
                      <a:endParaRPr lang="en-US" b="0" dirty="0">
                        <a:solidFill>
                          <a:srgbClr val="131313"/>
                        </a:solidFill>
                        <a:effectLst/>
                        <a:latin typeface="Arial" panose="020B0604020202020204" pitchFamily="34" charset="0"/>
                      </a:endParaRPr>
                    </a:p>
                  </a:txBody>
                  <a:tcPr marL="95250" marR="95250" marT="47625" marB="476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004665985"/>
                  </a:ext>
                </a:extLst>
              </a:tr>
            </a:tbl>
          </a:graphicData>
        </a:graphic>
      </p:graphicFrame>
      <p:pic>
        <p:nvPicPr>
          <p:cNvPr id="10" name="Picture 9" descr="A person in a suit walking with a person in front of microphones&#10;&#10;AI-generated content may be incorrect.">
            <a:extLst>
              <a:ext uri="{FF2B5EF4-FFF2-40B4-BE49-F238E27FC236}">
                <a16:creationId xmlns:a16="http://schemas.microsoft.com/office/drawing/2014/main" id="{BD626EFB-6891-1B27-63CB-3695FEC69A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071" y="3460506"/>
            <a:ext cx="5621856" cy="3748573"/>
          </a:xfrm>
          <a:prstGeom prst="rect">
            <a:avLst/>
          </a:prstGeom>
        </p:spPr>
      </p:pic>
    </p:spTree>
    <p:extLst>
      <p:ext uri="{BB962C8B-B14F-4D97-AF65-F5344CB8AC3E}">
        <p14:creationId xmlns:p14="http://schemas.microsoft.com/office/powerpoint/2010/main" val="224850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60F94-C2C6-DC41-D66A-C10CE97BF732}"/>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704398D7-073A-6115-D56F-1537CCAEB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28" y="1127334"/>
            <a:ext cx="6057143" cy="7347802"/>
          </a:xfrm>
          <a:prstGeom prst="rect">
            <a:avLst/>
          </a:prstGeom>
        </p:spPr>
      </p:pic>
      <p:sp>
        <p:nvSpPr>
          <p:cNvPr id="2" name="Slide Number Placeholder 1">
            <a:extLst>
              <a:ext uri="{FF2B5EF4-FFF2-40B4-BE49-F238E27FC236}">
                <a16:creationId xmlns:a16="http://schemas.microsoft.com/office/drawing/2014/main" id="{90DAFC8E-E3D1-AC81-7241-05F1DA401EE1}"/>
              </a:ext>
            </a:extLst>
          </p:cNvPr>
          <p:cNvSpPr>
            <a:spLocks noGrp="1"/>
          </p:cNvSpPr>
          <p:nvPr>
            <p:ph type="sldNum" sz="quarter" idx="12"/>
          </p:nvPr>
        </p:nvSpPr>
        <p:spPr/>
        <p:txBody>
          <a:bodyPr/>
          <a:lstStyle/>
          <a:p>
            <a:fld id="{EEC9FC36-3738-4CC4-A893-7A14CCC3D911}" type="slidenum">
              <a:rPr lang="en-US" smtClean="0"/>
              <a:t>14</a:t>
            </a:fld>
            <a:endParaRPr lang="en-US"/>
          </a:p>
        </p:txBody>
      </p:sp>
      <p:sp>
        <p:nvSpPr>
          <p:cNvPr id="4" name="TextBox 3">
            <a:extLst>
              <a:ext uri="{FF2B5EF4-FFF2-40B4-BE49-F238E27FC236}">
                <a16:creationId xmlns:a16="http://schemas.microsoft.com/office/drawing/2014/main" id="{AE9BD551-B706-2E9E-E9D6-E33C784F7C6F}"/>
              </a:ext>
            </a:extLst>
          </p:cNvPr>
          <p:cNvSpPr txBox="1"/>
          <p:nvPr/>
        </p:nvSpPr>
        <p:spPr>
          <a:xfrm>
            <a:off x="448972" y="1238867"/>
            <a:ext cx="5967037" cy="7125027"/>
          </a:xfrm>
          <a:prstGeom prst="rect">
            <a:avLst/>
          </a:prstGeom>
          <a:solidFill>
            <a:schemeClr val="accent6">
              <a:lumMod val="20000"/>
              <a:lumOff val="80000"/>
            </a:schemeClr>
          </a:solidFill>
          <a:ln>
            <a:solidFill>
              <a:schemeClr val="tx2">
                <a:lumMod val="25000"/>
                <a:lumOff val="75000"/>
              </a:schemeClr>
            </a:solidFill>
          </a:ln>
        </p:spPr>
        <p:txBody>
          <a:bodyPr wrap="square" rtlCol="0">
            <a:spAutoFit/>
          </a:bodyPr>
          <a:lstStyle/>
          <a:p>
            <a:pPr>
              <a:lnSpc>
                <a:spcPct val="125000"/>
              </a:lnSpc>
              <a:spcAft>
                <a:spcPts val="600"/>
              </a:spcAft>
            </a:pPr>
            <a:r>
              <a:rPr lang="en-US" sz="1200" dirty="0">
                <a:solidFill>
                  <a:srgbClr val="131313"/>
                </a:solidFill>
                <a:latin typeface="Arial" panose="020B0604020202020204" pitchFamily="34" charset="0"/>
              </a:rPr>
              <a:t>If you haven’t had time yet to soak in the details of the stunning Tom Homan story that Carol </a:t>
            </a:r>
            <a:r>
              <a:rPr lang="en-US" sz="1200" dirty="0" err="1">
                <a:solidFill>
                  <a:srgbClr val="131313"/>
                </a:solidFill>
                <a:latin typeface="Arial" panose="020B0604020202020204" pitchFamily="34" charset="0"/>
              </a:rPr>
              <a:t>Leonnig</a:t>
            </a:r>
            <a:r>
              <a:rPr lang="en-US" sz="1200" dirty="0">
                <a:solidFill>
                  <a:srgbClr val="131313"/>
                </a:solidFill>
                <a:latin typeface="Arial" panose="020B0604020202020204" pitchFamily="34" charset="0"/>
              </a:rPr>
              <a:t> and Ken </a:t>
            </a:r>
            <a:r>
              <a:rPr lang="en-US" sz="1200" dirty="0" err="1">
                <a:solidFill>
                  <a:srgbClr val="131313"/>
                </a:solidFill>
                <a:latin typeface="Arial" panose="020B0604020202020204" pitchFamily="34" charset="0"/>
              </a:rPr>
              <a:t>Dilanian</a:t>
            </a:r>
            <a:r>
              <a:rPr lang="en-US" sz="1200" dirty="0">
                <a:solidFill>
                  <a:srgbClr val="131313"/>
                </a:solidFill>
                <a:latin typeface="Arial" panose="020B0604020202020204" pitchFamily="34" charset="0"/>
              </a:rPr>
              <a:t> of MSNBC broke over the weekend, hold on to your hats. I’d say you won’t believe what you’re about to read, but of course, you will.</a:t>
            </a:r>
          </a:p>
          <a:p>
            <a:pPr>
              <a:lnSpc>
                <a:spcPct val="125000"/>
              </a:lnSpc>
              <a:spcAft>
                <a:spcPts val="600"/>
              </a:spcAft>
            </a:pPr>
            <a:r>
              <a:rPr lang="en-US" sz="1200" dirty="0">
                <a:solidFill>
                  <a:srgbClr val="131313"/>
                </a:solidFill>
                <a:latin typeface="Arial" panose="020B0604020202020204" pitchFamily="34" charset="0"/>
              </a:rPr>
              <a:t>Last summer, FBI agents in west Texas were conducting an investigation of some sort or another. A subject of that investigation told the agents something that piqued their interest: Tom Homan, the former acting director of ICE and the man who everyone knew would be playing some sort of prominent role in border policy in a future Trump administration, was “soliciting payments in exchange for awarding contracts should Trump win the presidential election, according to an internal Justice Department summary of the probe reviewed by MSNBC and people familiar with the case.”</a:t>
            </a:r>
          </a:p>
          <a:p>
            <a:pPr>
              <a:lnSpc>
                <a:spcPct val="125000"/>
              </a:lnSpc>
              <a:spcAft>
                <a:spcPts val="600"/>
              </a:spcAft>
            </a:pPr>
            <a:r>
              <a:rPr lang="en-US" sz="1200" dirty="0">
                <a:solidFill>
                  <a:srgbClr val="131313"/>
                </a:solidFill>
                <a:latin typeface="Arial" panose="020B0604020202020204" pitchFamily="34" charset="0"/>
              </a:rPr>
              <a:t>The FBI did what it did in such cases. It set up a sting operation in which agents posing as business executives offered Homan $50,000 cash in a bag. </a:t>
            </a:r>
            <a:r>
              <a:rPr lang="en-US" sz="1200" dirty="0" err="1">
                <a:solidFill>
                  <a:srgbClr val="131313"/>
                </a:solidFill>
                <a:latin typeface="Arial" panose="020B0604020202020204" pitchFamily="34" charset="0"/>
              </a:rPr>
              <a:t>Loennig</a:t>
            </a:r>
            <a:r>
              <a:rPr lang="en-US" sz="1200" dirty="0">
                <a:solidFill>
                  <a:srgbClr val="131313"/>
                </a:solidFill>
                <a:latin typeface="Arial" panose="020B0604020202020204" pitchFamily="34" charset="0"/>
              </a:rPr>
              <a:t> and </a:t>
            </a:r>
            <a:r>
              <a:rPr lang="en-US" sz="1200" dirty="0" err="1">
                <a:solidFill>
                  <a:srgbClr val="131313"/>
                </a:solidFill>
                <a:latin typeface="Arial" panose="020B0604020202020204" pitchFamily="34" charset="0"/>
              </a:rPr>
              <a:t>Dilanian</a:t>
            </a:r>
            <a:r>
              <a:rPr lang="en-US" sz="1200" dirty="0">
                <a:solidFill>
                  <a:srgbClr val="131313"/>
                </a:solidFill>
                <a:latin typeface="Arial" panose="020B0604020202020204" pitchFamily="34" charset="0"/>
              </a:rPr>
              <a:t> reported that “multiple people familiar with the probe and internal documents” said Homan took the money.</a:t>
            </a:r>
          </a:p>
          <a:p>
            <a:pPr>
              <a:lnSpc>
                <a:spcPct val="125000"/>
              </a:lnSpc>
              <a:spcAft>
                <a:spcPts val="600"/>
              </a:spcAft>
            </a:pPr>
            <a:r>
              <a:rPr lang="en-US" sz="1200" dirty="0">
                <a:latin typeface="Arial" panose="020B0604020202020204" pitchFamily="34" charset="0"/>
                <a:cs typeface="Arial" panose="020B0604020202020204" pitchFamily="34" charset="0"/>
              </a:rPr>
              <a:t>The FBI and Justice Department debated what to do. They decided—this was the Biden FBI and Justice Department, mind you, the one that Donald Trump says was rancidly political and did nothing but try to destroy political foes—not to bring charges. They decided to wait and see if Trump won, and if Homan then accepted bribes. It would be a much more airtight case. So the Biden people handed the investigation off to the Trump people, no doubt holding out the vain hope that the career people would persuade the political people that someone taking a bag of cash was something that ought to be investigated.</a:t>
            </a:r>
          </a:p>
          <a:p>
            <a:pPr>
              <a:lnSpc>
                <a:spcPct val="125000"/>
              </a:lnSpc>
              <a:spcAft>
                <a:spcPts val="600"/>
              </a:spcAft>
            </a:pPr>
            <a:r>
              <a:rPr lang="en-US" sz="1200" dirty="0">
                <a:latin typeface="Arial" panose="020B0604020202020204" pitchFamily="34" charset="0"/>
                <a:cs typeface="Arial" panose="020B0604020202020204" pitchFamily="34" charset="0"/>
              </a:rPr>
              <a:t>Do we know if Homan accepted any such bribes once he became Trump’s border czar? So far, we do not. One reason for that might be that he hasn’t taken any baksheesh. But another reason could rest in the fact that the Trump administration closed the investigation.</a:t>
            </a:r>
          </a:p>
          <a:p>
            <a:pPr>
              <a:lnSpc>
                <a:spcPct val="125000"/>
              </a:lnSpc>
              <a:spcAft>
                <a:spcPts val="1800"/>
              </a:spcAft>
            </a:pPr>
            <a:endParaRPr lang="en-US" sz="1200" dirty="0">
              <a:latin typeface="Arial" panose="020B0604020202020204" pitchFamily="34" charset="0"/>
              <a:cs typeface="Arial" panose="020B0604020202020204" pitchFamily="34" charset="0"/>
            </a:endParaRPr>
          </a:p>
          <a:p>
            <a:pPr algn="r"/>
            <a:r>
              <a:rPr lang="en-US" sz="1200" dirty="0">
                <a:latin typeface="Arial" panose="020B0604020202020204" pitchFamily="34" charset="0"/>
                <a:cs typeface="Arial" panose="020B0604020202020204" pitchFamily="34" charset="0"/>
              </a:rPr>
              <a:t>Cont’d next page</a:t>
            </a:r>
            <a:endParaRPr lang="en-US" sz="1200" dirty="0">
              <a:solidFill>
                <a:srgbClr val="13131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A60E5E9-19DE-E22B-BF2E-0E1915FD1713}"/>
              </a:ext>
            </a:extLst>
          </p:cNvPr>
          <p:cNvSpPr txBox="1"/>
          <p:nvPr/>
        </p:nvSpPr>
        <p:spPr>
          <a:xfrm>
            <a:off x="386145" y="428512"/>
            <a:ext cx="6057142" cy="523220"/>
          </a:xfrm>
          <a:prstGeom prst="rect">
            <a:avLst/>
          </a:prstGeom>
          <a:solidFill>
            <a:schemeClr val="tx2">
              <a:lumMod val="50000"/>
              <a:lumOff val="50000"/>
            </a:schemeClr>
          </a:solidFill>
        </p:spPr>
        <p:txBody>
          <a:bodyPr wrap="square" rtlCol="0">
            <a:spAutoFit/>
          </a:bodyPr>
          <a:lstStyle/>
          <a:p>
            <a:pPr algn="ctr"/>
            <a:r>
              <a:rPr lang="en-US" sz="2800" b="1" dirty="0">
                <a:solidFill>
                  <a:srgbClr val="363737"/>
                </a:solidFill>
                <a:latin typeface="Trebuchet MS" panose="020B0603020202020204" pitchFamily="34" charset="0"/>
              </a:rPr>
              <a:t>No Longer a Democracy  </a:t>
            </a:r>
            <a:r>
              <a:rPr lang="en-US" sz="2000" b="1" dirty="0">
                <a:solidFill>
                  <a:srgbClr val="363737"/>
                </a:solidFill>
                <a:latin typeface="Trebuchet MS" panose="020B0603020202020204" pitchFamily="34" charset="0"/>
              </a:rPr>
              <a:t>(cont’d)</a:t>
            </a:r>
            <a:endParaRPr lang="en-US" b="1" dirty="0">
              <a:solidFill>
                <a:srgbClr val="363737"/>
              </a:solidFill>
              <a:latin typeface="Trebuchet MS" panose="020B0603020202020204" pitchFamily="34" charset="0"/>
            </a:endParaRPr>
          </a:p>
        </p:txBody>
      </p:sp>
    </p:spTree>
    <p:extLst>
      <p:ext uri="{BB962C8B-B14F-4D97-AF65-F5344CB8AC3E}">
        <p14:creationId xmlns:p14="http://schemas.microsoft.com/office/powerpoint/2010/main" val="3519694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EC685-07F6-390F-74D6-EC5DE0785C75}"/>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D453F0B6-ADDC-4C75-7D89-EDD35F431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28" y="1127334"/>
            <a:ext cx="6057143" cy="7347802"/>
          </a:xfrm>
          <a:prstGeom prst="rect">
            <a:avLst/>
          </a:prstGeom>
        </p:spPr>
      </p:pic>
      <p:sp>
        <p:nvSpPr>
          <p:cNvPr id="2" name="Slide Number Placeholder 1">
            <a:extLst>
              <a:ext uri="{FF2B5EF4-FFF2-40B4-BE49-F238E27FC236}">
                <a16:creationId xmlns:a16="http://schemas.microsoft.com/office/drawing/2014/main" id="{BF3A7361-33E9-C3B4-CDF2-EA5AF9F8536B}"/>
              </a:ext>
            </a:extLst>
          </p:cNvPr>
          <p:cNvSpPr>
            <a:spLocks noGrp="1"/>
          </p:cNvSpPr>
          <p:nvPr>
            <p:ph type="sldNum" sz="quarter" idx="12"/>
          </p:nvPr>
        </p:nvSpPr>
        <p:spPr/>
        <p:txBody>
          <a:bodyPr/>
          <a:lstStyle/>
          <a:p>
            <a:fld id="{EEC9FC36-3738-4CC4-A893-7A14CCC3D911}" type="slidenum">
              <a:rPr lang="en-US" smtClean="0"/>
              <a:t>15</a:t>
            </a:fld>
            <a:endParaRPr lang="en-US"/>
          </a:p>
        </p:txBody>
      </p:sp>
      <p:sp>
        <p:nvSpPr>
          <p:cNvPr id="4" name="TextBox 3">
            <a:extLst>
              <a:ext uri="{FF2B5EF4-FFF2-40B4-BE49-F238E27FC236}">
                <a16:creationId xmlns:a16="http://schemas.microsoft.com/office/drawing/2014/main" id="{44A12517-7F2D-5A49-9D95-84F443B8A4AA}"/>
              </a:ext>
            </a:extLst>
          </p:cNvPr>
          <p:cNvSpPr txBox="1"/>
          <p:nvPr/>
        </p:nvSpPr>
        <p:spPr>
          <a:xfrm>
            <a:off x="448972" y="1238867"/>
            <a:ext cx="5967037" cy="7125027"/>
          </a:xfrm>
          <a:prstGeom prst="rect">
            <a:avLst/>
          </a:prstGeom>
          <a:solidFill>
            <a:schemeClr val="accent6">
              <a:lumMod val="20000"/>
              <a:lumOff val="80000"/>
            </a:schemeClr>
          </a:solidFill>
          <a:ln>
            <a:solidFill>
              <a:schemeClr val="tx2">
                <a:lumMod val="25000"/>
                <a:lumOff val="75000"/>
              </a:schemeClr>
            </a:solidFill>
          </a:ln>
        </p:spPr>
        <p:txBody>
          <a:bodyPr wrap="square" rtlCol="0">
            <a:spAutoFit/>
          </a:bodyPr>
          <a:lstStyle/>
          <a:p>
            <a:pPr>
              <a:lnSpc>
                <a:spcPct val="125000"/>
              </a:lnSpc>
              <a:spcAft>
                <a:spcPts val="600"/>
              </a:spcAft>
            </a:pPr>
            <a:r>
              <a:rPr lang="en-US" sz="1200" dirty="0">
                <a:latin typeface="Arial" panose="020B0604020202020204" pitchFamily="34" charset="0"/>
                <a:cs typeface="Arial" panose="020B0604020202020204" pitchFamily="34" charset="0"/>
              </a:rPr>
              <a:t>It’s not clear exactly when that happened. But </a:t>
            </a:r>
            <a:r>
              <a:rPr lang="en-US" sz="1200" dirty="0" err="1">
                <a:latin typeface="Arial" panose="020B0604020202020204" pitchFamily="34" charset="0"/>
                <a:cs typeface="Arial" panose="020B0604020202020204" pitchFamily="34" charset="0"/>
              </a:rPr>
              <a:t>Loennig</a:t>
            </a:r>
            <a:r>
              <a:rPr lang="en-US" sz="1200" dirty="0">
                <a:latin typeface="Arial" panose="020B0604020202020204" pitchFamily="34" charset="0"/>
                <a:cs typeface="Arial" panose="020B0604020202020204" pitchFamily="34" charset="0"/>
              </a:rPr>
              <a:t> and </a:t>
            </a:r>
            <a:r>
              <a:rPr lang="en-US" sz="1200" dirty="0" err="1">
                <a:latin typeface="Arial" panose="020B0604020202020204" pitchFamily="34" charset="0"/>
                <a:cs typeface="Arial" panose="020B0604020202020204" pitchFamily="34" charset="0"/>
              </a:rPr>
              <a:t>Dilanian</a:t>
            </a:r>
            <a:r>
              <a:rPr lang="en-US" sz="1200" dirty="0">
                <a:latin typeface="Arial" panose="020B0604020202020204" pitchFamily="34" charset="0"/>
                <a:cs typeface="Arial" panose="020B0604020202020204" pitchFamily="34" charset="0"/>
              </a:rPr>
              <a:t> report that it was in late January or early February that the matter was first brought to the attention of Emil Bove, then a high-ranking DOJ official. He told colleagues he didn’t support the investigation. This was around the same time he was ordering the quashing of the investigation into indicted New York Mayor Eric Adams, a move that led to 11 resignations from department attorneys aghast that Bove would do such a thing. The Homan case was supposed to go to the Public Integrity Section of DOJ. But gee, wouldn’t you know it? The Public Integrity Section is exactly the part of DOJ that Bove destroyed by ordering the end of the Adams investigation.</a:t>
            </a:r>
          </a:p>
          <a:p>
            <a:pPr>
              <a:lnSpc>
                <a:spcPct val="125000"/>
              </a:lnSpc>
              <a:spcAft>
                <a:spcPts val="600"/>
              </a:spcAft>
            </a:pPr>
            <a:r>
              <a:rPr lang="en-US" sz="1200" dirty="0">
                <a:latin typeface="Arial" panose="020B0604020202020204" pitchFamily="34" charset="0"/>
                <a:cs typeface="Arial" panose="020B0604020202020204" pitchFamily="34" charset="0"/>
              </a:rPr>
              <a:t>We learned of all this the same day that Trump decided it was time to just stop pretending and </a:t>
            </a:r>
            <a:r>
              <a:rPr lang="en-US" sz="1200" u="sng" dirty="0">
                <a:latin typeface="Arial" panose="020B0604020202020204" pitchFamily="34" charset="0"/>
                <a:cs typeface="Arial" panose="020B0604020202020204" pitchFamily="34" charset="0"/>
                <a:hlinkClick r:id="rId3"/>
              </a:rPr>
              <a:t>ordered</a:t>
            </a:r>
            <a:r>
              <a:rPr lang="en-US" sz="1200" dirty="0">
                <a:latin typeface="Arial" panose="020B0604020202020204" pitchFamily="34" charset="0"/>
                <a:cs typeface="Arial" panose="020B0604020202020204" pitchFamily="34" charset="0"/>
              </a:rPr>
              <a:t> Attorney General Pam Bondi to prosecute three specific individuals: New York Attorney General Letitia James, Democratic Senator Adam Schiff, and former FBI Director James Comey. He declared all three “guilty as hell” and wrote on social media: “We cant [</a:t>
            </a:r>
            <a:r>
              <a:rPr lang="en-US" sz="1200" i="1" dirty="0">
                <a:latin typeface="Arial" panose="020B0604020202020204" pitchFamily="34" charset="0"/>
                <a:cs typeface="Arial" panose="020B0604020202020204" pitchFamily="34" charset="0"/>
              </a:rPr>
              <a:t>sic</a:t>
            </a:r>
            <a:r>
              <a:rPr lang="en-US" sz="1200" dirty="0">
                <a:latin typeface="Arial" panose="020B0604020202020204" pitchFamily="34" charset="0"/>
                <a:cs typeface="Arial" panose="020B0604020202020204" pitchFamily="34" charset="0"/>
              </a:rPr>
              <a:t>] delay any longer, it’s killing our reputation and credibility.”</a:t>
            </a:r>
          </a:p>
          <a:p>
            <a:pPr>
              <a:lnSpc>
                <a:spcPct val="125000"/>
              </a:lnSpc>
              <a:spcAft>
                <a:spcPts val="600"/>
              </a:spcAft>
            </a:pPr>
            <a:r>
              <a:rPr lang="en-US" sz="1200" dirty="0">
                <a:latin typeface="Arial" panose="020B0604020202020204" pitchFamily="34" charset="0"/>
                <a:cs typeface="Arial" panose="020B0604020202020204" pitchFamily="34" charset="0"/>
              </a:rPr>
              <a:t>It should go without saying that none of this is normal. If a Democratic operative had gone around last year bragging that he would be playing a high-level role in a Harris administration and thus in a position to dispense favors and subsequently accepted a bag of cash for someone eager to get in good with the incoming Democratic team, the chance that the Harris DOJ would drop that probe would be zero. And just so this doesn’t sound partisan, I’d say the same of, say, a McCain or Romney administration. They’d have pursued the case, no question.</a:t>
            </a:r>
          </a:p>
          <a:p>
            <a:pPr>
              <a:lnSpc>
                <a:spcPct val="125000"/>
              </a:lnSpc>
              <a:spcAft>
                <a:spcPts val="600"/>
              </a:spcAft>
            </a:pPr>
            <a:r>
              <a:rPr lang="en-US" sz="1200" dirty="0">
                <a:latin typeface="Arial" panose="020B0604020202020204" pitchFamily="34" charset="0"/>
                <a:cs typeface="Arial" panose="020B0604020202020204" pitchFamily="34" charset="0"/>
              </a:rPr>
              <a:t>Likewise, the chance that Presidents Harris, McCain, and Romney would have publicly ordered their attorneys general to prosecute three high-ranking political opponents, two of them elected officials, is also zero. And for good measure, the left-leaning media wouldn’t have defended the bribe-taker or ginned up a lot of excuses on their behalf.</a:t>
            </a: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gn="r"/>
            <a:r>
              <a:rPr lang="en-US" sz="1200" dirty="0">
                <a:latin typeface="Arial" panose="020B0604020202020204" pitchFamily="34" charset="0"/>
                <a:cs typeface="Arial" panose="020B0604020202020204" pitchFamily="34" charset="0"/>
              </a:rPr>
              <a:t>Cont’d next page</a:t>
            </a:r>
            <a:endParaRPr lang="en-US" sz="1200" dirty="0">
              <a:solidFill>
                <a:srgbClr val="13131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DB0DD6B-0088-B22A-D999-2B51E064C6CB}"/>
              </a:ext>
            </a:extLst>
          </p:cNvPr>
          <p:cNvSpPr txBox="1"/>
          <p:nvPr/>
        </p:nvSpPr>
        <p:spPr>
          <a:xfrm>
            <a:off x="386145" y="428512"/>
            <a:ext cx="6057142" cy="523220"/>
          </a:xfrm>
          <a:prstGeom prst="rect">
            <a:avLst/>
          </a:prstGeom>
          <a:solidFill>
            <a:schemeClr val="tx2">
              <a:lumMod val="50000"/>
              <a:lumOff val="50000"/>
            </a:schemeClr>
          </a:solidFill>
        </p:spPr>
        <p:txBody>
          <a:bodyPr wrap="square" rtlCol="0">
            <a:spAutoFit/>
          </a:bodyPr>
          <a:lstStyle/>
          <a:p>
            <a:pPr algn="ctr"/>
            <a:r>
              <a:rPr lang="en-US" sz="2800" b="1" dirty="0">
                <a:solidFill>
                  <a:srgbClr val="363737"/>
                </a:solidFill>
                <a:latin typeface="Trebuchet MS" panose="020B0603020202020204" pitchFamily="34" charset="0"/>
              </a:rPr>
              <a:t>No Longer a Democracy  </a:t>
            </a:r>
            <a:r>
              <a:rPr lang="en-US" sz="2000" b="1" dirty="0">
                <a:solidFill>
                  <a:srgbClr val="363737"/>
                </a:solidFill>
                <a:latin typeface="Trebuchet MS" panose="020B0603020202020204" pitchFamily="34" charset="0"/>
              </a:rPr>
              <a:t>(cont’d)</a:t>
            </a:r>
            <a:endParaRPr lang="en-US" b="1" dirty="0">
              <a:solidFill>
                <a:srgbClr val="363737"/>
              </a:solidFill>
              <a:latin typeface="Trebuchet MS" panose="020B0603020202020204" pitchFamily="34" charset="0"/>
            </a:endParaRPr>
          </a:p>
        </p:txBody>
      </p:sp>
    </p:spTree>
    <p:extLst>
      <p:ext uri="{BB962C8B-B14F-4D97-AF65-F5344CB8AC3E}">
        <p14:creationId xmlns:p14="http://schemas.microsoft.com/office/powerpoint/2010/main" val="832856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B45AB-9A52-C88B-C9A2-27087C09F86D}"/>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3415156D-775C-44E6-7375-74166C9A7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28" y="1127334"/>
            <a:ext cx="6057143" cy="7347802"/>
          </a:xfrm>
          <a:prstGeom prst="rect">
            <a:avLst/>
          </a:prstGeom>
        </p:spPr>
      </p:pic>
      <p:sp>
        <p:nvSpPr>
          <p:cNvPr id="2" name="Slide Number Placeholder 1">
            <a:extLst>
              <a:ext uri="{FF2B5EF4-FFF2-40B4-BE49-F238E27FC236}">
                <a16:creationId xmlns:a16="http://schemas.microsoft.com/office/drawing/2014/main" id="{5E3499CA-5952-1A20-DA3A-315104BE432C}"/>
              </a:ext>
            </a:extLst>
          </p:cNvPr>
          <p:cNvSpPr>
            <a:spLocks noGrp="1"/>
          </p:cNvSpPr>
          <p:nvPr>
            <p:ph type="sldNum" sz="quarter" idx="12"/>
          </p:nvPr>
        </p:nvSpPr>
        <p:spPr/>
        <p:txBody>
          <a:bodyPr/>
          <a:lstStyle/>
          <a:p>
            <a:fld id="{EEC9FC36-3738-4CC4-A893-7A14CCC3D911}" type="slidenum">
              <a:rPr lang="en-US" smtClean="0"/>
              <a:t>16</a:t>
            </a:fld>
            <a:endParaRPr lang="en-US"/>
          </a:p>
        </p:txBody>
      </p:sp>
      <p:sp>
        <p:nvSpPr>
          <p:cNvPr id="4" name="TextBox 3">
            <a:extLst>
              <a:ext uri="{FF2B5EF4-FFF2-40B4-BE49-F238E27FC236}">
                <a16:creationId xmlns:a16="http://schemas.microsoft.com/office/drawing/2014/main" id="{D07BE797-2FED-F51B-2043-54817B2B8BC4}"/>
              </a:ext>
            </a:extLst>
          </p:cNvPr>
          <p:cNvSpPr txBox="1"/>
          <p:nvPr/>
        </p:nvSpPr>
        <p:spPr>
          <a:xfrm>
            <a:off x="448972" y="1179875"/>
            <a:ext cx="5967037" cy="7302448"/>
          </a:xfrm>
          <a:prstGeom prst="rect">
            <a:avLst/>
          </a:prstGeom>
          <a:solidFill>
            <a:schemeClr val="accent6">
              <a:lumMod val="20000"/>
              <a:lumOff val="80000"/>
            </a:schemeClr>
          </a:solidFill>
          <a:ln>
            <a:solidFill>
              <a:schemeClr val="tx2">
                <a:lumMod val="25000"/>
                <a:lumOff val="75000"/>
              </a:schemeClr>
            </a:solidFill>
          </a:ln>
        </p:spPr>
        <p:txBody>
          <a:bodyPr wrap="square" rtlCol="0">
            <a:spAutoFit/>
          </a:bodyPr>
          <a:lstStyle/>
          <a:p>
            <a:pPr>
              <a:lnSpc>
                <a:spcPct val="125000"/>
              </a:lnSpc>
              <a:spcAft>
                <a:spcPts val="600"/>
              </a:spcAft>
            </a:pPr>
            <a:r>
              <a:rPr lang="en-US" sz="1200" dirty="0">
                <a:latin typeface="Arial" panose="020B0604020202020204" pitchFamily="34" charset="0"/>
                <a:cs typeface="Arial" panose="020B0604020202020204" pitchFamily="34" charset="0"/>
              </a:rPr>
              <a:t>But here we are. The Justice Department is being destroyed—slowly at first, and now all at once. Most of the lawyers in the Civil Rights Division have left or are leaving. Ditto the Federal Programs Branch, the office that’s supposed to defend an administration’s claims in court. Reuters </a:t>
            </a:r>
            <a:r>
              <a:rPr lang="en-US" sz="1200" u="sng" dirty="0">
                <a:latin typeface="Arial" panose="020B0604020202020204" pitchFamily="34" charset="0"/>
                <a:cs typeface="Arial" panose="020B0604020202020204" pitchFamily="34" charset="0"/>
                <a:hlinkClick r:id="rId3"/>
              </a:rPr>
              <a:t>confirmed</a:t>
            </a:r>
            <a:r>
              <a:rPr lang="en-US" sz="1200" dirty="0">
                <a:latin typeface="Arial" panose="020B0604020202020204" pitchFamily="34" charset="0"/>
                <a:cs typeface="Arial" panose="020B0604020202020204" pitchFamily="34" charset="0"/>
              </a:rPr>
              <a:t> in July that 69 of 110 lawyers in that branch were skedaddling. The exodus figure for civil rights back in May was </a:t>
            </a:r>
            <a:r>
              <a:rPr lang="en-US" sz="1200" u="sng" dirty="0">
                <a:latin typeface="Arial" panose="020B0604020202020204" pitchFamily="34" charset="0"/>
                <a:cs typeface="Arial" panose="020B0604020202020204" pitchFamily="34" charset="0"/>
                <a:hlinkClick r:id="rId4"/>
              </a:rPr>
              <a:t>a similar 70 percent</a:t>
            </a:r>
            <a:r>
              <a:rPr lang="en-US" sz="1200" dirty="0">
                <a:latin typeface="Arial" panose="020B0604020202020204" pitchFamily="34" charset="0"/>
                <a:cs typeface="Arial" panose="020B0604020202020204" pitchFamily="34" charset="0"/>
              </a:rPr>
              <a:t>.</a:t>
            </a:r>
          </a:p>
          <a:p>
            <a:pPr>
              <a:lnSpc>
                <a:spcPct val="125000"/>
              </a:lnSpc>
              <a:spcAft>
                <a:spcPts val="600"/>
              </a:spcAft>
            </a:pPr>
            <a:r>
              <a:rPr lang="en-US" sz="1200" dirty="0">
                <a:latin typeface="Arial" panose="020B0604020202020204" pitchFamily="34" charset="0"/>
                <a:cs typeface="Arial" panose="020B0604020202020204" pitchFamily="34" charset="0"/>
              </a:rPr>
              <a:t>And who’s replacing them? Either nobody is, or recent graduates of, you know, Regent University law school. Or who knows? Do you even need to be a lawyer at all to work in Trump’s Justice Department? Remember, he </a:t>
            </a:r>
            <a:r>
              <a:rPr lang="en-US" sz="1200" u="sng" dirty="0">
                <a:latin typeface="Arial" panose="020B0604020202020204" pitchFamily="34" charset="0"/>
                <a:cs typeface="Arial" panose="020B0604020202020204" pitchFamily="34" charset="0"/>
                <a:hlinkClick r:id="rId5"/>
              </a:rPr>
              <a:t>j</a:t>
            </a:r>
            <a:r>
              <a:rPr lang="en-US" sz="1200" dirty="0">
                <a:latin typeface="Arial" panose="020B0604020202020204" pitchFamily="34" charset="0"/>
                <a:cs typeface="Arial" panose="020B0604020202020204" pitchFamily="34" charset="0"/>
              </a:rPr>
              <a:t>ust forced the resignation of Erik Siebert, a U.S. attorney in Virginia, for failing to gin up a fake prosecution against Tish James. He posted that he </a:t>
            </a:r>
            <a:r>
              <a:rPr lang="en-US" sz="1200" u="sng" dirty="0">
                <a:latin typeface="Arial" panose="020B0604020202020204" pitchFamily="34" charset="0"/>
                <a:cs typeface="Arial" panose="020B0604020202020204" pitchFamily="34" charset="0"/>
                <a:hlinkClick r:id="rId6"/>
              </a:rPr>
              <a:t>planned to replace Siebert</a:t>
            </a:r>
            <a:r>
              <a:rPr lang="en-US" sz="1200" dirty="0">
                <a:latin typeface="Arial" panose="020B0604020202020204" pitchFamily="34" charset="0"/>
                <a:cs typeface="Arial" panose="020B0604020202020204" pitchFamily="34" charset="0"/>
              </a:rPr>
              <a:t> with Lindsey Halligan, a Trump favorite. She is at least a lawyer—but an insurance lawyer in Florida.</a:t>
            </a:r>
          </a:p>
          <a:p>
            <a:pPr>
              <a:lnSpc>
                <a:spcPct val="125000"/>
              </a:lnSpc>
              <a:spcAft>
                <a:spcPts val="600"/>
              </a:spcAft>
            </a:pPr>
            <a:r>
              <a:rPr lang="en-US" sz="1200" dirty="0">
                <a:latin typeface="Arial" panose="020B0604020202020204" pitchFamily="34" charset="0"/>
                <a:cs typeface="Arial" panose="020B0604020202020204" pitchFamily="34" charset="0"/>
              </a:rPr>
              <a:t>These are all developments that at any other time would have shocked the entire political establishment. Now? We’re used to it. Yes, sorry, we’re used to it. It’s just another day that ends in </a:t>
            </a:r>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But we must not become blasé about it. It’s disgraceful. The Department of Justice is a cesspool. The dropping of the Adams case was an unspeakable affront. The dropping of the Homan investigation was and is indefensible. Ditto the firing of Siebert. But Trump’s weekend order to Bondi tops them all. Democratic Senator Chris Murphy </a:t>
            </a:r>
            <a:r>
              <a:rPr lang="en-US" sz="1200" u="sng" dirty="0">
                <a:latin typeface="Arial" panose="020B0604020202020204" pitchFamily="34" charset="0"/>
                <a:cs typeface="Arial" panose="020B0604020202020204" pitchFamily="34" charset="0"/>
                <a:hlinkClick r:id="rId7"/>
              </a:rPr>
              <a:t>said Sunday</a:t>
            </a:r>
            <a:r>
              <a:rPr lang="en-US" sz="1200" dirty="0">
                <a:latin typeface="Arial" panose="020B0604020202020204" pitchFamily="34" charset="0"/>
                <a:cs typeface="Arial" panose="020B0604020202020204" pitchFamily="34" charset="0"/>
              </a:rPr>
              <a:t>: “This is what happens in Iran, this is what happens in Cuba, this happens in China and deeply repressive states in which, if you have the courage to stand up and speak truth to power, you are silenced.”</a:t>
            </a:r>
          </a:p>
          <a:p>
            <a:pPr>
              <a:lnSpc>
                <a:spcPct val="125000"/>
              </a:lnSpc>
              <a:spcAft>
                <a:spcPts val="600"/>
              </a:spcAft>
            </a:pPr>
            <a:r>
              <a:rPr lang="en-US" sz="1200" dirty="0">
                <a:latin typeface="Arial" panose="020B0604020202020204" pitchFamily="34" charset="0"/>
                <a:cs typeface="Arial" panose="020B0604020202020204" pitchFamily="34" charset="0"/>
              </a:rPr>
              <a:t>Combine this with what happened last week to Jimmy Kimmel, and I think we can now just say it. The United States of America is no longer a democracy. It’s not a totally authoritarian state. I’m obviously writing these words of dissent, as are hundreds, thousands of others like me. We’re still having elections, so far. Most courts are still functioning normally. At many levels where the White House can’t just do turnkey autocracy, there is ferocious resistance. And there is a defiant public making</a:t>
            </a:r>
          </a:p>
          <a:p>
            <a:pPr algn="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Cont’d next page</a:t>
            </a:r>
            <a:endParaRPr lang="en-US" sz="1200" dirty="0">
              <a:solidFill>
                <a:srgbClr val="13131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1A5C61D-0064-F39A-9572-65B1BF61B057}"/>
              </a:ext>
            </a:extLst>
          </p:cNvPr>
          <p:cNvSpPr txBox="1"/>
          <p:nvPr/>
        </p:nvSpPr>
        <p:spPr>
          <a:xfrm>
            <a:off x="386145" y="428512"/>
            <a:ext cx="6057142" cy="523220"/>
          </a:xfrm>
          <a:prstGeom prst="rect">
            <a:avLst/>
          </a:prstGeom>
          <a:solidFill>
            <a:schemeClr val="tx2">
              <a:lumMod val="50000"/>
              <a:lumOff val="50000"/>
            </a:schemeClr>
          </a:solidFill>
        </p:spPr>
        <p:txBody>
          <a:bodyPr wrap="square" rtlCol="0">
            <a:spAutoFit/>
          </a:bodyPr>
          <a:lstStyle/>
          <a:p>
            <a:pPr algn="ctr"/>
            <a:r>
              <a:rPr lang="en-US" sz="2800" b="1" dirty="0">
                <a:solidFill>
                  <a:srgbClr val="363737"/>
                </a:solidFill>
                <a:latin typeface="Trebuchet MS" panose="020B0603020202020204" pitchFamily="34" charset="0"/>
              </a:rPr>
              <a:t>No Longer a Democracy  </a:t>
            </a:r>
            <a:r>
              <a:rPr lang="en-US" sz="2000" b="1" dirty="0">
                <a:solidFill>
                  <a:srgbClr val="363737"/>
                </a:solidFill>
                <a:latin typeface="Trebuchet MS" panose="020B0603020202020204" pitchFamily="34" charset="0"/>
              </a:rPr>
              <a:t>(cont’d)</a:t>
            </a:r>
            <a:endParaRPr lang="en-US" b="1" dirty="0">
              <a:solidFill>
                <a:srgbClr val="363737"/>
              </a:solidFill>
              <a:latin typeface="Trebuchet MS" panose="020B0603020202020204" pitchFamily="34" charset="0"/>
            </a:endParaRPr>
          </a:p>
        </p:txBody>
      </p:sp>
    </p:spTree>
    <p:extLst>
      <p:ext uri="{BB962C8B-B14F-4D97-AF65-F5344CB8AC3E}">
        <p14:creationId xmlns:p14="http://schemas.microsoft.com/office/powerpoint/2010/main" val="3903924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B70FA-2522-B396-8907-BC5BF7C50B05}"/>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A1A7C58D-3FE0-1321-E067-6318D64DE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28" y="1127334"/>
            <a:ext cx="6057143" cy="7347802"/>
          </a:xfrm>
          <a:prstGeom prst="rect">
            <a:avLst/>
          </a:prstGeom>
        </p:spPr>
      </p:pic>
      <p:sp>
        <p:nvSpPr>
          <p:cNvPr id="2" name="Slide Number Placeholder 1">
            <a:extLst>
              <a:ext uri="{FF2B5EF4-FFF2-40B4-BE49-F238E27FC236}">
                <a16:creationId xmlns:a16="http://schemas.microsoft.com/office/drawing/2014/main" id="{E65E334B-B917-EC16-F110-7F4DF3A046BC}"/>
              </a:ext>
            </a:extLst>
          </p:cNvPr>
          <p:cNvSpPr>
            <a:spLocks noGrp="1"/>
          </p:cNvSpPr>
          <p:nvPr>
            <p:ph type="sldNum" sz="quarter" idx="12"/>
          </p:nvPr>
        </p:nvSpPr>
        <p:spPr/>
        <p:txBody>
          <a:bodyPr/>
          <a:lstStyle/>
          <a:p>
            <a:fld id="{EEC9FC36-3738-4CC4-A893-7A14CCC3D911}" type="slidenum">
              <a:rPr lang="en-US" smtClean="0"/>
              <a:t>17</a:t>
            </a:fld>
            <a:endParaRPr lang="en-US"/>
          </a:p>
        </p:txBody>
      </p:sp>
      <p:sp>
        <p:nvSpPr>
          <p:cNvPr id="4" name="TextBox 3">
            <a:extLst>
              <a:ext uri="{FF2B5EF4-FFF2-40B4-BE49-F238E27FC236}">
                <a16:creationId xmlns:a16="http://schemas.microsoft.com/office/drawing/2014/main" id="{26DDC980-9382-82E7-91FB-10E425127032}"/>
              </a:ext>
            </a:extLst>
          </p:cNvPr>
          <p:cNvSpPr txBox="1"/>
          <p:nvPr/>
        </p:nvSpPr>
        <p:spPr>
          <a:xfrm>
            <a:off x="448972" y="1238867"/>
            <a:ext cx="5967037" cy="5071068"/>
          </a:xfrm>
          <a:prstGeom prst="rect">
            <a:avLst/>
          </a:prstGeom>
          <a:solidFill>
            <a:schemeClr val="accent6">
              <a:lumMod val="20000"/>
              <a:lumOff val="80000"/>
            </a:schemeClr>
          </a:solidFill>
          <a:ln>
            <a:solidFill>
              <a:schemeClr val="tx2">
                <a:lumMod val="25000"/>
                <a:lumOff val="75000"/>
              </a:schemeClr>
            </a:solidFill>
          </a:ln>
        </p:spPr>
        <p:txBody>
          <a:bodyPr wrap="square" rtlCol="0">
            <a:spAutoFit/>
          </a:bodyPr>
          <a:lstStyle/>
          <a:p>
            <a:pPr>
              <a:lnSpc>
                <a:spcPct val="125000"/>
              </a:lnSpc>
              <a:spcAft>
                <a:spcPts val="600"/>
              </a:spcAft>
            </a:pPr>
            <a:r>
              <a:rPr lang="en-US" sz="1200" dirty="0">
                <a:latin typeface="Arial" panose="020B0604020202020204" pitchFamily="34" charset="0"/>
                <a:cs typeface="Arial" panose="020B0604020202020204" pitchFamily="34" charset="0"/>
              </a:rPr>
              <a:t>their voices heard, alongside a not-insignificant faction of Trump voters who are </a:t>
            </a:r>
            <a:r>
              <a:rPr lang="en-US" sz="1200" u="sng" dirty="0">
                <a:latin typeface="Arial" panose="020B0604020202020204" pitchFamily="34" charset="0"/>
                <a:cs typeface="Arial" panose="020B0604020202020204" pitchFamily="34" charset="0"/>
                <a:hlinkClick r:id="rId3"/>
              </a:rPr>
              <a:t>growing disillusioned</a:t>
            </a:r>
            <a:r>
              <a:rPr lang="en-US" sz="1200" dirty="0">
                <a:latin typeface="Arial" panose="020B0604020202020204" pitchFamily="34" charset="0"/>
                <a:cs typeface="Arial" panose="020B0604020202020204" pitchFamily="34" charset="0"/>
              </a:rPr>
              <a:t> with what they’re seeing. And as the polls tell us, the mad king is failing to win people over, and public opinion, at least much of the time, still matters too. These facts can reassure us.</a:t>
            </a:r>
          </a:p>
          <a:p>
            <a:pPr>
              <a:lnSpc>
                <a:spcPct val="125000"/>
              </a:lnSpc>
              <a:spcAft>
                <a:spcPts val="600"/>
              </a:spcAft>
            </a:pPr>
            <a:r>
              <a:rPr lang="en-US" sz="1200" dirty="0">
                <a:latin typeface="Arial" panose="020B0604020202020204" pitchFamily="34" charset="0"/>
                <a:cs typeface="Arial" panose="020B0604020202020204" pitchFamily="34" charset="0"/>
              </a:rPr>
              <a:t>But far too much evidence has now been amassed in the un-reassuring direction. A tipping point has been reached. I guess I should say that we need to wait and see what Bondi does, but what are the chances she defies Trump?</a:t>
            </a:r>
          </a:p>
          <a:p>
            <a:pPr>
              <a:lnSpc>
                <a:spcPct val="125000"/>
              </a:lnSpc>
              <a:spcAft>
                <a:spcPts val="600"/>
              </a:spcAft>
            </a:pPr>
            <a:r>
              <a:rPr lang="en-US" sz="1200" dirty="0">
                <a:latin typeface="Arial" panose="020B0604020202020204" pitchFamily="34" charset="0"/>
                <a:cs typeface="Arial" panose="020B0604020202020204" pitchFamily="34" charset="0"/>
              </a:rPr>
              <a:t>I’ll be interested to see how Freedom House, when it reports on 2025, rates the United States; its categories are “free,” “partly free,” and “not free.” The </a:t>
            </a:r>
            <a:r>
              <a:rPr lang="en-US" sz="1200" u="sng" dirty="0">
                <a:latin typeface="Arial" panose="020B0604020202020204" pitchFamily="34" charset="0"/>
                <a:cs typeface="Arial" panose="020B0604020202020204" pitchFamily="34" charset="0"/>
                <a:hlinkClick r:id="rId4"/>
              </a:rPr>
              <a:t>latest report</a:t>
            </a:r>
            <a:r>
              <a:rPr lang="en-US" sz="1200" dirty="0">
                <a:latin typeface="Arial" panose="020B0604020202020204" pitchFamily="34" charset="0"/>
                <a:cs typeface="Arial" panose="020B0604020202020204" pitchFamily="34" charset="0"/>
              </a:rPr>
              <a:t>, which surveys 2024, rates us “free.” That was always a given. But it’s far from that now.</a:t>
            </a:r>
          </a:p>
          <a:p>
            <a:pPr>
              <a:lnSpc>
                <a:spcPct val="125000"/>
              </a:lnSpc>
              <a:spcAft>
                <a:spcPts val="600"/>
              </a:spcAft>
            </a:pPr>
            <a:r>
              <a:rPr lang="en-US" sz="1200" dirty="0">
                <a:latin typeface="Arial" panose="020B0604020202020204" pitchFamily="34" charset="0"/>
                <a:cs typeface="Arial" panose="020B0604020202020204" pitchFamily="34" charset="0"/>
              </a:rPr>
              <a:t>-----------------------------------------------------------------------------------------------------------------</a:t>
            </a:r>
          </a:p>
          <a:p>
            <a:pPr>
              <a:lnSpc>
                <a:spcPct val="125000"/>
              </a:lnSpc>
              <a:spcAft>
                <a:spcPts val="600"/>
              </a:spcAft>
            </a:pPr>
            <a:r>
              <a:rPr lang="en-US" sz="1200" b="1" dirty="0">
                <a:latin typeface="Arial" panose="020B0604020202020204" pitchFamily="34" charset="0"/>
                <a:cs typeface="Arial" panose="020B0604020202020204" pitchFamily="34" charset="0"/>
                <a:hlinkClick r:id="rId5"/>
              </a:rPr>
              <a:t>Michael </a:t>
            </a:r>
            <a:r>
              <a:rPr lang="en-US" sz="1200" b="1" dirty="0" err="1">
                <a:latin typeface="Arial" panose="020B0604020202020204" pitchFamily="34" charset="0"/>
                <a:cs typeface="Arial" panose="020B0604020202020204" pitchFamily="34" charset="0"/>
                <a:hlinkClick r:id="rId5"/>
              </a:rPr>
              <a:t>Tomasky</a:t>
            </a:r>
            <a:endParaRPr lang="en-US" sz="1200" dirty="0">
              <a:latin typeface="Arial" panose="020B0604020202020204" pitchFamily="34" charset="0"/>
              <a:cs typeface="Arial" panose="020B0604020202020204" pitchFamily="34" charset="0"/>
            </a:endParaRPr>
          </a:p>
          <a:p>
            <a:pPr>
              <a:lnSpc>
                <a:spcPct val="125000"/>
              </a:lnSpc>
              <a:spcAft>
                <a:spcPts val="600"/>
              </a:spcAft>
            </a:pPr>
            <a:r>
              <a:rPr lang="en-US" sz="1200" dirty="0">
                <a:latin typeface="Arial" panose="020B0604020202020204" pitchFamily="34" charset="0"/>
                <a:cs typeface="Arial" panose="020B0604020202020204" pitchFamily="34" charset="0"/>
              </a:rPr>
              <a:t>Michael </a:t>
            </a:r>
            <a:r>
              <a:rPr lang="en-US" sz="1200" dirty="0" err="1">
                <a:latin typeface="Arial" panose="020B0604020202020204" pitchFamily="34" charset="0"/>
                <a:cs typeface="Arial" panose="020B0604020202020204" pitchFamily="34" charset="0"/>
              </a:rPr>
              <a:t>Tomasky</a:t>
            </a:r>
            <a:r>
              <a:rPr lang="en-US" sz="1200" dirty="0">
                <a:latin typeface="Arial" panose="020B0604020202020204" pitchFamily="34" charset="0"/>
                <a:cs typeface="Arial" panose="020B0604020202020204" pitchFamily="34" charset="0"/>
              </a:rPr>
              <a:t> is the editor of </a:t>
            </a:r>
            <a:r>
              <a:rPr lang="en-US" sz="1200" i="1" dirty="0">
                <a:latin typeface="Arial" panose="020B0604020202020204" pitchFamily="34" charset="0"/>
                <a:cs typeface="Arial" panose="020B0604020202020204" pitchFamily="34" charset="0"/>
              </a:rPr>
              <a:t>The New Republic</a:t>
            </a:r>
            <a:r>
              <a:rPr lang="en-US" sz="1200" dirty="0">
                <a:latin typeface="Arial" panose="020B0604020202020204" pitchFamily="34" charset="0"/>
                <a:cs typeface="Arial" panose="020B0604020202020204" pitchFamily="34" charset="0"/>
              </a:rPr>
              <a:t> and the author of five books, including his latest and critically acclaimed </a:t>
            </a:r>
            <a:r>
              <a:rPr lang="en-US" sz="1200" i="1" u="sng" dirty="0">
                <a:latin typeface="Arial" panose="020B0604020202020204" pitchFamily="34" charset="0"/>
                <a:cs typeface="Arial" panose="020B0604020202020204" pitchFamily="34" charset="0"/>
                <a:hlinkClick r:id="rId6"/>
              </a:rPr>
              <a:t>The Middle Out: The Rise of Progressive Economics and a Return to Shared Prosperity</a:t>
            </a:r>
            <a:r>
              <a:rPr lang="en-US" sz="1200" i="1"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With extensive experience as an editor, columnist, progressive commentator, and special correspondent for renowned publications such as </a:t>
            </a:r>
            <a:r>
              <a:rPr lang="en-US" sz="1200" i="1" dirty="0">
                <a:latin typeface="Arial" panose="020B0604020202020204" pitchFamily="34" charset="0"/>
                <a:cs typeface="Arial" panose="020B0604020202020204" pitchFamily="34" charset="0"/>
              </a:rPr>
              <a:t>The Guardian, The Washington Post, The New York Times</a:t>
            </a:r>
            <a:r>
              <a:rPr lang="en-US" sz="1200" dirty="0">
                <a:latin typeface="Arial" panose="020B0604020202020204" pitchFamily="34" charset="0"/>
                <a:cs typeface="Arial" panose="020B0604020202020204" pitchFamily="34" charset="0"/>
              </a:rPr>
              <a:t>, the Daily Beast, and many others, </a:t>
            </a:r>
            <a:r>
              <a:rPr lang="en-US" sz="1200" dirty="0" err="1">
                <a:latin typeface="Arial" panose="020B0604020202020204" pitchFamily="34" charset="0"/>
                <a:cs typeface="Arial" panose="020B0604020202020204" pitchFamily="34" charset="0"/>
              </a:rPr>
              <a:t>Tomasky</a:t>
            </a:r>
            <a:r>
              <a:rPr lang="en-US" sz="1200" dirty="0">
                <a:latin typeface="Arial" panose="020B0604020202020204" pitchFamily="34" charset="0"/>
                <a:cs typeface="Arial" panose="020B0604020202020204" pitchFamily="34" charset="0"/>
              </a:rPr>
              <a:t> has been a trusted voice in political journalism for more than three decades.</a:t>
            </a:r>
          </a:p>
        </p:txBody>
      </p:sp>
      <p:sp>
        <p:nvSpPr>
          <p:cNvPr id="6" name="TextBox 5">
            <a:extLst>
              <a:ext uri="{FF2B5EF4-FFF2-40B4-BE49-F238E27FC236}">
                <a16:creationId xmlns:a16="http://schemas.microsoft.com/office/drawing/2014/main" id="{CE3FD993-7851-B559-582C-FDC57FCCA7A5}"/>
              </a:ext>
            </a:extLst>
          </p:cNvPr>
          <p:cNvSpPr txBox="1"/>
          <p:nvPr/>
        </p:nvSpPr>
        <p:spPr>
          <a:xfrm>
            <a:off x="386145" y="428512"/>
            <a:ext cx="6057142" cy="523220"/>
          </a:xfrm>
          <a:prstGeom prst="rect">
            <a:avLst/>
          </a:prstGeom>
          <a:solidFill>
            <a:schemeClr val="tx2">
              <a:lumMod val="50000"/>
              <a:lumOff val="50000"/>
            </a:schemeClr>
          </a:solidFill>
        </p:spPr>
        <p:txBody>
          <a:bodyPr wrap="square" rtlCol="0">
            <a:spAutoFit/>
          </a:bodyPr>
          <a:lstStyle/>
          <a:p>
            <a:pPr algn="ctr"/>
            <a:r>
              <a:rPr lang="en-US" sz="2800" b="1" dirty="0">
                <a:solidFill>
                  <a:srgbClr val="363737"/>
                </a:solidFill>
                <a:latin typeface="Trebuchet MS" panose="020B0603020202020204" pitchFamily="34" charset="0"/>
              </a:rPr>
              <a:t>No Longer a Democracy  </a:t>
            </a:r>
            <a:r>
              <a:rPr lang="en-US" sz="2000" b="1" dirty="0">
                <a:solidFill>
                  <a:srgbClr val="363737"/>
                </a:solidFill>
                <a:latin typeface="Trebuchet MS" panose="020B0603020202020204" pitchFamily="34" charset="0"/>
              </a:rPr>
              <a:t>(cont’d)</a:t>
            </a:r>
            <a:endParaRPr lang="en-US" b="1" dirty="0">
              <a:solidFill>
                <a:srgbClr val="363737"/>
              </a:solidFill>
              <a:latin typeface="Trebuchet MS" panose="020B0603020202020204" pitchFamily="34" charset="0"/>
            </a:endParaRPr>
          </a:p>
        </p:txBody>
      </p:sp>
    </p:spTree>
    <p:extLst>
      <p:ext uri="{BB962C8B-B14F-4D97-AF65-F5344CB8AC3E}">
        <p14:creationId xmlns:p14="http://schemas.microsoft.com/office/powerpoint/2010/main" val="2377748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6DB05-0CDC-69B1-66DD-81BCC111CEE4}"/>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1FFE008C-B8FB-1B1D-2A84-3D943864C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28" y="1127334"/>
            <a:ext cx="6057143" cy="7347802"/>
          </a:xfrm>
          <a:prstGeom prst="rect">
            <a:avLst/>
          </a:prstGeom>
        </p:spPr>
      </p:pic>
      <p:sp>
        <p:nvSpPr>
          <p:cNvPr id="2" name="Slide Number Placeholder 1">
            <a:extLst>
              <a:ext uri="{FF2B5EF4-FFF2-40B4-BE49-F238E27FC236}">
                <a16:creationId xmlns:a16="http://schemas.microsoft.com/office/drawing/2014/main" id="{E7BD725B-BB02-78AB-B6EA-1328135B12A0}"/>
              </a:ext>
            </a:extLst>
          </p:cNvPr>
          <p:cNvSpPr>
            <a:spLocks noGrp="1"/>
          </p:cNvSpPr>
          <p:nvPr>
            <p:ph type="sldNum" sz="quarter" idx="12"/>
          </p:nvPr>
        </p:nvSpPr>
        <p:spPr/>
        <p:txBody>
          <a:bodyPr/>
          <a:lstStyle/>
          <a:p>
            <a:fld id="{EEC9FC36-3738-4CC4-A893-7A14CCC3D911}" type="slidenum">
              <a:rPr lang="en-US" smtClean="0"/>
              <a:t>18</a:t>
            </a:fld>
            <a:endParaRPr lang="en-US"/>
          </a:p>
        </p:txBody>
      </p:sp>
      <p:sp>
        <p:nvSpPr>
          <p:cNvPr id="4" name="TextBox 3">
            <a:extLst>
              <a:ext uri="{FF2B5EF4-FFF2-40B4-BE49-F238E27FC236}">
                <a16:creationId xmlns:a16="http://schemas.microsoft.com/office/drawing/2014/main" id="{ACF3A690-F6EA-DDBA-AF38-477D93C885DC}"/>
              </a:ext>
            </a:extLst>
          </p:cNvPr>
          <p:cNvSpPr txBox="1"/>
          <p:nvPr/>
        </p:nvSpPr>
        <p:spPr>
          <a:xfrm>
            <a:off x="448972" y="1283111"/>
            <a:ext cx="5967037" cy="7017306"/>
          </a:xfrm>
          <a:prstGeom prst="rect">
            <a:avLst/>
          </a:prstGeom>
          <a:solidFill>
            <a:schemeClr val="tx2">
              <a:lumMod val="10000"/>
              <a:lumOff val="90000"/>
            </a:schemeClr>
          </a:solidFill>
          <a:ln>
            <a:solidFill>
              <a:schemeClr val="tx2">
                <a:lumMod val="25000"/>
                <a:lumOff val="75000"/>
              </a:schemeClr>
            </a:solidFill>
          </a:ln>
        </p:spPr>
        <p:txBody>
          <a:bodyPr wrap="square" rtlCol="0">
            <a:spAutoFit/>
          </a:bodyPr>
          <a:lstStyle/>
          <a:p>
            <a:pPr>
              <a:lnSpc>
                <a:spcPct val="125000"/>
              </a:lnSpc>
              <a:spcAft>
                <a:spcPts val="600"/>
              </a:spcAft>
            </a:pPr>
            <a:r>
              <a:rPr lang="en-US" altLang="en-US" sz="2400" b="1" dirty="0">
                <a:solidFill>
                  <a:srgbClr val="363737"/>
                </a:solidFill>
                <a:latin typeface="Trebuchet MS" panose="020B0603020202020204" pitchFamily="34" charset="0"/>
                <a:hlinkClick r:id="rId3"/>
              </a:rPr>
              <a:t>Sunday thought: Confronting Tyranny</a:t>
            </a:r>
            <a:endParaRPr lang="en-US" altLang="en-US" sz="2400" b="1" dirty="0">
              <a:solidFill>
                <a:srgbClr val="363737"/>
              </a:solidFill>
              <a:latin typeface="Trebuchet MS" panose="020B0603020202020204" pitchFamily="34" charset="0"/>
            </a:endParaRPr>
          </a:p>
          <a:p>
            <a:pPr algn="l"/>
            <a:endParaRPr lang="en-US" sz="600" dirty="0">
              <a:solidFill>
                <a:srgbClr val="363737"/>
              </a:solidFill>
              <a:latin typeface="Arial" panose="020B0604020202020204" pitchFamily="34" charset="0"/>
            </a:endParaRPr>
          </a:p>
          <a:p>
            <a:pPr algn="l">
              <a:lnSpc>
                <a:spcPct val="125000"/>
              </a:lnSpc>
              <a:spcAft>
                <a:spcPts val="600"/>
              </a:spcAft>
            </a:pPr>
            <a:r>
              <a:rPr lang="en-US" sz="1600" dirty="0">
                <a:solidFill>
                  <a:srgbClr val="363737"/>
                </a:solidFill>
                <a:latin typeface="Arial" panose="020B0604020202020204" pitchFamily="34" charset="0"/>
              </a:rPr>
              <a:t>Seven Things We’ve Learned </a:t>
            </a:r>
          </a:p>
          <a:p>
            <a:pPr fontAlgn="ctr">
              <a:lnSpc>
                <a:spcPct val="100000"/>
              </a:lnSpc>
              <a:spcAft>
                <a:spcPts val="1200"/>
              </a:spcAft>
              <a:buNone/>
            </a:pPr>
            <a:r>
              <a:rPr lang="en-US" sz="1200" cap="all" dirty="0">
                <a:solidFill>
                  <a:srgbClr val="363737"/>
                </a:solidFill>
                <a:latin typeface="SF Compact"/>
                <a:hlinkClick r:id="rId4"/>
              </a:rPr>
              <a:t>Robert Reich</a:t>
            </a:r>
            <a:r>
              <a:rPr lang="en-US" sz="1200" cap="all" dirty="0">
                <a:solidFill>
                  <a:srgbClr val="363737"/>
                </a:solidFill>
                <a:latin typeface="SF Compact"/>
              </a:rPr>
              <a:t>        </a:t>
            </a:r>
            <a:r>
              <a:rPr lang="en-US" sz="1200" dirty="0">
                <a:solidFill>
                  <a:srgbClr val="363737"/>
                </a:solidFill>
                <a:latin typeface="Arial" panose="020B0604020202020204" pitchFamily="34" charset="0"/>
              </a:rPr>
              <a:t>Sept 21, 2025</a:t>
            </a:r>
          </a:p>
          <a:p>
            <a:pPr>
              <a:lnSpc>
                <a:spcPct val="125000"/>
              </a:lnSpc>
              <a:spcAft>
                <a:spcPts val="600"/>
              </a:spcAft>
            </a:pPr>
            <a:r>
              <a:rPr lang="en-US" sz="1200" dirty="0">
                <a:latin typeface="Arial" panose="020B0604020202020204" pitchFamily="34" charset="0"/>
                <a:cs typeface="Arial" panose="020B0604020202020204" pitchFamily="34" charset="0"/>
              </a:rPr>
              <a:t>Friends,</a:t>
            </a:r>
          </a:p>
          <a:p>
            <a:pPr>
              <a:lnSpc>
                <a:spcPct val="125000"/>
              </a:lnSpc>
              <a:spcAft>
                <a:spcPts val="600"/>
              </a:spcAft>
            </a:pPr>
            <a:r>
              <a:rPr lang="en-US" sz="1200" dirty="0">
                <a:latin typeface="Arial" panose="020B0604020202020204" pitchFamily="34" charset="0"/>
                <a:cs typeface="Arial" panose="020B0604020202020204" pitchFamily="34" charset="0"/>
              </a:rPr>
              <a:t>It’s getting worse.</a:t>
            </a:r>
          </a:p>
          <a:p>
            <a:pPr>
              <a:lnSpc>
                <a:spcPct val="125000"/>
              </a:lnSpc>
              <a:spcAft>
                <a:spcPts val="600"/>
              </a:spcAft>
            </a:pPr>
            <a:r>
              <a:rPr lang="en-US" sz="1200" dirty="0">
                <a:latin typeface="Arial" panose="020B0604020202020204" pitchFamily="34" charset="0"/>
                <a:cs typeface="Arial" panose="020B0604020202020204" pitchFamily="34" charset="0"/>
              </a:rPr>
              <a:t>Trump’s regime forces late-night comedians off the air. He threatens to take away broadcast licenses of networks whose TV personalities criticize him. Demands that the Attorney General prosecute his enemies. Sues </a:t>
            </a:r>
            <a:r>
              <a:rPr lang="en-US" sz="1200" i="1" dirty="0">
                <a:latin typeface="Arial" panose="020B0604020202020204" pitchFamily="34" charset="0"/>
                <a:cs typeface="Arial" panose="020B0604020202020204" pitchFamily="34" charset="0"/>
              </a:rPr>
              <a:t>The New York Times</a:t>
            </a:r>
            <a:r>
              <a:rPr lang="en-US" sz="1200" dirty="0">
                <a:latin typeface="Arial" panose="020B0604020202020204" pitchFamily="34" charset="0"/>
                <a:cs typeface="Arial" panose="020B0604020202020204" pitchFamily="34" charset="0"/>
              </a:rPr>
              <a:t> for criticizing him. Bombs boats in international waters. Occupies more cities. Accuses the left but not the right of political violence. Targets “liberal” organizations. Targets (and sometimes disappears) people who look Latino. Allows Putin and Netanyahu to do their worst. And so on.</a:t>
            </a:r>
          </a:p>
          <a:p>
            <a:pPr>
              <a:lnSpc>
                <a:spcPct val="125000"/>
              </a:lnSpc>
              <a:spcAft>
                <a:spcPts val="600"/>
              </a:spcAft>
            </a:pPr>
            <a:r>
              <a:rPr lang="en-US" sz="1200" dirty="0">
                <a:latin typeface="Arial" panose="020B0604020202020204" pitchFamily="34" charset="0"/>
                <a:cs typeface="Arial" panose="020B0604020202020204" pitchFamily="34" charset="0"/>
              </a:rPr>
              <a:t>If you are feeling frightened or disoriented, you have every reason.</a:t>
            </a:r>
          </a:p>
          <a:p>
            <a:pPr>
              <a:lnSpc>
                <a:spcPct val="125000"/>
              </a:lnSpc>
              <a:spcAft>
                <a:spcPts val="600"/>
              </a:spcAft>
            </a:pPr>
            <a:r>
              <a:rPr lang="en-US" sz="1200" dirty="0">
                <a:latin typeface="Arial" panose="020B0604020202020204" pitchFamily="34" charset="0"/>
                <a:cs typeface="Arial" panose="020B0604020202020204" pitchFamily="34" charset="0"/>
              </a:rPr>
              <a:t>Yet we have learned several lessons about how to deal with this tyrant, and we must practice them.</a:t>
            </a:r>
          </a:p>
          <a:p>
            <a:pPr>
              <a:lnSpc>
                <a:spcPct val="125000"/>
              </a:lnSpc>
              <a:spcAft>
                <a:spcPts val="600"/>
              </a:spcAft>
            </a:pPr>
            <a:r>
              <a:rPr lang="en-US" sz="1200" dirty="0">
                <a:latin typeface="Arial" panose="020B0604020202020204" pitchFamily="34" charset="0"/>
                <a:cs typeface="Arial" panose="020B0604020202020204" pitchFamily="34" charset="0"/>
              </a:rPr>
              <a:t>First, it is not possible to appease him. As Columbia University, several big law firms, and media companies such as ABC and CBS have shown, seeking to appease him only further encourages his tyranny.</a:t>
            </a:r>
          </a:p>
          <a:p>
            <a:pPr>
              <a:lnSpc>
                <a:spcPct val="125000"/>
              </a:lnSpc>
              <a:spcAft>
                <a:spcPts val="600"/>
              </a:spcAft>
            </a:pPr>
            <a:r>
              <a:rPr lang="en-US" sz="1200" dirty="0">
                <a:latin typeface="Arial" panose="020B0604020202020204" pitchFamily="34" charset="0"/>
                <a:cs typeface="Arial" panose="020B0604020202020204" pitchFamily="34" charset="0"/>
              </a:rPr>
              <a:t>It is better to fight and litigate than to settle.</a:t>
            </a:r>
          </a:p>
          <a:p>
            <a:pPr>
              <a:lnSpc>
                <a:spcPct val="125000"/>
              </a:lnSpc>
            </a:pPr>
            <a:r>
              <a:rPr lang="en-US" sz="1200" dirty="0">
                <a:latin typeface="Arial" panose="020B0604020202020204" pitchFamily="34" charset="0"/>
                <a:cs typeface="Arial" panose="020B0604020202020204" pitchFamily="34" charset="0"/>
              </a:rPr>
              <a:t>Second, it’s hard to stand up to him separately, since every university, law firm, media company, and other target of Trump’s wrath is competing with every other for students, consumers, clients, or advertisers. Which is why it’s important for us to join together to create a united front.</a:t>
            </a:r>
          </a:p>
          <a:p>
            <a:pPr>
              <a:lnSpc>
                <a:spcPct val="125000"/>
              </a:lnSpc>
            </a:pPr>
            <a:endParaRPr lang="en-US" sz="1200" dirty="0">
              <a:solidFill>
                <a:srgbClr val="363737"/>
              </a:solidFill>
              <a:latin typeface="Arial" panose="020B0604020202020204" pitchFamily="34" charset="0"/>
            </a:endParaRPr>
          </a:p>
          <a:p>
            <a:pPr algn="r"/>
            <a:r>
              <a:rPr lang="en-US" sz="1200" dirty="0">
                <a:solidFill>
                  <a:srgbClr val="363737"/>
                </a:solidFill>
                <a:latin typeface="Arial" panose="020B0604020202020204" pitchFamily="34" charset="0"/>
              </a:rPr>
              <a:t>	</a:t>
            </a:r>
            <a:r>
              <a:rPr lang="en-US" sz="1200" b="0" i="0" dirty="0">
                <a:solidFill>
                  <a:srgbClr val="000000"/>
                </a:solidFill>
                <a:effectLst/>
                <a:latin typeface="Tiempos Text"/>
              </a:rPr>
              <a:t>Cont’d next page</a:t>
            </a:r>
          </a:p>
        </p:txBody>
      </p:sp>
      <p:sp>
        <p:nvSpPr>
          <p:cNvPr id="6" name="TextBox 5">
            <a:extLst>
              <a:ext uri="{FF2B5EF4-FFF2-40B4-BE49-F238E27FC236}">
                <a16:creationId xmlns:a16="http://schemas.microsoft.com/office/drawing/2014/main" id="{B0439DE7-FD8F-1514-6333-66499E27C27C}"/>
              </a:ext>
            </a:extLst>
          </p:cNvPr>
          <p:cNvSpPr txBox="1"/>
          <p:nvPr/>
        </p:nvSpPr>
        <p:spPr>
          <a:xfrm>
            <a:off x="386145" y="428512"/>
            <a:ext cx="6057142" cy="523220"/>
          </a:xfrm>
          <a:prstGeom prst="rect">
            <a:avLst/>
          </a:prstGeom>
          <a:solidFill>
            <a:schemeClr val="tx2">
              <a:lumMod val="50000"/>
              <a:lumOff val="50000"/>
            </a:schemeClr>
          </a:solidFill>
        </p:spPr>
        <p:txBody>
          <a:bodyPr wrap="square" rtlCol="0">
            <a:spAutoFit/>
          </a:bodyPr>
          <a:lstStyle/>
          <a:p>
            <a:pPr algn="ctr"/>
            <a:r>
              <a:rPr lang="en-US" sz="2800" b="1" dirty="0">
                <a:solidFill>
                  <a:srgbClr val="363737"/>
                </a:solidFill>
                <a:latin typeface="Trebuchet MS" panose="020B0603020202020204" pitchFamily="34" charset="0"/>
              </a:rPr>
              <a:t>Confronting Tyranny</a:t>
            </a:r>
            <a:endParaRPr lang="en-US" sz="2000" b="1" i="0" dirty="0">
              <a:solidFill>
                <a:srgbClr val="363737"/>
              </a:solidFill>
              <a:effectLst/>
              <a:latin typeface="Trebuchet MS" panose="020B0603020202020204" pitchFamily="34" charset="0"/>
            </a:endParaRPr>
          </a:p>
        </p:txBody>
      </p:sp>
      <p:pic>
        <p:nvPicPr>
          <p:cNvPr id="9" name="Picture 8">
            <a:extLst>
              <a:ext uri="{FF2B5EF4-FFF2-40B4-BE49-F238E27FC236}">
                <a16:creationId xmlns:a16="http://schemas.microsoft.com/office/drawing/2014/main" id="{7C51C115-506F-7338-8F62-328A272C2DA0}"/>
              </a:ext>
            </a:extLst>
          </p:cNvPr>
          <p:cNvPicPr>
            <a:picLocks noChangeAspect="1"/>
          </p:cNvPicPr>
          <p:nvPr/>
        </p:nvPicPr>
        <p:blipFill>
          <a:blip r:embed="rId5"/>
          <a:stretch>
            <a:fillRect/>
          </a:stretch>
        </p:blipFill>
        <p:spPr>
          <a:xfrm>
            <a:off x="3371645" y="1804904"/>
            <a:ext cx="2943636" cy="3410426"/>
          </a:xfrm>
          <a:prstGeom prst="rect">
            <a:avLst/>
          </a:prstGeom>
        </p:spPr>
      </p:pic>
    </p:spTree>
    <p:extLst>
      <p:ext uri="{BB962C8B-B14F-4D97-AF65-F5344CB8AC3E}">
        <p14:creationId xmlns:p14="http://schemas.microsoft.com/office/powerpoint/2010/main" val="659754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6631A-89E5-DD65-6186-EDB5E75D506B}"/>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226A21EA-1B7E-B3AB-F566-DA00424C6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28" y="1127334"/>
            <a:ext cx="6057143" cy="7347802"/>
          </a:xfrm>
          <a:prstGeom prst="rect">
            <a:avLst/>
          </a:prstGeom>
        </p:spPr>
      </p:pic>
      <p:sp>
        <p:nvSpPr>
          <p:cNvPr id="2" name="Slide Number Placeholder 1">
            <a:extLst>
              <a:ext uri="{FF2B5EF4-FFF2-40B4-BE49-F238E27FC236}">
                <a16:creationId xmlns:a16="http://schemas.microsoft.com/office/drawing/2014/main" id="{F5496581-8E33-D514-8A91-275C646B9C34}"/>
              </a:ext>
            </a:extLst>
          </p:cNvPr>
          <p:cNvSpPr>
            <a:spLocks noGrp="1"/>
          </p:cNvSpPr>
          <p:nvPr>
            <p:ph type="sldNum" sz="quarter" idx="12"/>
          </p:nvPr>
        </p:nvSpPr>
        <p:spPr/>
        <p:txBody>
          <a:bodyPr/>
          <a:lstStyle/>
          <a:p>
            <a:fld id="{EEC9FC36-3738-4CC4-A893-7A14CCC3D911}" type="slidenum">
              <a:rPr lang="en-US" smtClean="0"/>
              <a:t>19</a:t>
            </a:fld>
            <a:endParaRPr lang="en-US"/>
          </a:p>
        </p:txBody>
      </p:sp>
      <p:sp>
        <p:nvSpPr>
          <p:cNvPr id="4" name="TextBox 3">
            <a:extLst>
              <a:ext uri="{FF2B5EF4-FFF2-40B4-BE49-F238E27FC236}">
                <a16:creationId xmlns:a16="http://schemas.microsoft.com/office/drawing/2014/main" id="{06F056AE-6FAF-B668-541C-19902844F516}"/>
              </a:ext>
            </a:extLst>
          </p:cNvPr>
          <p:cNvSpPr txBox="1"/>
          <p:nvPr/>
        </p:nvSpPr>
        <p:spPr>
          <a:xfrm>
            <a:off x="448972" y="1179875"/>
            <a:ext cx="5967037" cy="7229864"/>
          </a:xfrm>
          <a:prstGeom prst="rect">
            <a:avLst/>
          </a:prstGeom>
          <a:solidFill>
            <a:schemeClr val="tx2">
              <a:lumMod val="10000"/>
              <a:lumOff val="90000"/>
            </a:schemeClr>
          </a:solidFill>
          <a:ln>
            <a:solidFill>
              <a:schemeClr val="tx2">
                <a:lumMod val="25000"/>
                <a:lumOff val="75000"/>
              </a:schemeClr>
            </a:solidFill>
          </a:ln>
        </p:spPr>
        <p:txBody>
          <a:bodyPr wrap="square" rtlCol="0">
            <a:spAutoFit/>
          </a:bodyPr>
          <a:lstStyle/>
          <a:p>
            <a:pPr>
              <a:lnSpc>
                <a:spcPct val="125000"/>
              </a:lnSpc>
              <a:spcAft>
                <a:spcPts val="600"/>
              </a:spcAft>
            </a:pPr>
            <a:r>
              <a:rPr lang="en-US" sz="1200" dirty="0">
                <a:latin typeface="Arial" panose="020B0604020202020204" pitchFamily="34" charset="0"/>
                <a:cs typeface="Arial" panose="020B0604020202020204" pitchFamily="34" charset="0"/>
              </a:rPr>
              <a:t>Harvard is doing a good job confronting the regime but would do better if it acted as umbrella for all of higher education — litigating against the regime as a whole and speaking with one voice against its incursions on academic freedom and free speech.</a:t>
            </a:r>
          </a:p>
          <a:p>
            <a:pPr>
              <a:lnSpc>
                <a:spcPct val="125000"/>
              </a:lnSpc>
              <a:spcAft>
                <a:spcPts val="600"/>
              </a:spcAft>
            </a:pPr>
            <a:r>
              <a:rPr lang="en-US" sz="1200" dirty="0">
                <a:latin typeface="Arial" panose="020B0604020202020204" pitchFamily="34" charset="0"/>
                <a:cs typeface="Arial" panose="020B0604020202020204" pitchFamily="34" charset="0"/>
              </a:rPr>
              <a:t>Every tyrant in history has sought to divide and conquer. It’s one of Trump’s major ploys. He wants to attack institutions individually so they don’t join together. He also seeks to divide America — by politics, ethnicity, race, religion, region, sexual orientation and preference — so that we’re fragmented and angry with each other.</a:t>
            </a:r>
          </a:p>
          <a:p>
            <a:pPr>
              <a:lnSpc>
                <a:spcPct val="125000"/>
              </a:lnSpc>
              <a:spcAft>
                <a:spcPts val="600"/>
              </a:spcAft>
            </a:pPr>
            <a:r>
              <a:rPr lang="en-US" sz="1200" dirty="0">
                <a:latin typeface="Arial" panose="020B0604020202020204" pitchFamily="34" charset="0"/>
                <a:cs typeface="Arial" panose="020B0604020202020204" pitchFamily="34" charset="0"/>
              </a:rPr>
              <a:t>The third lesson is that confronting a tyrant requires courage. Large profit-driven corporations like ABC and CBS have none. Columbia and several other universities, as well as the law firms that surrendered to Trump, have shown little.</a:t>
            </a:r>
          </a:p>
          <a:p>
            <a:pPr>
              <a:lnSpc>
                <a:spcPct val="125000"/>
              </a:lnSpc>
              <a:spcAft>
                <a:spcPts val="600"/>
              </a:spcAft>
            </a:pPr>
            <a:r>
              <a:rPr lang="en-US" sz="1200" dirty="0">
                <a:latin typeface="Arial" panose="020B0604020202020204" pitchFamily="34" charset="0"/>
                <a:cs typeface="Arial" panose="020B0604020202020204" pitchFamily="34" charset="0"/>
              </a:rPr>
              <a:t>But </a:t>
            </a:r>
            <a:r>
              <a:rPr lang="en-US" sz="1200" i="1" dirty="0">
                <a:latin typeface="Arial" panose="020B0604020202020204" pitchFamily="34" charset="0"/>
                <a:cs typeface="Arial" panose="020B0604020202020204" pitchFamily="34" charset="0"/>
              </a:rPr>
              <a:t>The</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New York Times</a:t>
            </a:r>
            <a:r>
              <a:rPr lang="en-US" sz="1200" dirty="0">
                <a:latin typeface="Arial" panose="020B0604020202020204" pitchFamily="34" charset="0"/>
                <a:cs typeface="Arial" panose="020B0604020202020204" pitchFamily="34" charset="0"/>
              </a:rPr>
              <a:t> and </a:t>
            </a:r>
            <a:r>
              <a:rPr lang="en-US" sz="1200" i="1" dirty="0">
                <a:latin typeface="Arial" panose="020B0604020202020204" pitchFamily="34" charset="0"/>
                <a:cs typeface="Arial" panose="020B0604020202020204" pitchFamily="34" charset="0"/>
              </a:rPr>
              <a:t>Wall Street Journal</a:t>
            </a:r>
            <a:r>
              <a:rPr lang="en-US" sz="1200" dirty="0">
                <a:latin typeface="Arial" panose="020B0604020202020204" pitchFamily="34" charset="0"/>
                <a:cs typeface="Arial" panose="020B0604020202020204" pitchFamily="34" charset="0"/>
              </a:rPr>
              <a:t> have displayed backbone, as has Harvard. And hundreds of thousands of you have shown courage by making good trouble at Republican town halls and participating in peaceful demonstrations.</a:t>
            </a:r>
          </a:p>
          <a:p>
            <a:pPr>
              <a:lnSpc>
                <a:spcPct val="125000"/>
              </a:lnSpc>
              <a:spcAft>
                <a:spcPts val="600"/>
              </a:spcAft>
            </a:pPr>
            <a:r>
              <a:rPr lang="en-US" sz="1200" dirty="0">
                <a:latin typeface="Arial" panose="020B0604020202020204" pitchFamily="34" charset="0"/>
                <a:cs typeface="Arial" panose="020B0604020202020204" pitchFamily="34" charset="0"/>
              </a:rPr>
              <a:t>Courage can be contagious. It is easier to be courageous if others are courageous, which is why solidarity is essential. Demonstrations show us we’re not alone — that we’re part of a broad movement to take back our democracy. (Mark your calendars for the next No Kings protests, on October 18.)</a:t>
            </a:r>
          </a:p>
          <a:p>
            <a:pPr>
              <a:lnSpc>
                <a:spcPct val="125000"/>
              </a:lnSpc>
              <a:spcAft>
                <a:spcPts val="600"/>
              </a:spcAft>
            </a:pPr>
            <a:r>
              <a:rPr lang="en-US" sz="1200" dirty="0">
                <a:latin typeface="Arial" panose="020B0604020202020204" pitchFamily="34" charset="0"/>
                <a:cs typeface="Arial" panose="020B0604020202020204" pitchFamily="34" charset="0"/>
              </a:rPr>
              <a:t>A fourth lesson: Confronting tyranny is an ongoing effort. It requires tenacity. The oppression we’re experiencing will not end soon. Which is why it’s important to pace ourselves, maintain our strength, and not get burnt out.</a:t>
            </a:r>
          </a:p>
          <a:p>
            <a:pPr>
              <a:lnSpc>
                <a:spcPct val="125000"/>
              </a:lnSpc>
              <a:spcAft>
                <a:spcPts val="600"/>
              </a:spcAft>
            </a:pPr>
            <a:r>
              <a:rPr lang="en-US" sz="1200" dirty="0">
                <a:latin typeface="Arial" panose="020B0604020202020204" pitchFamily="34" charset="0"/>
                <a:cs typeface="Arial" panose="020B0604020202020204" pitchFamily="34" charset="0"/>
              </a:rPr>
              <a:t>Fifth, confronting tyranny requires that we act in small ways against it as well as large. We must correct lies when we hear them coming from anywhere, even members of our family. We cannot tolerate bigotry, from anyone. We have to push our elected representatives — as well as the organizations that employ us and the institutions in which we participate — to fight back.</a:t>
            </a:r>
          </a:p>
          <a:p>
            <a:pPr>
              <a:lnSpc>
                <a:spcPct val="125000"/>
              </a:lnSpc>
              <a:spcAft>
                <a:spcPts val="600"/>
              </a:spcAft>
            </a:pPr>
            <a:endParaRPr lang="en-US" sz="700" dirty="0">
              <a:solidFill>
                <a:srgbClr val="363737"/>
              </a:solidFill>
              <a:latin typeface="Arial" panose="020B0604020202020204" pitchFamily="34" charset="0"/>
              <a:cs typeface="Arial" panose="020B0604020202020204" pitchFamily="34" charset="0"/>
            </a:endParaRPr>
          </a:p>
          <a:p>
            <a:pPr>
              <a:lnSpc>
                <a:spcPct val="125000"/>
              </a:lnSpc>
              <a:spcAft>
                <a:spcPts val="600"/>
              </a:spcAft>
            </a:pPr>
            <a:endParaRPr lang="en-US" sz="1200" dirty="0">
              <a:solidFill>
                <a:srgbClr val="363737"/>
              </a:solidFill>
              <a:latin typeface="Arial" panose="020B0604020202020204" pitchFamily="34" charset="0"/>
              <a:cs typeface="Arial" panose="020B0604020202020204" pitchFamily="34" charset="0"/>
            </a:endParaRPr>
          </a:p>
          <a:p>
            <a:pPr algn="r">
              <a:lnSpc>
                <a:spcPct val="125000"/>
              </a:lnSpc>
              <a:buNone/>
            </a:pPr>
            <a:r>
              <a:rPr lang="en-US" sz="1200" dirty="0">
                <a:solidFill>
                  <a:srgbClr val="363737"/>
                </a:solidFill>
                <a:latin typeface="Arial" panose="020B0604020202020204" pitchFamily="34" charset="0"/>
              </a:rPr>
              <a:t>			</a:t>
            </a:r>
            <a:r>
              <a:rPr lang="en-US" sz="1200" b="0" i="0" dirty="0">
                <a:solidFill>
                  <a:srgbClr val="000000"/>
                </a:solidFill>
                <a:effectLst/>
                <a:latin typeface="Tiempos Text"/>
              </a:rPr>
              <a:t>Cont’d next page</a:t>
            </a:r>
          </a:p>
        </p:txBody>
      </p:sp>
      <p:sp>
        <p:nvSpPr>
          <p:cNvPr id="6" name="TextBox 5">
            <a:extLst>
              <a:ext uri="{FF2B5EF4-FFF2-40B4-BE49-F238E27FC236}">
                <a16:creationId xmlns:a16="http://schemas.microsoft.com/office/drawing/2014/main" id="{85390F92-F7B0-433E-B219-38165E03FB54}"/>
              </a:ext>
            </a:extLst>
          </p:cNvPr>
          <p:cNvSpPr txBox="1"/>
          <p:nvPr/>
        </p:nvSpPr>
        <p:spPr>
          <a:xfrm>
            <a:off x="386145" y="428512"/>
            <a:ext cx="6057142" cy="461665"/>
          </a:xfrm>
          <a:prstGeom prst="rect">
            <a:avLst/>
          </a:prstGeom>
          <a:solidFill>
            <a:schemeClr val="tx2">
              <a:lumMod val="50000"/>
              <a:lumOff val="50000"/>
            </a:schemeClr>
          </a:solidFill>
        </p:spPr>
        <p:txBody>
          <a:bodyPr wrap="square" rtlCol="0">
            <a:spAutoFit/>
          </a:bodyPr>
          <a:lstStyle/>
          <a:p>
            <a:pPr algn="ctr"/>
            <a:r>
              <a:rPr lang="en-US" sz="2400" b="1" dirty="0">
                <a:solidFill>
                  <a:srgbClr val="363737"/>
                </a:solidFill>
                <a:latin typeface="Trebuchet MS" panose="020B0603020202020204" pitchFamily="34" charset="0"/>
              </a:rPr>
              <a:t>Confronting Tyranny</a:t>
            </a:r>
            <a:endParaRPr lang="en-US" b="1" dirty="0">
              <a:solidFill>
                <a:srgbClr val="363737"/>
              </a:solidFill>
              <a:latin typeface="Trebuchet MS" panose="020B0603020202020204" pitchFamily="34" charset="0"/>
            </a:endParaRPr>
          </a:p>
        </p:txBody>
      </p:sp>
    </p:spTree>
    <p:extLst>
      <p:ext uri="{BB962C8B-B14F-4D97-AF65-F5344CB8AC3E}">
        <p14:creationId xmlns:p14="http://schemas.microsoft.com/office/powerpoint/2010/main" val="2862013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3BCD4E68-F9BC-031E-D1FF-294E0366E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99" y="1032055"/>
            <a:ext cx="6057143" cy="7286035"/>
          </a:xfrm>
          <a:prstGeom prst="rect">
            <a:avLst/>
          </a:prstGeom>
        </p:spPr>
      </p:pic>
      <p:sp>
        <p:nvSpPr>
          <p:cNvPr id="2" name="Slide Number Placeholder 1">
            <a:extLst>
              <a:ext uri="{FF2B5EF4-FFF2-40B4-BE49-F238E27FC236}">
                <a16:creationId xmlns:a16="http://schemas.microsoft.com/office/drawing/2014/main" id="{8D2D421D-F700-7DDB-3F1F-1E31E0964F91}"/>
              </a:ext>
            </a:extLst>
          </p:cNvPr>
          <p:cNvSpPr>
            <a:spLocks noGrp="1"/>
          </p:cNvSpPr>
          <p:nvPr>
            <p:ph type="sldNum" sz="quarter" idx="12"/>
          </p:nvPr>
        </p:nvSpPr>
        <p:spPr/>
        <p:txBody>
          <a:bodyPr/>
          <a:lstStyle/>
          <a:p>
            <a:fld id="{EEC9FC36-3738-4CC4-A893-7A14CCC3D911}" type="slidenum">
              <a:rPr lang="en-US" smtClean="0"/>
              <a:t>2</a:t>
            </a:fld>
            <a:endParaRPr lang="en-US"/>
          </a:p>
        </p:txBody>
      </p:sp>
      <p:sp>
        <p:nvSpPr>
          <p:cNvPr id="4" name="TextBox 3">
            <a:extLst>
              <a:ext uri="{FF2B5EF4-FFF2-40B4-BE49-F238E27FC236}">
                <a16:creationId xmlns:a16="http://schemas.microsoft.com/office/drawing/2014/main" id="{4616BEF5-592D-6451-1CB2-17AD898DE5A6}"/>
              </a:ext>
            </a:extLst>
          </p:cNvPr>
          <p:cNvSpPr txBox="1"/>
          <p:nvPr/>
        </p:nvSpPr>
        <p:spPr>
          <a:xfrm>
            <a:off x="479993" y="1150379"/>
            <a:ext cx="5809524" cy="6878806"/>
          </a:xfrm>
          <a:prstGeom prst="rect">
            <a:avLst/>
          </a:prstGeom>
          <a:solidFill>
            <a:schemeClr val="tx2">
              <a:lumMod val="10000"/>
              <a:lumOff val="90000"/>
            </a:schemeClr>
          </a:solidFill>
        </p:spPr>
        <p:txBody>
          <a:bodyPr wrap="square" rtlCol="0">
            <a:spAutoFit/>
          </a:bodyPr>
          <a:lstStyle/>
          <a:p>
            <a:r>
              <a:rPr lang="en-US" sz="2200" b="1" cap="all" dirty="0">
                <a:latin typeface="Trebuchet MS" panose="020B0603020202020204" pitchFamily="34" charset="0"/>
              </a:rPr>
              <a:t>America Needs a Mass Movement—Now</a:t>
            </a:r>
          </a:p>
          <a:p>
            <a:pPr>
              <a:spcBef>
                <a:spcPts val="600"/>
              </a:spcBef>
              <a:spcAft>
                <a:spcPts val="600"/>
              </a:spcAft>
            </a:pPr>
            <a:r>
              <a:rPr lang="en-US" dirty="0"/>
              <a:t>Without one, America may sink into autocracy for decades.</a:t>
            </a:r>
          </a:p>
          <a:p>
            <a:pPr>
              <a:spcAft>
                <a:spcPts val="600"/>
              </a:spcAft>
            </a:pPr>
            <a:r>
              <a:rPr lang="en-US" dirty="0"/>
              <a:t>By </a:t>
            </a:r>
            <a:r>
              <a:rPr lang="en-US" dirty="0">
                <a:hlinkClick r:id="rId3"/>
              </a:rPr>
              <a:t>David Brooks</a:t>
            </a:r>
            <a:endParaRPr lang="en-US" dirty="0"/>
          </a:p>
          <a:p>
            <a:r>
              <a:rPr lang="en-US" dirty="0"/>
              <a:t>Illustrations by Nicolás Ortega</a:t>
            </a:r>
          </a:p>
          <a:p>
            <a:endParaRPr lang="en-US" sz="1200" dirty="0">
              <a:latin typeface="Arial" panose="020B0604020202020204" pitchFamily="34" charset="0"/>
              <a:cs typeface="Arial" panose="020B0604020202020204" pitchFamily="34" charset="0"/>
            </a:endParaRPr>
          </a:p>
          <a:p>
            <a:r>
              <a:rPr lang="en-US" sz="1100" cap="all" dirty="0">
                <a:latin typeface="Arial" panose="020B0604020202020204" pitchFamily="34" charset="0"/>
                <a:cs typeface="Arial" panose="020B0604020202020204" pitchFamily="34" charset="0"/>
              </a:rPr>
              <a:t>October 14, 2025</a:t>
            </a:r>
          </a:p>
          <a:p>
            <a:endParaRPr lang="en-US" sz="1100" cap="all" dirty="0">
              <a:latin typeface="Arial" panose="020B0604020202020204" pitchFamily="34" charset="0"/>
              <a:cs typeface="Arial" panose="020B0604020202020204" pitchFamily="34" charset="0"/>
            </a:endParaRPr>
          </a:p>
          <a:p>
            <a:r>
              <a:rPr lang="en-US" sz="1200" b="1" i="1" dirty="0">
                <a:latin typeface="Arial" panose="020B0604020202020204" pitchFamily="34" charset="0"/>
                <a:cs typeface="Arial" panose="020B0604020202020204" pitchFamily="34" charset="0"/>
              </a:rPr>
              <a:t>Editor’s Note: </a:t>
            </a:r>
            <a:r>
              <a:rPr lang="en-US" sz="1200" i="1" dirty="0">
                <a:latin typeface="Arial" panose="020B0604020202020204" pitchFamily="34" charset="0"/>
                <a:cs typeface="Arial" panose="020B0604020202020204" pitchFamily="34" charset="0"/>
              </a:rPr>
              <a:t>This article is part of “</a:t>
            </a:r>
            <a:r>
              <a:rPr lang="en-US" sz="1200" i="1" dirty="0">
                <a:latin typeface="Arial" panose="020B0604020202020204" pitchFamily="34" charset="0"/>
                <a:cs typeface="Arial" panose="020B0604020202020204" pitchFamily="34" charset="0"/>
                <a:hlinkClick r:id="rId4"/>
              </a:rPr>
              <a:t>The </a:t>
            </a:r>
          </a:p>
          <a:p>
            <a:r>
              <a:rPr lang="en-US" sz="1200" i="1" dirty="0">
                <a:latin typeface="Arial" panose="020B0604020202020204" pitchFamily="34" charset="0"/>
                <a:cs typeface="Arial" panose="020B0604020202020204" pitchFamily="34" charset="0"/>
                <a:hlinkClick r:id="rId4"/>
              </a:rPr>
              <a:t>Unfinished Revolution</a:t>
            </a:r>
            <a:r>
              <a:rPr lang="en-US" sz="1200" i="1" dirty="0">
                <a:latin typeface="Arial" panose="020B0604020202020204" pitchFamily="34" charset="0"/>
                <a:cs typeface="Arial" panose="020B0604020202020204" pitchFamily="34" charset="0"/>
              </a:rPr>
              <a:t>,” a project exploring </a:t>
            </a:r>
          </a:p>
          <a:p>
            <a:r>
              <a:rPr lang="en-US" sz="1200" i="1" dirty="0">
                <a:latin typeface="Arial" panose="020B0604020202020204" pitchFamily="34" charset="0"/>
                <a:cs typeface="Arial" panose="020B0604020202020204" pitchFamily="34" charset="0"/>
              </a:rPr>
              <a:t>250 years of the American experiment.</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100" i="1" dirty="0">
                <a:latin typeface="Arial" panose="020B0604020202020204" pitchFamily="34" charset="0"/>
                <a:cs typeface="Arial" panose="020B0604020202020204" pitchFamily="34" charset="0"/>
              </a:rPr>
              <a:t>This article was featured in the One Story to Read </a:t>
            </a:r>
          </a:p>
          <a:p>
            <a:r>
              <a:rPr lang="en-US" sz="1100" i="1" dirty="0">
                <a:latin typeface="Arial" panose="020B0604020202020204" pitchFamily="34" charset="0"/>
                <a:cs typeface="Arial" panose="020B0604020202020204" pitchFamily="34" charset="0"/>
              </a:rPr>
              <a:t>Today newsletter. </a:t>
            </a:r>
            <a:r>
              <a:rPr lang="en-US" sz="1100" i="1" dirty="0">
                <a:latin typeface="Arial" panose="020B0604020202020204" pitchFamily="34" charset="0"/>
                <a:cs typeface="Arial" panose="020B0604020202020204" pitchFamily="34" charset="0"/>
                <a:hlinkClick r:id="rId5"/>
              </a:rPr>
              <a:t>Sign up for it here.</a:t>
            </a:r>
            <a:endParaRPr lang="en-US" sz="11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a:lnSpc>
                <a:spcPct val="125000"/>
              </a:lnSpc>
              <a:spcAft>
                <a:spcPts val="600"/>
              </a:spcAft>
            </a:pPr>
            <a:r>
              <a:rPr lang="en-US" sz="1600" cap="small" dirty="0">
                <a:latin typeface="Arial" panose="020B0604020202020204" pitchFamily="34" charset="0"/>
                <a:cs typeface="Arial" panose="020B0604020202020204" pitchFamily="34" charset="0"/>
              </a:rPr>
              <a:t>Other peoples have risen</a:t>
            </a:r>
            <a:r>
              <a:rPr lang="en-US" sz="16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Other 					   peoples have risen up to defend their rights, 					         their dignity, and their democracies. In the past 50 years, they’ve done it in Poland, South Africa, Lebanon, South Korea, Ukraine, East Timor, Serbia, Madagascar, Nepal, and elsewhere.</a:t>
            </a:r>
          </a:p>
          <a:p>
            <a:pPr>
              <a:lnSpc>
                <a:spcPct val="125000"/>
              </a:lnSpc>
              <a:spcAft>
                <a:spcPts val="600"/>
              </a:spcAft>
            </a:pPr>
            <a:r>
              <a:rPr lang="en-US" sz="1200" dirty="0">
                <a:latin typeface="Arial" panose="020B0604020202020204" pitchFamily="34" charset="0"/>
                <a:cs typeface="Arial" panose="020B0604020202020204" pitchFamily="34" charset="0"/>
              </a:rPr>
              <a:t>In the early 1970s, for instance, the democratically elected leader of the Philippines, Ferdinand Marcos, tried to centralize power in his own hands. Students rose up: A clash between them and police left six protesters dead. Transit workers went on strike, followed by joint student-worker demonstrations. Marcos countered by declaring martial law. Led by Cardinal Jaime Sin, the archbishop of Manila, Catholics arose to resist.</a:t>
            </a:r>
          </a:p>
          <a:p>
            <a:endParaRPr lang="en-US" sz="1200" dirty="0">
              <a:latin typeface="Arial" panose="020B0604020202020204" pitchFamily="34" charset="0"/>
              <a:cs typeface="Arial" panose="020B0604020202020204" pitchFamily="34" charset="0"/>
            </a:endParaRPr>
          </a:p>
          <a:p>
            <a:endParaRPr lang="en-US" sz="1200" b="1" dirty="0">
              <a:solidFill>
                <a:srgbClr val="363737"/>
              </a:solidFill>
              <a:latin typeface="Arial" panose="020B0604020202020204" pitchFamily="34" charset="0"/>
              <a:cs typeface="Arial" panose="020B0604020202020204" pitchFamily="34" charset="0"/>
            </a:endParaRPr>
          </a:p>
          <a:p>
            <a:pPr algn="r">
              <a:spcAft>
                <a:spcPts val="600"/>
              </a:spcAft>
            </a:pPr>
            <a:r>
              <a:rPr lang="en-US" sz="1200" b="1" dirty="0">
                <a:solidFill>
                  <a:srgbClr val="363737"/>
                </a:solidFill>
                <a:latin typeface="Arial" panose="020B0604020202020204" pitchFamily="34" charset="0"/>
                <a:cs typeface="Arial" panose="020B0604020202020204" pitchFamily="34" charset="0"/>
              </a:rPr>
              <a:t>Cont’d next page</a:t>
            </a:r>
            <a:endParaRPr lang="en-US" sz="1200" b="1" i="0" dirty="0">
              <a:solidFill>
                <a:srgbClr val="363737"/>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B02CB63-B9B7-8823-FAD2-D283645F8B05}"/>
              </a:ext>
            </a:extLst>
          </p:cNvPr>
          <p:cNvSpPr txBox="1"/>
          <p:nvPr/>
        </p:nvSpPr>
        <p:spPr>
          <a:xfrm>
            <a:off x="386145" y="428512"/>
            <a:ext cx="6057142" cy="461665"/>
          </a:xfrm>
          <a:prstGeom prst="rect">
            <a:avLst/>
          </a:prstGeom>
          <a:solidFill>
            <a:schemeClr val="tx2">
              <a:lumMod val="50000"/>
              <a:lumOff val="50000"/>
            </a:schemeClr>
          </a:solidFill>
        </p:spPr>
        <p:txBody>
          <a:bodyPr wrap="square" rtlCol="0">
            <a:spAutoFit/>
          </a:bodyPr>
          <a:lstStyle/>
          <a:p>
            <a:pPr algn="ctr"/>
            <a:r>
              <a:rPr lang="en-US" sz="2400" b="1" dirty="0">
                <a:latin typeface="Trebuchet MS" panose="020B0603020202020204" pitchFamily="34" charset="0"/>
              </a:rPr>
              <a:t>America Needs a Mass Movement</a:t>
            </a:r>
            <a:endParaRPr lang="en-US" sz="2800" b="1" i="0" dirty="0">
              <a:solidFill>
                <a:srgbClr val="363737"/>
              </a:solidFill>
              <a:effectLst/>
              <a:latin typeface="Trebuchet MS" panose="020B0603020202020204" pitchFamily="34" charset="0"/>
            </a:endParaRPr>
          </a:p>
        </p:txBody>
      </p:sp>
      <p:pic>
        <p:nvPicPr>
          <p:cNvPr id="1026" name="Picture 2" descr="Detail of illustration of person holding large umbrella, with alternating stars and stripes of the U.S. flag, climbing the steep face of an enormous ocean wave breaking overhead.">
            <a:extLst>
              <a:ext uri="{FF2B5EF4-FFF2-40B4-BE49-F238E27FC236}">
                <a16:creationId xmlns:a16="http://schemas.microsoft.com/office/drawing/2014/main" id="{B6EB9820-15D2-2470-20EC-A3FE3117AE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1343" y="1910380"/>
            <a:ext cx="2445006" cy="305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334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6E7E1-4E2B-18C3-7410-12F3B928F9B4}"/>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41EC8665-2087-4966-C31C-BEC794AF8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28" y="1127334"/>
            <a:ext cx="6057143" cy="7347802"/>
          </a:xfrm>
          <a:prstGeom prst="rect">
            <a:avLst/>
          </a:prstGeom>
        </p:spPr>
      </p:pic>
      <p:sp>
        <p:nvSpPr>
          <p:cNvPr id="2" name="Slide Number Placeholder 1">
            <a:extLst>
              <a:ext uri="{FF2B5EF4-FFF2-40B4-BE49-F238E27FC236}">
                <a16:creationId xmlns:a16="http://schemas.microsoft.com/office/drawing/2014/main" id="{DA9D9F89-01A6-3302-B186-5D5F61F24F8C}"/>
              </a:ext>
            </a:extLst>
          </p:cNvPr>
          <p:cNvSpPr>
            <a:spLocks noGrp="1"/>
          </p:cNvSpPr>
          <p:nvPr>
            <p:ph type="sldNum" sz="quarter" idx="12"/>
          </p:nvPr>
        </p:nvSpPr>
        <p:spPr/>
        <p:txBody>
          <a:bodyPr/>
          <a:lstStyle/>
          <a:p>
            <a:fld id="{EEC9FC36-3738-4CC4-A893-7A14CCC3D911}" type="slidenum">
              <a:rPr lang="en-US" smtClean="0"/>
              <a:t>20</a:t>
            </a:fld>
            <a:endParaRPr lang="en-US"/>
          </a:p>
        </p:txBody>
      </p:sp>
      <p:sp>
        <p:nvSpPr>
          <p:cNvPr id="4" name="TextBox 3">
            <a:extLst>
              <a:ext uri="{FF2B5EF4-FFF2-40B4-BE49-F238E27FC236}">
                <a16:creationId xmlns:a16="http://schemas.microsoft.com/office/drawing/2014/main" id="{5947F160-7CD0-8409-B177-4371C6BC3F65}"/>
              </a:ext>
            </a:extLst>
          </p:cNvPr>
          <p:cNvSpPr txBox="1"/>
          <p:nvPr/>
        </p:nvSpPr>
        <p:spPr>
          <a:xfrm>
            <a:off x="448972" y="1179875"/>
            <a:ext cx="5967037" cy="4070794"/>
          </a:xfrm>
          <a:prstGeom prst="rect">
            <a:avLst/>
          </a:prstGeom>
          <a:solidFill>
            <a:schemeClr val="tx2">
              <a:lumMod val="10000"/>
              <a:lumOff val="90000"/>
            </a:schemeClr>
          </a:solidFill>
          <a:ln>
            <a:solidFill>
              <a:schemeClr val="tx2">
                <a:lumMod val="25000"/>
                <a:lumOff val="75000"/>
              </a:schemeClr>
            </a:solidFill>
          </a:ln>
        </p:spPr>
        <p:txBody>
          <a:bodyPr wrap="square" rtlCol="0">
            <a:spAutoFit/>
          </a:bodyPr>
          <a:lstStyle/>
          <a:p>
            <a:pPr>
              <a:lnSpc>
                <a:spcPct val="125000"/>
              </a:lnSpc>
              <a:spcAft>
                <a:spcPts val="600"/>
              </a:spcAft>
            </a:pPr>
            <a:r>
              <a:rPr lang="en-US" sz="1200" dirty="0">
                <a:latin typeface="Arial" panose="020B0604020202020204" pitchFamily="34" charset="0"/>
                <a:cs typeface="Arial" panose="020B0604020202020204" pitchFamily="34" charset="0"/>
              </a:rPr>
              <a:t>Sixth, we must look for opportunities to celebrate even small wins and find ways to maintain our hopefulness. Tyrants want those whom they oppress to lose hope so the tyrants can take over all facets of society. We must not ever lose hope.</a:t>
            </a:r>
          </a:p>
          <a:p>
            <a:pPr>
              <a:lnSpc>
                <a:spcPct val="125000"/>
              </a:lnSpc>
              <a:spcAft>
                <a:spcPts val="600"/>
              </a:spcAft>
            </a:pPr>
            <a:r>
              <a:rPr lang="en-US" sz="1200" dirty="0">
                <a:latin typeface="Arial" panose="020B0604020202020204" pitchFamily="34" charset="0"/>
                <a:cs typeface="Arial" panose="020B0604020202020204" pitchFamily="34" charset="0"/>
              </a:rPr>
              <a:t>Finally, the best antidote to feelings of panic, helplessness, and stress is </a:t>
            </a:r>
            <a:r>
              <a:rPr lang="en-US" sz="1200" i="1" dirty="0">
                <a:latin typeface="Arial" panose="020B0604020202020204" pitchFamily="34" charset="0"/>
                <a:cs typeface="Arial" panose="020B0604020202020204" pitchFamily="34" charset="0"/>
              </a:rPr>
              <a:t>activism. </a:t>
            </a:r>
            <a:r>
              <a:rPr lang="en-US" sz="1200" dirty="0">
                <a:latin typeface="Arial" panose="020B0604020202020204" pitchFamily="34" charset="0"/>
                <a:cs typeface="Arial" panose="020B0604020202020204" pitchFamily="34" charset="0"/>
              </a:rPr>
              <a:t>The more we speak up, write our members of Congress, push the leaders of our companies and universities to take strong stands, organize locally, participate in demonstrations, boycott companies that are surrendering to the tyrant (such as canceling our Disney+ subscriptions), and protect the most vulnerable among us — the better we feel and the stronger we become.</a:t>
            </a:r>
          </a:p>
          <a:p>
            <a:pPr>
              <a:lnSpc>
                <a:spcPct val="125000"/>
              </a:lnSpc>
              <a:spcAft>
                <a:spcPts val="600"/>
              </a:spcAft>
            </a:pPr>
            <a:r>
              <a:rPr lang="en-US" sz="1200" dirty="0">
                <a:latin typeface="Arial" panose="020B0604020202020204" pitchFamily="34" charset="0"/>
                <a:cs typeface="Arial" panose="020B0604020202020204" pitchFamily="34" charset="0"/>
              </a:rPr>
              <a:t>My friends, these are among the hardest times most of us have ever experienced. I understand the stress you feel. I share it. But please do not despair. Do not feel helpless. Channel your outrage, anger, and sadness into action.</a:t>
            </a:r>
          </a:p>
          <a:p>
            <a:pPr>
              <a:lnSpc>
                <a:spcPct val="125000"/>
              </a:lnSpc>
              <a:spcAft>
                <a:spcPts val="600"/>
              </a:spcAft>
            </a:pPr>
            <a:r>
              <a:rPr lang="en-US" sz="1200" dirty="0">
                <a:latin typeface="Arial" panose="020B0604020202020204" pitchFamily="34" charset="0"/>
                <a:cs typeface="Arial" panose="020B0604020202020204" pitchFamily="34" charset="0"/>
              </a:rPr>
              <a:t>It is up to us to preserve democracy and protect social justice. Our predecessors in this struggle — generations who have sacrificed for these values — demand it. Our children and grandchildren deserve </a:t>
            </a:r>
            <a:r>
              <a:rPr lang="en-US" sz="1200">
                <a:latin typeface="Arial" panose="020B0604020202020204" pitchFamily="34" charset="0"/>
                <a:cs typeface="Arial" panose="020B0604020202020204" pitchFamily="34" charset="0"/>
              </a:rPr>
              <a:t>it.</a:t>
            </a:r>
          </a:p>
          <a:p>
            <a:pPr>
              <a:lnSpc>
                <a:spcPct val="125000"/>
              </a:lnSpc>
              <a:spcAft>
                <a:spcPts val="600"/>
              </a:spcAft>
            </a:pPr>
            <a:endParaRPr lang="en-US"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1EDBA19-F2CB-CBE9-B296-FFA585436B11}"/>
              </a:ext>
            </a:extLst>
          </p:cNvPr>
          <p:cNvSpPr txBox="1"/>
          <p:nvPr/>
        </p:nvSpPr>
        <p:spPr>
          <a:xfrm>
            <a:off x="386145" y="428512"/>
            <a:ext cx="6057142" cy="461665"/>
          </a:xfrm>
          <a:prstGeom prst="rect">
            <a:avLst/>
          </a:prstGeom>
          <a:solidFill>
            <a:schemeClr val="tx2">
              <a:lumMod val="50000"/>
              <a:lumOff val="50000"/>
            </a:schemeClr>
          </a:solidFill>
        </p:spPr>
        <p:txBody>
          <a:bodyPr wrap="square" rtlCol="0">
            <a:spAutoFit/>
          </a:bodyPr>
          <a:lstStyle/>
          <a:p>
            <a:pPr algn="ctr"/>
            <a:r>
              <a:rPr lang="en-US" sz="2400" b="1" dirty="0">
                <a:solidFill>
                  <a:srgbClr val="363737"/>
                </a:solidFill>
                <a:latin typeface="Trebuchet MS" panose="020B0603020202020204" pitchFamily="34" charset="0"/>
              </a:rPr>
              <a:t>Confronting Tyranny</a:t>
            </a:r>
            <a:endParaRPr lang="en-US" b="1" dirty="0">
              <a:solidFill>
                <a:srgbClr val="363737"/>
              </a:solidFill>
              <a:latin typeface="Trebuchet MS" panose="020B0603020202020204" pitchFamily="34" charset="0"/>
            </a:endParaRPr>
          </a:p>
        </p:txBody>
      </p:sp>
    </p:spTree>
    <p:extLst>
      <p:ext uri="{BB962C8B-B14F-4D97-AF65-F5344CB8AC3E}">
        <p14:creationId xmlns:p14="http://schemas.microsoft.com/office/powerpoint/2010/main" val="2580621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35F54-65D4-4097-1673-9FCFD9F15C9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7B08BE3-8A81-0AD7-9884-B4F34B64AACB}"/>
              </a:ext>
            </a:extLst>
          </p:cNvPr>
          <p:cNvSpPr/>
          <p:nvPr/>
        </p:nvSpPr>
        <p:spPr>
          <a:xfrm>
            <a:off x="400428" y="294471"/>
            <a:ext cx="6057143" cy="743919"/>
          </a:xfrm>
          <a:prstGeom prst="rect">
            <a:avLst/>
          </a:prstGeom>
          <a:solidFill>
            <a:schemeClr val="tx2">
              <a:lumMod val="50000"/>
              <a:lumOff val="5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Arial" panose="020B0604020202020204" pitchFamily="34" charset="0"/>
                <a:cs typeface="Arial" panose="020B0604020202020204" pitchFamily="34" charset="0"/>
              </a:rPr>
              <a:t>Coming Events</a:t>
            </a:r>
          </a:p>
        </p:txBody>
      </p:sp>
      <p:pic>
        <p:nvPicPr>
          <p:cNvPr id="4" name="Picture 3" descr="A white rectangular object with black lines&#10;&#10;AI-generated content may be incorrect.">
            <a:extLst>
              <a:ext uri="{FF2B5EF4-FFF2-40B4-BE49-F238E27FC236}">
                <a16:creationId xmlns:a16="http://schemas.microsoft.com/office/drawing/2014/main" id="{B8B3A7C4-DC76-D16C-27DD-889C0A037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28" y="1080835"/>
            <a:ext cx="6057143" cy="7520724"/>
          </a:xfrm>
          <a:prstGeom prst="rect">
            <a:avLst/>
          </a:prstGeom>
        </p:spPr>
      </p:pic>
      <p:sp>
        <p:nvSpPr>
          <p:cNvPr id="7" name="Rectangle 6">
            <a:extLst>
              <a:ext uri="{FF2B5EF4-FFF2-40B4-BE49-F238E27FC236}">
                <a16:creationId xmlns:a16="http://schemas.microsoft.com/office/drawing/2014/main" id="{BD4BFC65-5E88-8B5B-31C8-A8E42ABC7E2B}"/>
              </a:ext>
            </a:extLst>
          </p:cNvPr>
          <p:cNvSpPr/>
          <p:nvPr/>
        </p:nvSpPr>
        <p:spPr>
          <a:xfrm>
            <a:off x="473058" y="1134613"/>
            <a:ext cx="5911882" cy="4406507"/>
          </a:xfrm>
          <a:prstGeom prst="rect">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a:p>
            <a:pPr algn="ctr">
              <a:spcAft>
                <a:spcPts val="1200"/>
              </a:spcAft>
            </a:pPr>
            <a:r>
              <a:rPr lang="en-US" sz="2400" b="1" dirty="0">
                <a:solidFill>
                  <a:schemeClr val="tx1"/>
                </a:solidFill>
                <a:latin typeface="Arial" panose="020B0604020202020204" pitchFamily="34" charset="0"/>
                <a:cs typeface="Arial" panose="020B0604020202020204" pitchFamily="34" charset="0"/>
              </a:rPr>
              <a:t>Understanding Our Democracy</a:t>
            </a:r>
          </a:p>
          <a:p>
            <a:pPr algn="ctr">
              <a:spcAft>
                <a:spcPts val="600"/>
              </a:spcAft>
            </a:pPr>
            <a:r>
              <a:rPr lang="en-US" dirty="0">
                <a:solidFill>
                  <a:schemeClr val="tx1"/>
                </a:solidFill>
                <a:latin typeface="Arial" panose="020B0604020202020204" pitchFamily="34" charset="0"/>
                <a:cs typeface="Arial" panose="020B0604020202020204" pitchFamily="34" charset="0"/>
              </a:rPr>
              <a:t>Tuesday, October 21</a:t>
            </a:r>
            <a:r>
              <a:rPr lang="en-US" baseline="30000" dirty="0">
                <a:solidFill>
                  <a:schemeClr val="tx1"/>
                </a:solidFill>
                <a:latin typeface="Arial" panose="020B0604020202020204" pitchFamily="34" charset="0"/>
                <a:cs typeface="Arial" panose="020B0604020202020204" pitchFamily="34" charset="0"/>
              </a:rPr>
              <a:t>st</a:t>
            </a:r>
            <a:r>
              <a:rPr lang="en-US" dirty="0">
                <a:solidFill>
                  <a:schemeClr val="tx1"/>
                </a:solidFill>
                <a:latin typeface="Arial" panose="020B0604020202020204" pitchFamily="34" charset="0"/>
                <a:cs typeface="Arial" panose="020B0604020202020204" pitchFamily="34" charset="0"/>
              </a:rPr>
              <a:t> at 10 AM</a:t>
            </a:r>
          </a:p>
          <a:p>
            <a:pPr algn="ctr"/>
            <a:r>
              <a:rPr lang="en-US" dirty="0">
                <a:solidFill>
                  <a:schemeClr val="tx1"/>
                </a:solidFill>
                <a:latin typeface="Arial" panose="020B0604020202020204" pitchFamily="34" charset="0"/>
                <a:cs typeface="Arial" panose="020B0604020202020204" pitchFamily="34" charset="0"/>
              </a:rPr>
              <a:t>Cultural Center Education Room</a:t>
            </a:r>
          </a:p>
          <a:p>
            <a:pPr algn="ctr"/>
            <a:endParaRPr lang="en-US" sz="800" dirty="0">
              <a:solidFill>
                <a:schemeClr val="tx1"/>
              </a:solidFill>
              <a:latin typeface="Arial" panose="020B0604020202020204" pitchFamily="34" charset="0"/>
              <a:cs typeface="Arial" panose="020B0604020202020204" pitchFamily="34" charset="0"/>
            </a:endParaRPr>
          </a:p>
          <a:p>
            <a:r>
              <a:rPr lang="en-US" sz="2000" b="1" dirty="0">
                <a:solidFill>
                  <a:schemeClr val="tx1"/>
                </a:solidFill>
              </a:rPr>
              <a:t>x</a:t>
            </a:r>
          </a:p>
          <a:p>
            <a:endParaRPr lang="en-US" sz="1100" dirty="0">
              <a:solidFill>
                <a:schemeClr val="tx1"/>
              </a:solidFill>
              <a:latin typeface="Arial" panose="020B0604020202020204" pitchFamily="34" charset="0"/>
              <a:cs typeface="Arial" panose="020B0604020202020204" pitchFamily="34" charset="0"/>
            </a:endParaRPr>
          </a:p>
          <a:p>
            <a:pPr>
              <a:lnSpc>
                <a:spcPct val="125000"/>
              </a:lnSpc>
              <a:spcAft>
                <a:spcPts val="600"/>
              </a:spcAft>
            </a:pPr>
            <a:r>
              <a:rPr lang="en-US" sz="1600" dirty="0">
                <a:solidFill>
                  <a:schemeClr val="tx1"/>
                </a:solidFill>
                <a:latin typeface="Arial" panose="020B0604020202020204" pitchFamily="34" charset="0"/>
                <a:cs typeface="Arial" panose="020B0604020202020204" pitchFamily="34" charset="0"/>
              </a:rPr>
              <a:t>x</a:t>
            </a:r>
          </a:p>
          <a:p>
            <a:pPr lvl="1"/>
            <a:endParaRPr lang="en-US" sz="16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198AF30-2CD4-993E-04B9-FBE849B7D2FE}"/>
              </a:ext>
            </a:extLst>
          </p:cNvPr>
          <p:cNvSpPr txBox="1"/>
          <p:nvPr/>
        </p:nvSpPr>
        <p:spPr>
          <a:xfrm>
            <a:off x="473058" y="5634815"/>
            <a:ext cx="5911882" cy="1716624"/>
          </a:xfrm>
          <a:prstGeom prst="rect">
            <a:avLst/>
          </a:prstGeom>
          <a:solidFill>
            <a:schemeClr val="accent2">
              <a:lumMod val="20000"/>
              <a:lumOff val="80000"/>
            </a:schemeClr>
          </a:solidFill>
          <a:ln>
            <a:solidFill>
              <a:schemeClr val="accent2">
                <a:lumMod val="60000"/>
                <a:lumOff val="40000"/>
              </a:schemeClr>
            </a:solidFill>
          </a:ln>
        </p:spPr>
        <p:txBody>
          <a:bodyPr wrap="square" rtlCol="0">
            <a:spAutoFit/>
          </a:bodyPr>
          <a:lstStyle/>
          <a:p>
            <a:pPr algn="ctr"/>
            <a:endParaRPr lang="en-US" sz="800" b="1" dirty="0">
              <a:latin typeface="Arial" panose="020B0604020202020204" pitchFamily="34" charset="0"/>
              <a:cs typeface="Arial" panose="020B0604020202020204" pitchFamily="34" charset="0"/>
            </a:endParaRPr>
          </a:p>
          <a:p>
            <a:pPr algn="ctr">
              <a:spcAft>
                <a:spcPts val="1200"/>
              </a:spcAft>
            </a:pPr>
            <a:r>
              <a:rPr lang="en-US" sz="2400" b="1" dirty="0">
                <a:latin typeface="Arial" panose="020B0604020202020204" pitchFamily="34" charset="0"/>
                <a:cs typeface="Arial" panose="020B0604020202020204" pitchFamily="34" charset="0"/>
              </a:rPr>
              <a:t>Dems Club General Meeting</a:t>
            </a:r>
          </a:p>
          <a:p>
            <a:pPr algn="ctr"/>
            <a:r>
              <a:rPr lang="en-US" dirty="0">
                <a:latin typeface="Arial" panose="020B0604020202020204" pitchFamily="34" charset="0"/>
                <a:cs typeface="Arial" panose="020B0604020202020204" pitchFamily="34" charset="0"/>
              </a:rPr>
              <a:t>Tuesday, October 28</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at 1:00 PM</a:t>
            </a:r>
          </a:p>
          <a:p>
            <a:pPr algn="ctr">
              <a:spcAft>
                <a:spcPts val="600"/>
              </a:spcAft>
            </a:pPr>
            <a:r>
              <a:rPr lang="en-US" dirty="0">
                <a:latin typeface="Arial" panose="020B0604020202020204" pitchFamily="34" charset="0"/>
                <a:cs typeface="Arial" panose="020B0604020202020204" pitchFamily="34" charset="0"/>
              </a:rPr>
              <a:t>Cultural Center Education Room</a:t>
            </a:r>
          </a:p>
          <a:p>
            <a:pPr algn="ctr"/>
            <a:endParaRPr lang="en-US" sz="400" b="1" dirty="0">
              <a:latin typeface="Arial" panose="020B0604020202020204" pitchFamily="34" charset="0"/>
              <a:cs typeface="Arial" panose="020B0604020202020204" pitchFamily="34" charset="0"/>
            </a:endParaRPr>
          </a:p>
          <a:p>
            <a:pPr lvl="1">
              <a:lnSpc>
                <a:spcPct val="125000"/>
              </a:lnSpc>
            </a:pPr>
            <a:r>
              <a:rPr lang="en-US" sz="1600" b="1" dirty="0">
                <a:latin typeface="Arial" panose="020B0604020202020204" pitchFamily="34" charset="0"/>
                <a:cs typeface="Arial" panose="020B0604020202020204" pitchFamily="34" charset="0"/>
              </a:rPr>
              <a:t>TBD</a:t>
            </a:r>
            <a:endParaRPr lang="en-US" dirty="0"/>
          </a:p>
        </p:txBody>
      </p:sp>
      <p:sp>
        <p:nvSpPr>
          <p:cNvPr id="3" name="Slide Number Placeholder 2">
            <a:extLst>
              <a:ext uri="{FF2B5EF4-FFF2-40B4-BE49-F238E27FC236}">
                <a16:creationId xmlns:a16="http://schemas.microsoft.com/office/drawing/2014/main" id="{CFDFE8CC-5D20-1893-24B9-261D1F8563B3}"/>
              </a:ext>
            </a:extLst>
          </p:cNvPr>
          <p:cNvSpPr>
            <a:spLocks noGrp="1"/>
          </p:cNvSpPr>
          <p:nvPr>
            <p:ph type="sldNum" sz="quarter" idx="12"/>
          </p:nvPr>
        </p:nvSpPr>
        <p:spPr/>
        <p:txBody>
          <a:bodyPr/>
          <a:lstStyle/>
          <a:p>
            <a:fld id="{EEC9FC36-3738-4CC4-A893-7A14CCC3D911}" type="slidenum">
              <a:rPr lang="en-US" smtClean="0"/>
              <a:t>21</a:t>
            </a:fld>
            <a:endParaRPr lang="en-US"/>
          </a:p>
        </p:txBody>
      </p:sp>
    </p:spTree>
    <p:extLst>
      <p:ext uri="{BB962C8B-B14F-4D97-AF65-F5344CB8AC3E}">
        <p14:creationId xmlns:p14="http://schemas.microsoft.com/office/powerpoint/2010/main" val="2087594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57F51-AC18-587C-92A9-92E59BC7D7A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A3770A3-B4C4-B4E2-9008-7595B5A5F380}"/>
              </a:ext>
            </a:extLst>
          </p:cNvPr>
          <p:cNvSpPr/>
          <p:nvPr/>
        </p:nvSpPr>
        <p:spPr>
          <a:xfrm>
            <a:off x="400428" y="294471"/>
            <a:ext cx="6057143" cy="743919"/>
          </a:xfrm>
          <a:prstGeom prst="rect">
            <a:avLst/>
          </a:prstGeom>
          <a:solidFill>
            <a:schemeClr val="tx2">
              <a:lumMod val="50000"/>
              <a:lumOff val="5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Arial" panose="020B0604020202020204" pitchFamily="34" charset="0"/>
                <a:cs typeface="Arial" panose="020B0604020202020204" pitchFamily="34" charset="0"/>
              </a:rPr>
              <a:t>General Meeting Minutes</a:t>
            </a:r>
          </a:p>
        </p:txBody>
      </p:sp>
      <p:pic>
        <p:nvPicPr>
          <p:cNvPr id="4" name="Picture 3" descr="A white rectangular object with black lines&#10;&#10;AI-generated content may be incorrect.">
            <a:extLst>
              <a:ext uri="{FF2B5EF4-FFF2-40B4-BE49-F238E27FC236}">
                <a16:creationId xmlns:a16="http://schemas.microsoft.com/office/drawing/2014/main" id="{F2547298-9131-A6CD-2C27-F0CF4714B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28" y="1080835"/>
            <a:ext cx="6057143" cy="7520724"/>
          </a:xfrm>
          <a:prstGeom prst="rect">
            <a:avLst/>
          </a:prstGeom>
        </p:spPr>
      </p:pic>
      <p:sp>
        <p:nvSpPr>
          <p:cNvPr id="7" name="Rectangle 6">
            <a:extLst>
              <a:ext uri="{FF2B5EF4-FFF2-40B4-BE49-F238E27FC236}">
                <a16:creationId xmlns:a16="http://schemas.microsoft.com/office/drawing/2014/main" id="{E784F970-982D-4DB2-36D3-9F69FA5E0BC8}"/>
              </a:ext>
            </a:extLst>
          </p:cNvPr>
          <p:cNvSpPr/>
          <p:nvPr/>
        </p:nvSpPr>
        <p:spPr>
          <a:xfrm>
            <a:off x="473058" y="1178857"/>
            <a:ext cx="5911882" cy="7268582"/>
          </a:xfrm>
          <a:prstGeom prst="rect">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a:p>
            <a:pPr algn="ctr"/>
            <a:endParaRPr lang="en-US" sz="1200" b="1" dirty="0">
              <a:solidFill>
                <a:schemeClr val="tx1"/>
              </a:solidFill>
              <a:latin typeface="Arial" panose="020B0604020202020204" pitchFamily="34" charset="0"/>
              <a:cs typeface="Arial" panose="020B0604020202020204" pitchFamily="34" charset="0"/>
            </a:endParaRPr>
          </a:p>
          <a:p>
            <a:pPr algn="ctr"/>
            <a:endParaRPr lang="en-US" sz="1200" b="1" dirty="0">
              <a:solidFill>
                <a:schemeClr val="tx1"/>
              </a:solidFill>
              <a:latin typeface="Arial" panose="020B0604020202020204" pitchFamily="34" charset="0"/>
              <a:cs typeface="Arial" panose="020B0604020202020204" pitchFamily="34" charset="0"/>
            </a:endParaRPr>
          </a:p>
          <a:p>
            <a:pPr lvl="1" algn="r">
              <a:spcBef>
                <a:spcPts val="600"/>
              </a:spcBef>
            </a:pPr>
            <a:r>
              <a:rPr lang="en-US" sz="1100" dirty="0">
                <a:solidFill>
                  <a:schemeClr val="tx1"/>
                </a:solidFill>
                <a:latin typeface="Arial" panose="020B0604020202020204" pitchFamily="34" charset="0"/>
                <a:cs typeface="Arial" panose="020B0604020202020204" pitchFamily="34" charset="0"/>
              </a:rPr>
              <a:t>Continued next page</a:t>
            </a:r>
          </a:p>
          <a:p>
            <a:pPr lvl="1"/>
            <a:endParaRPr lang="en-US" sz="16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7FAB3F1-C604-57E5-4BD5-CDE108140C3F}"/>
              </a:ext>
            </a:extLst>
          </p:cNvPr>
          <p:cNvSpPr>
            <a:spLocks noGrp="1"/>
          </p:cNvSpPr>
          <p:nvPr>
            <p:ph type="sldNum" sz="quarter" idx="12"/>
          </p:nvPr>
        </p:nvSpPr>
        <p:spPr/>
        <p:txBody>
          <a:bodyPr/>
          <a:lstStyle/>
          <a:p>
            <a:fld id="{EEC9FC36-3738-4CC4-A893-7A14CCC3D911}" type="slidenum">
              <a:rPr lang="en-US" smtClean="0"/>
              <a:t>22</a:t>
            </a:fld>
            <a:endParaRPr lang="en-US"/>
          </a:p>
        </p:txBody>
      </p:sp>
    </p:spTree>
    <p:extLst>
      <p:ext uri="{BB962C8B-B14F-4D97-AF65-F5344CB8AC3E}">
        <p14:creationId xmlns:p14="http://schemas.microsoft.com/office/powerpoint/2010/main" val="4035747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66382-4618-C356-0E6C-70E1FDCF706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FBA9D6-88DA-FCBA-0DCB-9D09C4280788}"/>
              </a:ext>
            </a:extLst>
          </p:cNvPr>
          <p:cNvSpPr/>
          <p:nvPr/>
        </p:nvSpPr>
        <p:spPr>
          <a:xfrm>
            <a:off x="400428" y="294471"/>
            <a:ext cx="6057143" cy="743919"/>
          </a:xfrm>
          <a:prstGeom prst="rect">
            <a:avLst/>
          </a:prstGeom>
          <a:solidFill>
            <a:schemeClr val="tx2">
              <a:lumMod val="50000"/>
              <a:lumOff val="5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Arial" panose="020B0604020202020204" pitchFamily="34" charset="0"/>
                <a:cs typeface="Arial" panose="020B0604020202020204" pitchFamily="34" charset="0"/>
              </a:rPr>
              <a:t>General Meeting Minutes</a:t>
            </a:r>
            <a:r>
              <a:rPr lang="en-US" sz="1600" b="1"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(cont’d)</a:t>
            </a:r>
            <a:endParaRPr lang="en-US" sz="2600" b="1" dirty="0">
              <a:solidFill>
                <a:schemeClr val="tx1"/>
              </a:solidFill>
              <a:latin typeface="Arial" panose="020B0604020202020204" pitchFamily="34" charset="0"/>
              <a:cs typeface="Arial" panose="020B0604020202020204" pitchFamily="34" charset="0"/>
            </a:endParaRPr>
          </a:p>
        </p:txBody>
      </p:sp>
      <p:pic>
        <p:nvPicPr>
          <p:cNvPr id="4" name="Picture 3" descr="A white rectangular object with black lines&#10;&#10;AI-generated content may be incorrect.">
            <a:extLst>
              <a:ext uri="{FF2B5EF4-FFF2-40B4-BE49-F238E27FC236}">
                <a16:creationId xmlns:a16="http://schemas.microsoft.com/office/drawing/2014/main" id="{5BC1A795-E5EF-9955-B36D-A4E5DC495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28" y="1080835"/>
            <a:ext cx="6057143" cy="7520724"/>
          </a:xfrm>
          <a:prstGeom prst="rect">
            <a:avLst/>
          </a:prstGeom>
        </p:spPr>
      </p:pic>
      <p:sp>
        <p:nvSpPr>
          <p:cNvPr id="7" name="Rectangle 6">
            <a:extLst>
              <a:ext uri="{FF2B5EF4-FFF2-40B4-BE49-F238E27FC236}">
                <a16:creationId xmlns:a16="http://schemas.microsoft.com/office/drawing/2014/main" id="{F465DA09-3FF9-B3B8-43FB-5F23B2813ED3}"/>
              </a:ext>
            </a:extLst>
          </p:cNvPr>
          <p:cNvSpPr/>
          <p:nvPr/>
        </p:nvSpPr>
        <p:spPr>
          <a:xfrm>
            <a:off x="473058" y="1164109"/>
            <a:ext cx="5911882" cy="7311027"/>
          </a:xfrm>
          <a:prstGeom prst="rect">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r">
              <a:spcBef>
                <a:spcPts val="600"/>
              </a:spcBef>
            </a:pPr>
            <a:r>
              <a:rPr lang="en-US" sz="1100" dirty="0">
                <a:solidFill>
                  <a:schemeClr val="tx1"/>
                </a:solidFill>
                <a:latin typeface="Arial" panose="020B0604020202020204" pitchFamily="34" charset="0"/>
                <a:cs typeface="Arial" panose="020B0604020202020204" pitchFamily="34" charset="0"/>
              </a:rPr>
              <a:t>Continued next page</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 </a:t>
            </a:r>
          </a:p>
          <a:p>
            <a:pPr lvl="1"/>
            <a:endParaRPr lang="en-US" sz="12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B075BCC-9292-2F0B-71EA-B34F22401C5B}"/>
              </a:ext>
            </a:extLst>
          </p:cNvPr>
          <p:cNvSpPr>
            <a:spLocks noGrp="1"/>
          </p:cNvSpPr>
          <p:nvPr>
            <p:ph type="sldNum" sz="quarter" idx="12"/>
          </p:nvPr>
        </p:nvSpPr>
        <p:spPr/>
        <p:txBody>
          <a:bodyPr/>
          <a:lstStyle/>
          <a:p>
            <a:fld id="{EEC9FC36-3738-4CC4-A893-7A14CCC3D911}" type="slidenum">
              <a:rPr lang="en-US" smtClean="0"/>
              <a:t>23</a:t>
            </a:fld>
            <a:endParaRPr lang="en-US"/>
          </a:p>
        </p:txBody>
      </p:sp>
    </p:spTree>
    <p:extLst>
      <p:ext uri="{BB962C8B-B14F-4D97-AF65-F5344CB8AC3E}">
        <p14:creationId xmlns:p14="http://schemas.microsoft.com/office/powerpoint/2010/main" val="1321010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04CC0-6880-83A1-962A-149CC2DE254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5E5E97D-CB35-8D0F-7F9E-1945CB60C991}"/>
              </a:ext>
            </a:extLst>
          </p:cNvPr>
          <p:cNvSpPr/>
          <p:nvPr/>
        </p:nvSpPr>
        <p:spPr>
          <a:xfrm>
            <a:off x="400428" y="294471"/>
            <a:ext cx="6057143" cy="743919"/>
          </a:xfrm>
          <a:prstGeom prst="rect">
            <a:avLst/>
          </a:prstGeom>
          <a:solidFill>
            <a:schemeClr val="tx2">
              <a:lumMod val="50000"/>
              <a:lumOff val="5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Arial" panose="020B0604020202020204" pitchFamily="34" charset="0"/>
                <a:cs typeface="Arial" panose="020B0604020202020204" pitchFamily="34" charset="0"/>
              </a:rPr>
              <a:t>General Meeting Minutes</a:t>
            </a:r>
          </a:p>
        </p:txBody>
      </p:sp>
      <p:pic>
        <p:nvPicPr>
          <p:cNvPr id="4" name="Picture 3" descr="A white rectangular object with black lines&#10;&#10;AI-generated content may be incorrect.">
            <a:extLst>
              <a:ext uri="{FF2B5EF4-FFF2-40B4-BE49-F238E27FC236}">
                <a16:creationId xmlns:a16="http://schemas.microsoft.com/office/drawing/2014/main" id="{4EB77535-D15A-1D27-4D49-5810D99A7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28" y="1080835"/>
            <a:ext cx="6057143" cy="7520724"/>
          </a:xfrm>
          <a:prstGeom prst="rect">
            <a:avLst/>
          </a:prstGeom>
        </p:spPr>
      </p:pic>
      <p:sp>
        <p:nvSpPr>
          <p:cNvPr id="3" name="Slide Number Placeholder 2">
            <a:extLst>
              <a:ext uri="{FF2B5EF4-FFF2-40B4-BE49-F238E27FC236}">
                <a16:creationId xmlns:a16="http://schemas.microsoft.com/office/drawing/2014/main" id="{1A48D52F-C55E-A57C-5389-EADF5C85C346}"/>
              </a:ext>
            </a:extLst>
          </p:cNvPr>
          <p:cNvSpPr>
            <a:spLocks noGrp="1"/>
          </p:cNvSpPr>
          <p:nvPr>
            <p:ph type="sldNum" sz="quarter" idx="12"/>
          </p:nvPr>
        </p:nvSpPr>
        <p:spPr/>
        <p:txBody>
          <a:bodyPr/>
          <a:lstStyle/>
          <a:p>
            <a:fld id="{EEC9FC36-3738-4CC4-A893-7A14CCC3D911}" type="slidenum">
              <a:rPr lang="en-US" smtClean="0"/>
              <a:t>24</a:t>
            </a:fld>
            <a:endParaRPr lang="en-US"/>
          </a:p>
        </p:txBody>
      </p:sp>
      <p:sp>
        <p:nvSpPr>
          <p:cNvPr id="5" name="TextBox 4">
            <a:extLst>
              <a:ext uri="{FF2B5EF4-FFF2-40B4-BE49-F238E27FC236}">
                <a16:creationId xmlns:a16="http://schemas.microsoft.com/office/drawing/2014/main" id="{911184CA-FEC8-B15E-C82D-ECFBAB99C829}"/>
              </a:ext>
            </a:extLst>
          </p:cNvPr>
          <p:cNvSpPr txBox="1"/>
          <p:nvPr/>
        </p:nvSpPr>
        <p:spPr>
          <a:xfrm>
            <a:off x="501447" y="1164109"/>
            <a:ext cx="5826074" cy="276999"/>
          </a:xfrm>
          <a:prstGeom prst="rect">
            <a:avLst/>
          </a:prstGeom>
          <a:solidFill>
            <a:schemeClr val="tx2">
              <a:lumMod val="10000"/>
              <a:lumOff val="90000"/>
            </a:schemeClr>
          </a:solidFill>
        </p:spPr>
        <p:txBody>
          <a:bodyPr wrap="square" rtlCol="0">
            <a:spAutoFit/>
          </a:bodyPr>
          <a:lstStyle/>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10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3BDD9-5E29-DD5C-D713-0EAE3E52EF43}"/>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BA682A9F-67E8-66EB-6CC2-23CF52E17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99" y="1032055"/>
            <a:ext cx="6057143" cy="7286035"/>
          </a:xfrm>
          <a:prstGeom prst="rect">
            <a:avLst/>
          </a:prstGeom>
        </p:spPr>
      </p:pic>
      <p:sp>
        <p:nvSpPr>
          <p:cNvPr id="2" name="Slide Number Placeholder 1">
            <a:extLst>
              <a:ext uri="{FF2B5EF4-FFF2-40B4-BE49-F238E27FC236}">
                <a16:creationId xmlns:a16="http://schemas.microsoft.com/office/drawing/2014/main" id="{4B7EE1BF-921B-DEAD-7410-2560C3744AA3}"/>
              </a:ext>
            </a:extLst>
          </p:cNvPr>
          <p:cNvSpPr>
            <a:spLocks noGrp="1"/>
          </p:cNvSpPr>
          <p:nvPr>
            <p:ph type="sldNum" sz="quarter" idx="12"/>
          </p:nvPr>
        </p:nvSpPr>
        <p:spPr/>
        <p:txBody>
          <a:bodyPr/>
          <a:lstStyle/>
          <a:p>
            <a:fld id="{EEC9FC36-3738-4CC4-A893-7A14CCC3D911}" type="slidenum">
              <a:rPr lang="en-US" smtClean="0"/>
              <a:t>3</a:t>
            </a:fld>
            <a:endParaRPr lang="en-US"/>
          </a:p>
        </p:txBody>
      </p:sp>
      <p:sp>
        <p:nvSpPr>
          <p:cNvPr id="4" name="TextBox 3">
            <a:extLst>
              <a:ext uri="{FF2B5EF4-FFF2-40B4-BE49-F238E27FC236}">
                <a16:creationId xmlns:a16="http://schemas.microsoft.com/office/drawing/2014/main" id="{71A11481-E15F-2FE7-EE7D-E8EC3375A9A7}"/>
              </a:ext>
            </a:extLst>
          </p:cNvPr>
          <p:cNvSpPr txBox="1"/>
          <p:nvPr/>
        </p:nvSpPr>
        <p:spPr>
          <a:xfrm>
            <a:off x="479993" y="1120883"/>
            <a:ext cx="5809524" cy="7001917"/>
          </a:xfrm>
          <a:prstGeom prst="rect">
            <a:avLst/>
          </a:prstGeom>
          <a:solidFill>
            <a:schemeClr val="tx2">
              <a:lumMod val="10000"/>
              <a:lumOff val="90000"/>
            </a:schemeClr>
          </a:solidFill>
        </p:spPr>
        <p:txBody>
          <a:bodyPr wrap="square" rtlCol="0">
            <a:spAutoFit/>
          </a:bodyPr>
          <a:lstStyle/>
          <a:p>
            <a:pPr>
              <a:lnSpc>
                <a:spcPct val="125000"/>
              </a:lnSpc>
              <a:spcAft>
                <a:spcPts val="600"/>
              </a:spcAft>
            </a:pPr>
            <a:r>
              <a:rPr lang="en-US" sz="1200" dirty="0">
                <a:latin typeface="Arial" panose="020B0604020202020204" pitchFamily="34" charset="0"/>
                <a:cs typeface="Arial" panose="020B0604020202020204" pitchFamily="34" charset="0"/>
              </a:rPr>
              <a:t>In 1983, Marcos’s key opponent, Benigno Aquino, was assassinated. Marcos banned TV coverage of Aquino’s funeral. But 2 million mourners showed up for what turned into an 11-hour rally against the regime. The middle and professional classes then joined the protesters. The Manila business community held weekly demonstrations. The following year, there was a general workers’ strike. After Marcos stole the next election, members of the armed forces began to mutiny. Millions of ordinary citizens marched to defend them. The Reagan administration threatened to cut off aid to the regime. By early 1986, Marcos and his family had no choice: They fled the country. It had taken more than a decade, but the people had defeated the autocrat.</a:t>
            </a:r>
          </a:p>
          <a:p>
            <a:pPr>
              <a:lnSpc>
                <a:spcPct val="125000"/>
              </a:lnSpc>
              <a:spcAft>
                <a:spcPts val="600"/>
              </a:spcAft>
            </a:pPr>
            <a:r>
              <a:rPr lang="en-US" sz="1200" dirty="0">
                <a:latin typeface="Arial" panose="020B0604020202020204" pitchFamily="34" charset="0"/>
                <a:cs typeface="Arial" panose="020B0604020202020204" pitchFamily="34" charset="0"/>
              </a:rPr>
              <a:t>Such uprisings are not rare. For their 2011 book, </a:t>
            </a:r>
            <a:r>
              <a:rPr lang="en-US" sz="1200" i="1" dirty="0">
                <a:latin typeface="Arial" panose="020B0604020202020204" pitchFamily="34" charset="0"/>
                <a:cs typeface="Arial" panose="020B0604020202020204" pitchFamily="34" charset="0"/>
                <a:hlinkClick r:id="rId3"/>
              </a:rPr>
              <a:t>Why Civil Resistance Works</a:t>
            </a:r>
            <a:r>
              <a:rPr lang="en-US" sz="1200" dirty="0">
                <a:latin typeface="Arial" panose="020B0604020202020204" pitchFamily="34" charset="0"/>
                <a:cs typeface="Arial" panose="020B0604020202020204" pitchFamily="34" charset="0"/>
              </a:rPr>
              <a:t>, the political scientists Erica Chenoweth and Maria Stephan looked at 323 resistance movements from 1900 to 2006, including more than 100 nonviolent resistance campaigns. What Chenoweth and Stephan showed is that citizens are not powerless; they have many ways to defend democracy.</a:t>
            </a:r>
          </a:p>
          <a:p>
            <a:pPr>
              <a:lnSpc>
                <a:spcPct val="125000"/>
              </a:lnSpc>
              <a:spcAft>
                <a:spcPts val="600"/>
              </a:spcAft>
            </a:pPr>
            <a:r>
              <a:rPr lang="en-US" sz="1200" dirty="0">
                <a:latin typeface="Arial" panose="020B0604020202020204" pitchFamily="34" charset="0"/>
                <a:cs typeface="Arial" panose="020B0604020202020204" pitchFamily="34" charset="0"/>
              </a:rPr>
              <a:t>For the United States, the question of the decade is: Why hasn’t a resistance movement materialized here? The second Trump administration has flouted court decisions in a third of all rulings against it, according to </a:t>
            </a:r>
            <a:r>
              <a:rPr lang="en-US" sz="1200" i="1" dirty="0">
                <a:latin typeface="Arial" panose="020B0604020202020204" pitchFamily="34" charset="0"/>
                <a:cs typeface="Arial" panose="020B0604020202020204" pitchFamily="34" charset="0"/>
              </a:rPr>
              <a:t>The Washington Post</a:t>
            </a:r>
            <a:r>
              <a:rPr lang="en-US" sz="1200" dirty="0">
                <a:latin typeface="Arial" panose="020B0604020202020204" pitchFamily="34" charset="0"/>
                <a:cs typeface="Arial" panose="020B0604020202020204" pitchFamily="34" charset="0"/>
              </a:rPr>
              <a:t>. It operates as a national extortion racket, using federal power to control the inner workings of universities, law firms, and corporations. It has thoroughly politicized the Justice Department, launching a series of partisan investigations against its political foes. It has turned ICE into a massive paramilitary organization with apparently unconstrained powers. It has treated the Constitution with disdain, assaulted democratic norms and diminished democratic freedoms, and put military vehicles and soldiers on the streets of the capital. It embraces the optics of fascism, and flaunts its autocratic aspirations.</a:t>
            </a:r>
          </a:p>
          <a:p>
            <a:pPr>
              <a:lnSpc>
                <a:spcPct val="125000"/>
              </a:lnSpc>
              <a:spcAft>
                <a:spcPts val="600"/>
              </a:spcAft>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algn="r"/>
            <a:r>
              <a:rPr lang="en-US" sz="1200" b="1" dirty="0">
                <a:solidFill>
                  <a:srgbClr val="363737"/>
                </a:solidFill>
                <a:latin typeface="Arial" panose="020B0604020202020204" pitchFamily="34" charset="0"/>
                <a:cs typeface="Arial" panose="020B0604020202020204" pitchFamily="34" charset="0"/>
              </a:rPr>
              <a:t>Cont’d next page</a:t>
            </a:r>
            <a:endParaRPr lang="en-US" sz="1200" b="1" i="0" dirty="0">
              <a:solidFill>
                <a:srgbClr val="363737"/>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BEB54F9-EB7C-C39E-4C98-0FFE2A5DCE30}"/>
              </a:ext>
            </a:extLst>
          </p:cNvPr>
          <p:cNvSpPr txBox="1"/>
          <p:nvPr/>
        </p:nvSpPr>
        <p:spPr>
          <a:xfrm>
            <a:off x="386145" y="428512"/>
            <a:ext cx="6057142" cy="461665"/>
          </a:xfrm>
          <a:prstGeom prst="rect">
            <a:avLst/>
          </a:prstGeom>
          <a:solidFill>
            <a:schemeClr val="tx2">
              <a:lumMod val="50000"/>
              <a:lumOff val="50000"/>
            </a:schemeClr>
          </a:solidFill>
        </p:spPr>
        <p:txBody>
          <a:bodyPr wrap="square" rtlCol="0">
            <a:spAutoFit/>
          </a:bodyPr>
          <a:lstStyle/>
          <a:p>
            <a:pPr algn="ctr"/>
            <a:r>
              <a:rPr lang="en-US" sz="2400" b="1" dirty="0">
                <a:latin typeface="Trebuchet MS" panose="020B0603020202020204" pitchFamily="34" charset="0"/>
              </a:rPr>
              <a:t>America Needs a Mass Movement</a:t>
            </a:r>
            <a:r>
              <a:rPr lang="en-US" b="1" dirty="0">
                <a:latin typeface="Trebuchet MS" panose="020B0603020202020204" pitchFamily="34" charset="0"/>
              </a:rPr>
              <a:t>  (cont’d)</a:t>
            </a:r>
            <a:endParaRPr lang="en-US" sz="2800" b="1" dirty="0">
              <a:solidFill>
                <a:srgbClr val="363737"/>
              </a:solidFill>
              <a:latin typeface="Trebuchet MS" panose="020B0603020202020204" pitchFamily="34" charset="0"/>
            </a:endParaRPr>
          </a:p>
        </p:txBody>
      </p:sp>
    </p:spTree>
    <p:extLst>
      <p:ext uri="{BB962C8B-B14F-4D97-AF65-F5344CB8AC3E}">
        <p14:creationId xmlns:p14="http://schemas.microsoft.com/office/powerpoint/2010/main" val="3149898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28D53-0B08-0AD3-63AB-789A8FE024BD}"/>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FECFE326-9F29-8581-04D2-4509A9FF1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99" y="1032055"/>
            <a:ext cx="6057143" cy="7286035"/>
          </a:xfrm>
          <a:prstGeom prst="rect">
            <a:avLst/>
          </a:prstGeom>
        </p:spPr>
      </p:pic>
      <p:sp>
        <p:nvSpPr>
          <p:cNvPr id="2" name="Slide Number Placeholder 1">
            <a:extLst>
              <a:ext uri="{FF2B5EF4-FFF2-40B4-BE49-F238E27FC236}">
                <a16:creationId xmlns:a16="http://schemas.microsoft.com/office/drawing/2014/main" id="{99A1B217-2EF8-3CE0-1C29-CEB731D738CF}"/>
              </a:ext>
            </a:extLst>
          </p:cNvPr>
          <p:cNvSpPr>
            <a:spLocks noGrp="1"/>
          </p:cNvSpPr>
          <p:nvPr>
            <p:ph type="sldNum" sz="quarter" idx="12"/>
          </p:nvPr>
        </p:nvSpPr>
        <p:spPr/>
        <p:txBody>
          <a:bodyPr/>
          <a:lstStyle/>
          <a:p>
            <a:fld id="{EEC9FC36-3738-4CC4-A893-7A14CCC3D911}" type="slidenum">
              <a:rPr lang="en-US" smtClean="0"/>
              <a:t>4</a:t>
            </a:fld>
            <a:endParaRPr lang="en-US"/>
          </a:p>
        </p:txBody>
      </p:sp>
      <p:sp>
        <p:nvSpPr>
          <p:cNvPr id="4" name="TextBox 3">
            <a:extLst>
              <a:ext uri="{FF2B5EF4-FFF2-40B4-BE49-F238E27FC236}">
                <a16:creationId xmlns:a16="http://schemas.microsoft.com/office/drawing/2014/main" id="{2FE1F1AB-04A3-82DA-2F9C-F26FD3E9281B}"/>
              </a:ext>
            </a:extLst>
          </p:cNvPr>
          <p:cNvSpPr txBox="1"/>
          <p:nvPr/>
        </p:nvSpPr>
        <p:spPr>
          <a:xfrm>
            <a:off x="479993" y="1120883"/>
            <a:ext cx="5809524" cy="7063472"/>
          </a:xfrm>
          <a:prstGeom prst="rect">
            <a:avLst/>
          </a:prstGeom>
          <a:solidFill>
            <a:schemeClr val="tx2">
              <a:lumMod val="10000"/>
              <a:lumOff val="90000"/>
            </a:schemeClr>
          </a:solidFill>
        </p:spPr>
        <p:txBody>
          <a:bodyPr wrap="square" rtlCol="0">
            <a:spAutoFit/>
          </a:bodyPr>
          <a:lstStyle/>
          <a:p>
            <a:pPr>
              <a:lnSpc>
                <a:spcPct val="125000"/>
              </a:lnSpc>
              <a:spcAft>
                <a:spcPts val="600"/>
              </a:spcAft>
            </a:pPr>
            <a:r>
              <a:rPr lang="en-US" sz="1200" dirty="0">
                <a:latin typeface="Arial" panose="020B0604020202020204" pitchFamily="34" charset="0"/>
                <a:cs typeface="Arial" panose="020B0604020202020204" pitchFamily="34" charset="0"/>
              </a:rPr>
              <a:t>I am not one of those who believe that Donald Trump has already turned America into a dictatorship. Yet the crossing-over from freedom into authoritarianism may be marked not by a single dramatic event but by the slow corrosion of our ruling institutions—and that corrosion is well under way. For 250 years, the essence of America’s democratic system, drawing on thinkers going back to Cicero and Cato, has been that no one is above the law. Public officials’ first duty is to put the law before the satisfaction of their own selfish impulses. That concept is alien to Trump.</a:t>
            </a:r>
          </a:p>
          <a:p>
            <a:pPr>
              <a:lnSpc>
                <a:spcPct val="125000"/>
              </a:lnSpc>
              <a:spcAft>
                <a:spcPts val="600"/>
              </a:spcAft>
            </a:pPr>
            <a:r>
              <a:rPr lang="en-US" sz="1200" dirty="0">
                <a:latin typeface="Arial" panose="020B0604020202020204" pitchFamily="34" charset="0"/>
                <a:cs typeface="Arial" panose="020B0604020202020204" pitchFamily="34" charset="0"/>
              </a:rPr>
              <a:t>Although Trump’s actions across these various spheres may seem like separate policies, they are part of one project: creating a savage war of all against all and then using the presidency to profit and gain power from it. Trumpism can also be seen as a multipronged effort to amputate the higher elements of the human spirit—learning, compassion, science, the pursuit of justice—and supplant those virtues with greed, retribution, ego, appetite. Trumpism is an attempt to make the world a playground for the rich and ruthless, so it seeks to dissolve the sinews of moral and legal restraint that make civilization decent.</a:t>
            </a:r>
          </a:p>
          <a:p>
            <a:pPr>
              <a:lnSpc>
                <a:spcPct val="125000"/>
              </a:lnSpc>
              <a:spcAft>
                <a:spcPts val="600"/>
              </a:spcAft>
            </a:pPr>
            <a:r>
              <a:rPr lang="en-US" sz="1200" dirty="0">
                <a:latin typeface="Arial" panose="020B0604020202020204" pitchFamily="34" charset="0"/>
                <a:cs typeface="Arial" panose="020B0604020202020204" pitchFamily="34" charset="0"/>
              </a:rPr>
              <a:t>If you think Trumpism will simply end in three years, you are naive. Left unopposed, global populism of the sort Trumpism represents could dominate for a generation. This could be the rest of our lives, and our children’s, too.</a:t>
            </a:r>
          </a:p>
          <a:p>
            <a:pPr>
              <a:lnSpc>
                <a:spcPct val="125000"/>
              </a:lnSpc>
              <a:spcAft>
                <a:spcPts val="600"/>
              </a:spcAft>
            </a:pPr>
            <a:r>
              <a:rPr lang="en-US" sz="1200" dirty="0">
                <a:latin typeface="Arial" panose="020B0604020202020204" pitchFamily="34" charset="0"/>
                <a:cs typeface="Arial" panose="020B0604020202020204" pitchFamily="34" charset="0"/>
              </a:rPr>
              <a:t>So why are we doing so little? Are we just going to stand in passive witness to the degradation of our democracy?</a:t>
            </a:r>
          </a:p>
          <a:p>
            <a:pPr>
              <a:lnSpc>
                <a:spcPct val="125000"/>
              </a:lnSpc>
              <a:spcAft>
                <a:spcPts val="600"/>
              </a:spcAft>
            </a:pPr>
            <a:r>
              <a:rPr lang="en-US" sz="1200" dirty="0">
                <a:latin typeface="Arial" panose="020B0604020202020204" pitchFamily="34" charset="0"/>
                <a:cs typeface="Arial" panose="020B0604020202020204" pitchFamily="34" charset="0"/>
              </a:rPr>
              <a:t>By this past spring, Trump’s actions had become so egregious that I concluded that the time for a mass civic uprising had arrived. On April 17, I published a column in </a:t>
            </a:r>
            <a:r>
              <a:rPr lang="en-US" sz="1200" i="1" dirty="0">
                <a:latin typeface="Arial" panose="020B0604020202020204" pitchFamily="34" charset="0"/>
                <a:cs typeface="Arial" panose="020B0604020202020204" pitchFamily="34" charset="0"/>
              </a:rPr>
              <a:t>The New York Times</a:t>
            </a:r>
            <a:r>
              <a:rPr lang="en-US" sz="1200" dirty="0">
                <a:latin typeface="Arial" panose="020B0604020202020204" pitchFamily="34" charset="0"/>
                <a:cs typeface="Arial" panose="020B0604020202020204" pitchFamily="34" charset="0"/>
              </a:rPr>
              <a:t> arguing that all sectors of America needed to band together to create an interconnected resistance coalition.</a:t>
            </a:r>
          </a:p>
          <a:p>
            <a:pPr>
              <a:lnSpc>
                <a:spcPct val="125000"/>
              </a:lnSpc>
              <a:spcAft>
                <a:spcPts val="600"/>
              </a:spcAft>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algn="r"/>
            <a:r>
              <a:rPr lang="en-US" sz="1200" b="1" dirty="0">
                <a:solidFill>
                  <a:srgbClr val="363737"/>
                </a:solidFill>
                <a:latin typeface="Arial" panose="020B0604020202020204" pitchFamily="34" charset="0"/>
                <a:cs typeface="Arial" panose="020B0604020202020204" pitchFamily="34" charset="0"/>
              </a:rPr>
              <a:t>Cont’d next page</a:t>
            </a:r>
            <a:endParaRPr lang="en-US" sz="1200" b="1" i="0" dirty="0">
              <a:solidFill>
                <a:srgbClr val="363737"/>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22E32AD-874F-6797-D69C-6FC0DBF25392}"/>
              </a:ext>
            </a:extLst>
          </p:cNvPr>
          <p:cNvSpPr txBox="1"/>
          <p:nvPr/>
        </p:nvSpPr>
        <p:spPr>
          <a:xfrm>
            <a:off x="386145" y="428512"/>
            <a:ext cx="6057142" cy="461665"/>
          </a:xfrm>
          <a:prstGeom prst="rect">
            <a:avLst/>
          </a:prstGeom>
          <a:solidFill>
            <a:schemeClr val="tx2">
              <a:lumMod val="50000"/>
              <a:lumOff val="50000"/>
            </a:schemeClr>
          </a:solidFill>
        </p:spPr>
        <p:txBody>
          <a:bodyPr wrap="square" rtlCol="0">
            <a:spAutoFit/>
          </a:bodyPr>
          <a:lstStyle/>
          <a:p>
            <a:pPr algn="ctr"/>
            <a:r>
              <a:rPr lang="en-US" sz="2400" b="1" dirty="0">
                <a:latin typeface="Trebuchet MS" panose="020B0603020202020204" pitchFamily="34" charset="0"/>
              </a:rPr>
              <a:t>America Needs a Mass Movement</a:t>
            </a:r>
            <a:r>
              <a:rPr lang="en-US" b="1" dirty="0">
                <a:latin typeface="Trebuchet MS" panose="020B0603020202020204" pitchFamily="34" charset="0"/>
              </a:rPr>
              <a:t>  (cont’d)</a:t>
            </a:r>
            <a:endParaRPr lang="en-US" sz="2800" b="1" dirty="0">
              <a:solidFill>
                <a:srgbClr val="363737"/>
              </a:solidFill>
              <a:latin typeface="Trebuchet MS" panose="020B0603020202020204" pitchFamily="34" charset="0"/>
            </a:endParaRPr>
          </a:p>
        </p:txBody>
      </p:sp>
    </p:spTree>
    <p:extLst>
      <p:ext uri="{BB962C8B-B14F-4D97-AF65-F5344CB8AC3E}">
        <p14:creationId xmlns:p14="http://schemas.microsoft.com/office/powerpoint/2010/main" val="40131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6DC2A-B536-4669-7D5A-A2A8AF54168E}"/>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F26C0142-7B8E-DBBB-D71D-03D948C5D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99" y="1032055"/>
            <a:ext cx="6057143" cy="7286035"/>
          </a:xfrm>
          <a:prstGeom prst="rect">
            <a:avLst/>
          </a:prstGeom>
        </p:spPr>
      </p:pic>
      <p:sp>
        <p:nvSpPr>
          <p:cNvPr id="2" name="Slide Number Placeholder 1">
            <a:extLst>
              <a:ext uri="{FF2B5EF4-FFF2-40B4-BE49-F238E27FC236}">
                <a16:creationId xmlns:a16="http://schemas.microsoft.com/office/drawing/2014/main" id="{1FE46F2C-1F1E-0310-A5BB-0521FE208846}"/>
              </a:ext>
            </a:extLst>
          </p:cNvPr>
          <p:cNvSpPr>
            <a:spLocks noGrp="1"/>
          </p:cNvSpPr>
          <p:nvPr>
            <p:ph type="sldNum" sz="quarter" idx="12"/>
          </p:nvPr>
        </p:nvSpPr>
        <p:spPr/>
        <p:txBody>
          <a:bodyPr/>
          <a:lstStyle/>
          <a:p>
            <a:fld id="{EEC9FC36-3738-4CC4-A893-7A14CCC3D911}" type="slidenum">
              <a:rPr lang="en-US" smtClean="0"/>
              <a:t>5</a:t>
            </a:fld>
            <a:endParaRPr lang="en-US"/>
          </a:p>
        </p:txBody>
      </p:sp>
      <p:sp>
        <p:nvSpPr>
          <p:cNvPr id="4" name="TextBox 3">
            <a:extLst>
              <a:ext uri="{FF2B5EF4-FFF2-40B4-BE49-F238E27FC236}">
                <a16:creationId xmlns:a16="http://schemas.microsoft.com/office/drawing/2014/main" id="{F3F71338-2429-8817-DD7F-8F9D92DEE0A7}"/>
              </a:ext>
            </a:extLst>
          </p:cNvPr>
          <p:cNvSpPr txBox="1"/>
          <p:nvPr/>
        </p:nvSpPr>
        <p:spPr>
          <a:xfrm>
            <a:off x="479993" y="1120883"/>
            <a:ext cx="5809524" cy="6924973"/>
          </a:xfrm>
          <a:prstGeom prst="rect">
            <a:avLst/>
          </a:prstGeom>
          <a:solidFill>
            <a:schemeClr val="tx2">
              <a:lumMod val="10000"/>
              <a:lumOff val="90000"/>
            </a:schemeClr>
          </a:solidFill>
        </p:spPr>
        <p:txBody>
          <a:bodyPr wrap="square" rtlCol="0">
            <a:spAutoFit/>
          </a:bodyPr>
          <a:lstStyle/>
          <a:p>
            <a:pPr>
              <a:lnSpc>
                <a:spcPct val="125000"/>
              </a:lnSpc>
              <a:spcAft>
                <a:spcPts val="600"/>
              </a:spcAft>
            </a:pPr>
            <a:r>
              <a:rPr lang="en-US" sz="1200" dirty="0">
                <a:latin typeface="Arial" panose="020B0604020202020204" pitchFamily="34" charset="0"/>
                <a:cs typeface="Arial" panose="020B0604020202020204" pitchFamily="34" charset="0"/>
              </a:rPr>
              <a:t>That column got an enormous amount of attention and support. For a moment, I thought the mass civic uprising I was hoping for was at hand. So where is it? Yes, there were the (very good) “No Kings” rallies in June. And yes, groups such as Indivisible continue to organize conventional progressives. But for the most part, a miasma of passivity seems to have swept over the anti-Trump ranks. Institution after institution cuts deals with the Trump-administration extortion racket. In private, business leaders will complain about the damage Trump is doing—but in public, they are lying low. University presidents were galvanized by Harvard’s initial decision to stand up for itself, but many other schools (including now possibly Harvard) have agreed to pay what are in effect compulsory bribes to the Trump administration.</a:t>
            </a:r>
          </a:p>
          <a:p>
            <a:pPr>
              <a:lnSpc>
                <a:spcPct val="125000"/>
              </a:lnSpc>
              <a:spcAft>
                <a:spcPts val="600"/>
              </a:spcAft>
            </a:pPr>
            <a:r>
              <a:rPr lang="en-US" sz="1200" dirty="0">
                <a:latin typeface="Arial" panose="020B0604020202020204" pitchFamily="34" charset="0"/>
                <a:cs typeface="Arial" panose="020B0604020202020204" pitchFamily="34" charset="0"/>
              </a:rPr>
              <a:t>We all understand the first reason many people and institutions have remained quiet: intimidation. Leaders say, </a:t>
            </a:r>
            <a:r>
              <a:rPr lang="en-US" sz="1200" i="1" dirty="0">
                <a:latin typeface="Arial" panose="020B0604020202020204" pitchFamily="34" charset="0"/>
                <a:cs typeface="Arial" panose="020B0604020202020204" pitchFamily="34" charset="0"/>
              </a:rPr>
              <a:t>If I speak out, it will cost my organization millions.</a:t>
            </a:r>
            <a:r>
              <a:rPr lang="en-US" sz="1200" dirty="0">
                <a:latin typeface="Arial" panose="020B0604020202020204" pitchFamily="34" charset="0"/>
                <a:cs typeface="Arial" panose="020B0604020202020204" pitchFamily="34" charset="0"/>
              </a:rPr>
              <a:t> Acquiescence to the government begins to seem prudent. So instead of a mass movement, we have separate institutions each drawing up a self-preservation strategy. In the absence of a broad social movement to support and protect them, leaders all face the same collective-action problem: </a:t>
            </a:r>
            <a:r>
              <a:rPr lang="en-US" sz="1200" i="1" dirty="0">
                <a:latin typeface="Arial" panose="020B0604020202020204" pitchFamily="34" charset="0"/>
                <a:cs typeface="Arial" panose="020B0604020202020204" pitchFamily="34" charset="0"/>
              </a:rPr>
              <a:t>If I stand alone, I’ll be crushed.</a:t>
            </a:r>
            <a:endParaRPr lang="en-US" sz="1200" dirty="0">
              <a:latin typeface="Arial" panose="020B0604020202020204" pitchFamily="34" charset="0"/>
              <a:cs typeface="Arial" panose="020B0604020202020204" pitchFamily="34" charset="0"/>
            </a:endParaRPr>
          </a:p>
          <a:p>
            <a:pPr>
              <a:lnSpc>
                <a:spcPct val="125000"/>
              </a:lnSpc>
              <a:spcAft>
                <a:spcPts val="600"/>
              </a:spcAft>
            </a:pPr>
            <a:r>
              <a:rPr lang="en-US" sz="1200" dirty="0">
                <a:latin typeface="Arial" panose="020B0604020202020204" pitchFamily="34" charset="0"/>
                <a:cs typeface="Arial" panose="020B0604020202020204" pitchFamily="34" charset="0"/>
              </a:rPr>
              <a:t>The problem with this strategy is that it allows dominance to become a habit. Bullies who go unresisted keep on dominating. Submission becomes a habit too. One way to tell if you’re living in an autocracy is by asking this question: Do people feel free to express their dissent? All around me, I see civic leaders not saying what’s really on their mind. And over time, self-censorship can lead to internal spiritual and moral collapse. When Trump initially defeated the GOP establishment a decade ago, the conquered went along only grudgingly, maintaining their capacity to be privately appalled by him. But over the years, acquiescence appears to have bled inward—and before long, they were conquered on the inside, too. They have become the very people who, not so long ago, they professed to be appalled by.</a:t>
            </a:r>
          </a:p>
          <a:p>
            <a:endParaRPr lang="en-US" sz="1200" dirty="0">
              <a:latin typeface="Arial" panose="020B0604020202020204" pitchFamily="34" charset="0"/>
              <a:cs typeface="Arial" panose="020B0604020202020204" pitchFamily="34" charset="0"/>
            </a:endParaRPr>
          </a:p>
          <a:p>
            <a:pPr algn="r"/>
            <a:r>
              <a:rPr lang="en-US" sz="1200" b="1" dirty="0">
                <a:solidFill>
                  <a:srgbClr val="363737"/>
                </a:solidFill>
                <a:latin typeface="Arial" panose="020B0604020202020204" pitchFamily="34" charset="0"/>
                <a:cs typeface="Arial" panose="020B0604020202020204" pitchFamily="34" charset="0"/>
              </a:rPr>
              <a:t>Cont’d next page</a:t>
            </a:r>
            <a:endParaRPr lang="en-US" sz="1200" b="1" i="0" dirty="0">
              <a:solidFill>
                <a:srgbClr val="363737"/>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798188F-5D6B-BC88-9B95-698B7BA082F4}"/>
              </a:ext>
            </a:extLst>
          </p:cNvPr>
          <p:cNvSpPr txBox="1"/>
          <p:nvPr/>
        </p:nvSpPr>
        <p:spPr>
          <a:xfrm>
            <a:off x="386145" y="428512"/>
            <a:ext cx="6057142" cy="461665"/>
          </a:xfrm>
          <a:prstGeom prst="rect">
            <a:avLst/>
          </a:prstGeom>
          <a:solidFill>
            <a:schemeClr val="tx2">
              <a:lumMod val="50000"/>
              <a:lumOff val="50000"/>
            </a:schemeClr>
          </a:solidFill>
        </p:spPr>
        <p:txBody>
          <a:bodyPr wrap="square" rtlCol="0">
            <a:spAutoFit/>
          </a:bodyPr>
          <a:lstStyle/>
          <a:p>
            <a:pPr algn="ctr"/>
            <a:r>
              <a:rPr lang="en-US" sz="2400" b="1" dirty="0">
                <a:latin typeface="Trebuchet MS" panose="020B0603020202020204" pitchFamily="34" charset="0"/>
              </a:rPr>
              <a:t>America Needs a Mass Movement</a:t>
            </a:r>
            <a:r>
              <a:rPr lang="en-US" b="1" dirty="0">
                <a:latin typeface="Trebuchet MS" panose="020B0603020202020204" pitchFamily="34" charset="0"/>
              </a:rPr>
              <a:t>  (cont’d)</a:t>
            </a:r>
            <a:endParaRPr lang="en-US" sz="2800" b="1" dirty="0">
              <a:solidFill>
                <a:srgbClr val="363737"/>
              </a:solidFill>
              <a:latin typeface="Trebuchet MS" panose="020B0603020202020204" pitchFamily="34" charset="0"/>
            </a:endParaRPr>
          </a:p>
        </p:txBody>
      </p:sp>
    </p:spTree>
    <p:extLst>
      <p:ext uri="{BB962C8B-B14F-4D97-AF65-F5344CB8AC3E}">
        <p14:creationId xmlns:p14="http://schemas.microsoft.com/office/powerpoint/2010/main" val="211445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7E40E-C814-9E78-11FD-6BDA737305B3}"/>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49AE97C4-BE62-2DE5-C0BB-D03F75848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99" y="1032055"/>
            <a:ext cx="6057143" cy="7286035"/>
          </a:xfrm>
          <a:prstGeom prst="rect">
            <a:avLst/>
          </a:prstGeom>
        </p:spPr>
      </p:pic>
      <p:sp>
        <p:nvSpPr>
          <p:cNvPr id="2" name="Slide Number Placeholder 1">
            <a:extLst>
              <a:ext uri="{FF2B5EF4-FFF2-40B4-BE49-F238E27FC236}">
                <a16:creationId xmlns:a16="http://schemas.microsoft.com/office/drawing/2014/main" id="{825B6C62-0995-1554-83D7-30EA39A78052}"/>
              </a:ext>
            </a:extLst>
          </p:cNvPr>
          <p:cNvSpPr>
            <a:spLocks noGrp="1"/>
          </p:cNvSpPr>
          <p:nvPr>
            <p:ph type="sldNum" sz="quarter" idx="12"/>
          </p:nvPr>
        </p:nvSpPr>
        <p:spPr/>
        <p:txBody>
          <a:bodyPr/>
          <a:lstStyle/>
          <a:p>
            <a:fld id="{EEC9FC36-3738-4CC4-A893-7A14CCC3D911}" type="slidenum">
              <a:rPr lang="en-US" smtClean="0"/>
              <a:t>6</a:t>
            </a:fld>
            <a:endParaRPr lang="en-US"/>
          </a:p>
        </p:txBody>
      </p:sp>
      <p:sp>
        <p:nvSpPr>
          <p:cNvPr id="4" name="TextBox 3">
            <a:extLst>
              <a:ext uri="{FF2B5EF4-FFF2-40B4-BE49-F238E27FC236}">
                <a16:creationId xmlns:a16="http://schemas.microsoft.com/office/drawing/2014/main" id="{49A84FAD-1B1D-0CD1-E3C6-7C7236C1D14E}"/>
              </a:ext>
            </a:extLst>
          </p:cNvPr>
          <p:cNvSpPr txBox="1"/>
          <p:nvPr/>
        </p:nvSpPr>
        <p:spPr>
          <a:xfrm>
            <a:off x="448258" y="1146746"/>
            <a:ext cx="5809524" cy="7058086"/>
          </a:xfrm>
          <a:prstGeom prst="rect">
            <a:avLst/>
          </a:prstGeom>
          <a:solidFill>
            <a:schemeClr val="tx2">
              <a:lumMod val="10000"/>
              <a:lumOff val="90000"/>
            </a:schemeClr>
          </a:solidFill>
        </p:spPr>
        <p:txBody>
          <a:bodyPr wrap="square" rtlCol="0">
            <a:spAutoFit/>
          </a:bodyPr>
          <a:lstStyle/>
          <a:p>
            <a:pPr>
              <a:lnSpc>
                <a:spcPct val="118000"/>
              </a:lnSpc>
              <a:spcAft>
                <a:spcPts val="600"/>
              </a:spcAft>
            </a:pPr>
            <a:r>
              <a:rPr lang="en-US" sz="1200" dirty="0">
                <a:latin typeface="Arial" panose="020B0604020202020204" pitchFamily="34" charset="0"/>
                <a:cs typeface="Arial" panose="020B0604020202020204" pitchFamily="34" charset="0"/>
              </a:rPr>
              <a:t>But a second reason people are quiescent is that they don’t understand the fight we are in. They’re still thinking in conventional political terms. This crisis is not about election cycles. It’s about historical tides. Every so often, a political-cultural-social tide sweeps the world, leaving everything rearranged in its wake. Two hundred and fifty years ago, the democratic tide swept across the West, producing the American and French Revolutions and eventually the democratic revolts of 1848. The totalitarian tide of the early 20th century produced revolutions in Russia, Germany, and China. The 1960s gave us the tide of liberation, which produced the decolonization movements, the civil-rights movement, and the feminist movement. The neoliberal revolution of the 1980s and ’90s produced Ronald Reagan and Margaret Thatcher in the West and Deng Xiaoping and Mikhail Gorbachev in the East. Since 2010 or so, the tide of global populism has risen, a movement that has brought us not just Trump, but Viktor Orbán, Narendra Modi, the revanchist version of Vladimir Putin, Xi Jinping, and Brexit. Drowning in this historic tide, conventional parties and politicians, whose time horizon doesn’t stretch past the next election, are hapless. Conventional politicians don’t have the vision or power to reverse a historical tide. Chuck Schumer is not going to save us.</a:t>
            </a:r>
          </a:p>
          <a:p>
            <a:pPr>
              <a:lnSpc>
                <a:spcPct val="118000"/>
              </a:lnSpc>
              <a:spcAft>
                <a:spcPts val="600"/>
              </a:spcAft>
            </a:pPr>
            <a:r>
              <a:rPr lang="en-US" sz="1200" dirty="0">
                <a:latin typeface="Arial" panose="020B0604020202020204" pitchFamily="34" charset="0"/>
                <a:cs typeface="Arial" panose="020B0604020202020204" pitchFamily="34" charset="0"/>
              </a:rPr>
              <a:t>Trumpism, like populism, is more than a set of policies—it’s a culture. Trump offers people a sense of belonging, an identity, status, self-respect, and a comprehensive political ethic. Populists are not trying to pass this or that law; they are altering the climate of the age. And Democrats think they can fight that by offering some tax credits?</a:t>
            </a:r>
          </a:p>
          <a:p>
            <a:pPr>
              <a:lnSpc>
                <a:spcPct val="118000"/>
              </a:lnSpc>
              <a:spcAft>
                <a:spcPts val="600"/>
              </a:spcAft>
            </a:pPr>
            <a:r>
              <a:rPr lang="en-US" sz="1200" dirty="0">
                <a:latin typeface="Arial" panose="020B0604020202020204" pitchFamily="34" charset="0"/>
                <a:cs typeface="Arial" panose="020B0604020202020204" pitchFamily="34" charset="0"/>
              </a:rPr>
              <a:t>To beat a social movement, you must build a counter social movement. And to do that, you need a different narrative about where we are and where we should be heading, a different set of values dictating what is admirable and what is disgraceful. If we fail to build such a movement, authoritarian strongmen around the globe will dominate indefinitely.</a:t>
            </a:r>
          </a:p>
          <a:p>
            <a:pPr>
              <a:lnSpc>
                <a:spcPct val="118000"/>
              </a:lnSpc>
            </a:pPr>
            <a:r>
              <a:rPr lang="en-US" sz="1200" dirty="0">
                <a:latin typeface="Arial" panose="020B0604020202020204" pitchFamily="34" charset="0"/>
                <a:cs typeface="Arial" panose="020B0604020202020204" pitchFamily="34" charset="0"/>
              </a:rPr>
              <a:t>Will enough Americans rise up to reverse the tide of populist authoritarianism? The Filipinos did it under Marcos. One morning the autocrats woke up and were no longer in control; the marchers were. That needs to happen here.</a:t>
            </a:r>
            <a:endParaRPr lang="en-US" sz="1200" b="1" dirty="0">
              <a:solidFill>
                <a:srgbClr val="363737"/>
              </a:solidFill>
              <a:latin typeface="Arial" panose="020B0604020202020204" pitchFamily="34" charset="0"/>
              <a:cs typeface="Arial" panose="020B0604020202020204" pitchFamily="34" charset="0"/>
            </a:endParaRPr>
          </a:p>
          <a:p>
            <a:pPr>
              <a:lnSpc>
                <a:spcPct val="118000"/>
              </a:lnSpc>
            </a:pPr>
            <a:endParaRPr lang="en-US"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4A6E915-47FE-4144-EC54-645C555302E0}"/>
              </a:ext>
            </a:extLst>
          </p:cNvPr>
          <p:cNvSpPr txBox="1"/>
          <p:nvPr/>
        </p:nvSpPr>
        <p:spPr>
          <a:xfrm>
            <a:off x="386145" y="428512"/>
            <a:ext cx="6057142" cy="461665"/>
          </a:xfrm>
          <a:prstGeom prst="rect">
            <a:avLst/>
          </a:prstGeom>
          <a:solidFill>
            <a:schemeClr val="tx2">
              <a:lumMod val="50000"/>
              <a:lumOff val="50000"/>
            </a:schemeClr>
          </a:solidFill>
        </p:spPr>
        <p:txBody>
          <a:bodyPr wrap="square" rtlCol="0">
            <a:spAutoFit/>
          </a:bodyPr>
          <a:lstStyle/>
          <a:p>
            <a:pPr algn="ctr"/>
            <a:r>
              <a:rPr lang="en-US" sz="2400" b="1" dirty="0">
                <a:latin typeface="Trebuchet MS" panose="020B0603020202020204" pitchFamily="34" charset="0"/>
              </a:rPr>
              <a:t>America Needs a Mass Movement</a:t>
            </a:r>
            <a:r>
              <a:rPr lang="en-US" b="1" dirty="0">
                <a:latin typeface="Trebuchet MS" panose="020B0603020202020204" pitchFamily="34" charset="0"/>
              </a:rPr>
              <a:t>  (cont’d)</a:t>
            </a:r>
            <a:endParaRPr lang="en-US" sz="2800" b="1" dirty="0">
              <a:solidFill>
                <a:srgbClr val="363737"/>
              </a:solidFill>
              <a:latin typeface="Trebuchet MS" panose="020B0603020202020204" pitchFamily="34" charset="0"/>
            </a:endParaRPr>
          </a:p>
        </p:txBody>
      </p:sp>
    </p:spTree>
    <p:extLst>
      <p:ext uri="{BB962C8B-B14F-4D97-AF65-F5344CB8AC3E}">
        <p14:creationId xmlns:p14="http://schemas.microsoft.com/office/powerpoint/2010/main" val="101844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AC88E-BA1B-C99B-DE22-1428B639BE51}"/>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248A502F-B6EB-CCFF-16F3-B574FCE35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99" y="1032055"/>
            <a:ext cx="6057143" cy="7286035"/>
          </a:xfrm>
          <a:prstGeom prst="rect">
            <a:avLst/>
          </a:prstGeom>
        </p:spPr>
      </p:pic>
      <p:sp>
        <p:nvSpPr>
          <p:cNvPr id="2" name="Slide Number Placeholder 1">
            <a:extLst>
              <a:ext uri="{FF2B5EF4-FFF2-40B4-BE49-F238E27FC236}">
                <a16:creationId xmlns:a16="http://schemas.microsoft.com/office/drawing/2014/main" id="{06CB947A-7393-C754-6D22-6DA276B89146}"/>
              </a:ext>
            </a:extLst>
          </p:cNvPr>
          <p:cNvSpPr>
            <a:spLocks noGrp="1"/>
          </p:cNvSpPr>
          <p:nvPr>
            <p:ph type="sldNum" sz="quarter" idx="12"/>
          </p:nvPr>
        </p:nvSpPr>
        <p:spPr/>
        <p:txBody>
          <a:bodyPr/>
          <a:lstStyle/>
          <a:p>
            <a:fld id="{EEC9FC36-3738-4CC4-A893-7A14CCC3D911}" type="slidenum">
              <a:rPr lang="en-US" smtClean="0"/>
              <a:t>7</a:t>
            </a:fld>
            <a:endParaRPr lang="en-US"/>
          </a:p>
        </p:txBody>
      </p:sp>
      <p:sp>
        <p:nvSpPr>
          <p:cNvPr id="4" name="TextBox 3">
            <a:extLst>
              <a:ext uri="{FF2B5EF4-FFF2-40B4-BE49-F238E27FC236}">
                <a16:creationId xmlns:a16="http://schemas.microsoft.com/office/drawing/2014/main" id="{F99D68DE-DE1F-AB92-1017-8F151D5C13C0}"/>
              </a:ext>
            </a:extLst>
          </p:cNvPr>
          <p:cNvSpPr txBox="1"/>
          <p:nvPr/>
        </p:nvSpPr>
        <p:spPr>
          <a:xfrm>
            <a:off x="479993" y="1150379"/>
            <a:ext cx="5809524" cy="7048083"/>
          </a:xfrm>
          <a:prstGeom prst="rect">
            <a:avLst/>
          </a:prstGeom>
          <a:solidFill>
            <a:schemeClr val="accent6">
              <a:lumMod val="20000"/>
              <a:lumOff val="80000"/>
            </a:schemeClr>
          </a:solidFill>
        </p:spPr>
        <p:txBody>
          <a:bodyPr wrap="square" rtlCol="0">
            <a:spAutoFit/>
          </a:bodyPr>
          <a:lstStyle/>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nSpc>
                <a:spcPct val="125000"/>
              </a:lnSpc>
              <a:spcAft>
                <a:spcPts val="600"/>
              </a:spcAft>
            </a:pPr>
            <a:endParaRPr lang="en-US" sz="1200" dirty="0">
              <a:latin typeface="Arial" panose="020B0604020202020204" pitchFamily="34" charset="0"/>
              <a:cs typeface="Arial" panose="020B0604020202020204" pitchFamily="34" charset="0"/>
            </a:endParaRPr>
          </a:p>
          <a:p>
            <a:pPr algn="r"/>
            <a:r>
              <a:rPr lang="en-US" sz="1200" b="1" dirty="0">
                <a:solidFill>
                  <a:srgbClr val="363737"/>
                </a:solidFill>
                <a:latin typeface="Arial" panose="020B0604020202020204" pitchFamily="34" charset="0"/>
                <a:cs typeface="Arial" panose="020B0604020202020204" pitchFamily="34" charset="0"/>
              </a:rPr>
              <a:t>Cont’d next page</a:t>
            </a:r>
            <a:endParaRPr lang="en-US" sz="1200" b="1" i="0" dirty="0">
              <a:solidFill>
                <a:srgbClr val="363737"/>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EB0F004-AB8B-E6A8-5BC2-1B8639835D05}"/>
              </a:ext>
            </a:extLst>
          </p:cNvPr>
          <p:cNvSpPr txBox="1"/>
          <p:nvPr/>
        </p:nvSpPr>
        <p:spPr>
          <a:xfrm>
            <a:off x="386145" y="428512"/>
            <a:ext cx="6057142" cy="523220"/>
          </a:xfrm>
          <a:prstGeom prst="rect">
            <a:avLst/>
          </a:prstGeom>
          <a:solidFill>
            <a:schemeClr val="tx2">
              <a:lumMod val="50000"/>
              <a:lumOff val="50000"/>
            </a:schemeClr>
          </a:solidFill>
        </p:spPr>
        <p:txBody>
          <a:bodyPr wrap="square" rtlCol="0">
            <a:spAutoFit/>
          </a:bodyPr>
          <a:lstStyle/>
          <a:p>
            <a:pPr algn="ctr"/>
            <a:r>
              <a:rPr lang="en-US" sz="2800" b="1" dirty="0">
                <a:solidFill>
                  <a:srgbClr val="363737"/>
                </a:solidFill>
                <a:latin typeface="Trebuchet MS" panose="020B0603020202020204" pitchFamily="34" charset="0"/>
              </a:rPr>
              <a:t>What a Real President Doesn’t Do</a:t>
            </a:r>
            <a:endParaRPr lang="en-US" sz="2000" b="1" i="0" dirty="0">
              <a:solidFill>
                <a:srgbClr val="363737"/>
              </a:solidFill>
              <a:effectLst/>
              <a:latin typeface="Trebuchet MS" panose="020B0603020202020204" pitchFamily="34" charset="0"/>
            </a:endParaRPr>
          </a:p>
        </p:txBody>
      </p:sp>
      <p:pic>
        <p:nvPicPr>
          <p:cNvPr id="6" name="Picture 5">
            <a:extLst>
              <a:ext uri="{FF2B5EF4-FFF2-40B4-BE49-F238E27FC236}">
                <a16:creationId xmlns:a16="http://schemas.microsoft.com/office/drawing/2014/main" id="{4841C701-F92C-75B1-B50E-D60C9E98830A}"/>
              </a:ext>
            </a:extLst>
          </p:cNvPr>
          <p:cNvPicPr>
            <a:picLocks noChangeAspect="1"/>
          </p:cNvPicPr>
          <p:nvPr/>
        </p:nvPicPr>
        <p:blipFill>
          <a:blip r:embed="rId3"/>
          <a:stretch>
            <a:fillRect/>
          </a:stretch>
        </p:blipFill>
        <p:spPr>
          <a:xfrm>
            <a:off x="675692" y="1262994"/>
            <a:ext cx="5410955" cy="4258269"/>
          </a:xfrm>
          <a:prstGeom prst="rect">
            <a:avLst/>
          </a:prstGeom>
        </p:spPr>
      </p:pic>
      <p:graphicFrame>
        <p:nvGraphicFramePr>
          <p:cNvPr id="7" name="Table 6">
            <a:extLst>
              <a:ext uri="{FF2B5EF4-FFF2-40B4-BE49-F238E27FC236}">
                <a16:creationId xmlns:a16="http://schemas.microsoft.com/office/drawing/2014/main" id="{C0A2CCBF-A393-3E10-2BDE-26ACBC5130A2}"/>
              </a:ext>
            </a:extLst>
          </p:cNvPr>
          <p:cNvGraphicFramePr>
            <a:graphicFrameLocks noGrp="1"/>
          </p:cNvGraphicFramePr>
          <p:nvPr/>
        </p:nvGraphicFramePr>
        <p:xfrm>
          <a:off x="568484" y="5707619"/>
          <a:ext cx="5721034" cy="1238872"/>
        </p:xfrm>
        <a:graphic>
          <a:graphicData uri="http://schemas.openxmlformats.org/drawingml/2006/table">
            <a:tbl>
              <a:tblPr/>
              <a:tblGrid>
                <a:gridCol w="5721034">
                  <a:extLst>
                    <a:ext uri="{9D8B030D-6E8A-4147-A177-3AD203B41FA5}">
                      <a16:colId xmlns:a16="http://schemas.microsoft.com/office/drawing/2014/main" val="3082172098"/>
                    </a:ext>
                  </a:extLst>
                </a:gridCol>
              </a:tblGrid>
              <a:tr h="1238872">
                <a:tc>
                  <a:txBody>
                    <a:bodyPr/>
                    <a:lstStyle/>
                    <a:p>
                      <a:pPr algn="l">
                        <a:lnSpc>
                          <a:spcPct val="125000"/>
                        </a:lnSpc>
                        <a:spcAft>
                          <a:spcPts val="600"/>
                        </a:spcAft>
                        <a:buNone/>
                      </a:pPr>
                      <a:r>
                        <a:rPr lang="en-US" sz="1200" b="1" dirty="0">
                          <a:solidFill>
                            <a:srgbClr val="363737"/>
                          </a:solidFill>
                          <a:effectLst/>
                          <a:latin typeface="Arial" panose="020B0604020202020204" pitchFamily="34" charset="0"/>
                          <a:cs typeface="Arial" panose="020B0604020202020204" pitchFamily="34" charset="0"/>
                        </a:rPr>
                        <a:t>There has been an overload of violent</a:t>
                      </a:r>
                      <a:r>
                        <a:rPr lang="en-US" sz="1200" dirty="0">
                          <a:solidFill>
                            <a:srgbClr val="363737"/>
                          </a:solidFill>
                          <a:effectLst/>
                          <a:latin typeface="Arial" panose="020B0604020202020204" pitchFamily="34" charset="0"/>
                          <a:cs typeface="Arial" panose="020B0604020202020204" pitchFamily="34" charset="0"/>
                        </a:rPr>
                        <a:t>, hateful speech emanating from the White House and among right-wing social media activists and other extremists since the assassination of Charlie Kirk. I won’t drag you through all the attacks on “the radical left,” but it’s important to remember this dangerous abuse didn’t just begin in the last week. We cannot blithely tolerate it or it will soon become normalized.</a:t>
                      </a:r>
                    </a:p>
                  </a:txBody>
                  <a:tcPr marL="0" marR="0" marT="0" marB="0" anchor="ctr">
                    <a:lnL>
                      <a:noFill/>
                    </a:lnL>
                    <a:lnR>
                      <a:noFill/>
                    </a:lnR>
                    <a:lnT>
                      <a:noFill/>
                    </a:lnT>
                    <a:lnB>
                      <a:noFill/>
                    </a:lnB>
                    <a:noFill/>
                  </a:tcPr>
                </a:tc>
                <a:extLst>
                  <a:ext uri="{0D108BD9-81ED-4DB2-BD59-A6C34878D82A}">
                    <a16:rowId xmlns:a16="http://schemas.microsoft.com/office/drawing/2014/main" val="2300926882"/>
                  </a:ext>
                </a:extLst>
              </a:tr>
            </a:tbl>
          </a:graphicData>
        </a:graphic>
      </p:graphicFrame>
      <p:graphicFrame>
        <p:nvGraphicFramePr>
          <p:cNvPr id="9" name="Table 8">
            <a:extLst>
              <a:ext uri="{FF2B5EF4-FFF2-40B4-BE49-F238E27FC236}">
                <a16:creationId xmlns:a16="http://schemas.microsoft.com/office/drawing/2014/main" id="{F7A2EE8E-A0E6-F17C-A0AC-60F8E2980632}"/>
              </a:ext>
            </a:extLst>
          </p:cNvPr>
          <p:cNvGraphicFramePr>
            <a:graphicFrameLocks noGrp="1"/>
          </p:cNvGraphicFramePr>
          <p:nvPr/>
        </p:nvGraphicFramePr>
        <p:xfrm>
          <a:off x="554829" y="6976318"/>
          <a:ext cx="5915025" cy="891985"/>
        </p:xfrm>
        <a:graphic>
          <a:graphicData uri="http://schemas.openxmlformats.org/drawingml/2006/table">
            <a:tbl>
              <a:tblPr/>
              <a:tblGrid>
                <a:gridCol w="5915025">
                  <a:extLst>
                    <a:ext uri="{9D8B030D-6E8A-4147-A177-3AD203B41FA5}">
                      <a16:colId xmlns:a16="http://schemas.microsoft.com/office/drawing/2014/main" val="3068610327"/>
                    </a:ext>
                  </a:extLst>
                </a:gridCol>
              </a:tblGrid>
              <a:tr h="0">
                <a:tc>
                  <a:txBody>
                    <a:bodyPr/>
                    <a:lstStyle/>
                    <a:p>
                      <a:pPr algn="l">
                        <a:lnSpc>
                          <a:spcPct val="125000"/>
                        </a:lnSpc>
                        <a:spcAft>
                          <a:spcPts val="600"/>
                        </a:spcAft>
                        <a:buNone/>
                      </a:pPr>
                      <a:r>
                        <a:rPr lang="en-US" sz="1200" dirty="0">
                          <a:solidFill>
                            <a:srgbClr val="363737"/>
                          </a:solidFill>
                          <a:effectLst/>
                          <a:latin typeface="Arial" panose="020B0604020202020204" pitchFamily="34" charset="0"/>
                          <a:cs typeface="Arial" panose="020B0604020202020204" pitchFamily="34" charset="0"/>
                        </a:rPr>
                        <a:t>I worry particularly about young white males—searching for their identity and purpose—who have been </a:t>
                      </a:r>
                      <a:r>
                        <a:rPr lang="en-US" sz="1200" dirty="0" err="1">
                          <a:solidFill>
                            <a:srgbClr val="363737"/>
                          </a:solidFill>
                          <a:effectLst/>
                          <a:latin typeface="Arial" panose="020B0604020202020204" pitchFamily="34" charset="0"/>
                          <a:cs typeface="Arial" panose="020B0604020202020204" pitchFamily="34" charset="0"/>
                        </a:rPr>
                        <a:t>been</a:t>
                      </a:r>
                      <a:r>
                        <a:rPr lang="en-US" sz="1200" dirty="0">
                          <a:solidFill>
                            <a:srgbClr val="363737"/>
                          </a:solidFill>
                          <a:effectLst/>
                          <a:latin typeface="Arial" panose="020B0604020202020204" pitchFamily="34" charset="0"/>
                          <a:cs typeface="Arial" panose="020B0604020202020204" pitchFamily="34" charset="0"/>
                        </a:rPr>
                        <a:t> fed by and empowered by this climate of aggression and violence. Part of Kirk’s success was to tap into this population, a fact that Donald Trump well understood.</a:t>
                      </a:r>
                    </a:p>
                  </a:txBody>
                  <a:tcPr marL="0" marR="0" marT="0" marB="0" anchor="ctr">
                    <a:lnL>
                      <a:noFill/>
                    </a:lnL>
                    <a:lnR>
                      <a:noFill/>
                    </a:lnR>
                    <a:lnT>
                      <a:noFill/>
                    </a:lnT>
                    <a:lnB>
                      <a:noFill/>
                    </a:lnB>
                    <a:noFill/>
                  </a:tcPr>
                </a:tc>
                <a:extLst>
                  <a:ext uri="{0D108BD9-81ED-4DB2-BD59-A6C34878D82A}">
                    <a16:rowId xmlns:a16="http://schemas.microsoft.com/office/drawing/2014/main" val="3367258794"/>
                  </a:ext>
                </a:extLst>
              </a:tr>
            </a:tbl>
          </a:graphicData>
        </a:graphic>
      </p:graphicFrame>
    </p:spTree>
    <p:extLst>
      <p:ext uri="{BB962C8B-B14F-4D97-AF65-F5344CB8AC3E}">
        <p14:creationId xmlns:p14="http://schemas.microsoft.com/office/powerpoint/2010/main" val="294964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EDD97-B078-6BA5-E55A-737A46BDD3A2}"/>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618117E8-782F-C20F-0854-8C9663504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99" y="1032055"/>
            <a:ext cx="6057143" cy="7443081"/>
          </a:xfrm>
          <a:prstGeom prst="rect">
            <a:avLst/>
          </a:prstGeom>
        </p:spPr>
      </p:pic>
      <p:sp>
        <p:nvSpPr>
          <p:cNvPr id="2" name="Slide Number Placeholder 1">
            <a:extLst>
              <a:ext uri="{FF2B5EF4-FFF2-40B4-BE49-F238E27FC236}">
                <a16:creationId xmlns:a16="http://schemas.microsoft.com/office/drawing/2014/main" id="{A5BA3EA5-A760-8404-D74C-51E8A7D45F39}"/>
              </a:ext>
            </a:extLst>
          </p:cNvPr>
          <p:cNvSpPr>
            <a:spLocks noGrp="1"/>
          </p:cNvSpPr>
          <p:nvPr>
            <p:ph type="sldNum" sz="quarter" idx="12"/>
          </p:nvPr>
        </p:nvSpPr>
        <p:spPr/>
        <p:txBody>
          <a:bodyPr/>
          <a:lstStyle/>
          <a:p>
            <a:fld id="{EEC9FC36-3738-4CC4-A893-7A14CCC3D911}" type="slidenum">
              <a:rPr lang="en-US" smtClean="0"/>
              <a:t>8</a:t>
            </a:fld>
            <a:endParaRPr lang="en-US"/>
          </a:p>
        </p:txBody>
      </p:sp>
      <p:sp>
        <p:nvSpPr>
          <p:cNvPr id="10" name="TextBox 9">
            <a:extLst>
              <a:ext uri="{FF2B5EF4-FFF2-40B4-BE49-F238E27FC236}">
                <a16:creationId xmlns:a16="http://schemas.microsoft.com/office/drawing/2014/main" id="{241AE934-33A1-597C-16CA-C9D248CEAAA0}"/>
              </a:ext>
            </a:extLst>
          </p:cNvPr>
          <p:cNvSpPr txBox="1"/>
          <p:nvPr/>
        </p:nvSpPr>
        <p:spPr>
          <a:xfrm>
            <a:off x="386145" y="428512"/>
            <a:ext cx="6057142" cy="738664"/>
          </a:xfrm>
          <a:prstGeom prst="rect">
            <a:avLst/>
          </a:prstGeom>
          <a:solidFill>
            <a:schemeClr val="tx2">
              <a:lumMod val="50000"/>
              <a:lumOff val="50000"/>
            </a:schemeClr>
          </a:solidFill>
        </p:spPr>
        <p:txBody>
          <a:bodyPr wrap="square" rtlCol="0">
            <a:spAutoFit/>
          </a:bodyPr>
          <a:lstStyle/>
          <a:p>
            <a:pPr algn="ctr"/>
            <a:r>
              <a:rPr lang="en-US" sz="2400" b="1" dirty="0">
                <a:solidFill>
                  <a:srgbClr val="363737"/>
                </a:solidFill>
                <a:latin typeface="Trebuchet MS" panose="020B0603020202020204" pitchFamily="34" charset="0"/>
              </a:rPr>
              <a:t> What a Real President Doesn’t Do</a:t>
            </a:r>
            <a:endParaRPr lang="en-US" b="1" dirty="0">
              <a:solidFill>
                <a:srgbClr val="363737"/>
              </a:solidFill>
              <a:latin typeface="Trebuchet MS" panose="020B0603020202020204" pitchFamily="34" charset="0"/>
            </a:endParaRPr>
          </a:p>
          <a:p>
            <a:pPr algn="ctr"/>
            <a:r>
              <a:rPr lang="en-US" b="1" dirty="0">
                <a:solidFill>
                  <a:srgbClr val="363737"/>
                </a:solidFill>
                <a:latin typeface="Trebuchet MS" panose="020B0603020202020204" pitchFamily="34" charset="0"/>
              </a:rPr>
              <a:t>(cont’d)</a:t>
            </a:r>
            <a:endParaRPr lang="en-US" sz="2000" b="1" i="0" dirty="0">
              <a:solidFill>
                <a:srgbClr val="363737"/>
              </a:solidFill>
              <a:effectLst/>
              <a:latin typeface="Trebuchet MS" panose="020B0603020202020204" pitchFamily="34" charset="0"/>
            </a:endParaRPr>
          </a:p>
        </p:txBody>
      </p:sp>
      <p:graphicFrame>
        <p:nvGraphicFramePr>
          <p:cNvPr id="3" name="Table 2">
            <a:extLst>
              <a:ext uri="{FF2B5EF4-FFF2-40B4-BE49-F238E27FC236}">
                <a16:creationId xmlns:a16="http://schemas.microsoft.com/office/drawing/2014/main" id="{F290AD18-D827-00A6-EADA-D1A3D138EA55}"/>
              </a:ext>
            </a:extLst>
          </p:cNvPr>
          <p:cNvGraphicFramePr>
            <a:graphicFrameLocks noGrp="1"/>
          </p:cNvGraphicFramePr>
          <p:nvPr>
            <p:extLst>
              <p:ext uri="{D42A27DB-BD31-4B8C-83A1-F6EECF244321}">
                <p14:modId xmlns:p14="http://schemas.microsoft.com/office/powerpoint/2010/main" val="1998177298"/>
              </p:ext>
            </p:extLst>
          </p:nvPr>
        </p:nvGraphicFramePr>
        <p:xfrm>
          <a:off x="477754" y="1145858"/>
          <a:ext cx="5834555" cy="7197535"/>
        </p:xfrm>
        <a:graphic>
          <a:graphicData uri="http://schemas.openxmlformats.org/drawingml/2006/table">
            <a:tbl>
              <a:tblPr/>
              <a:tblGrid>
                <a:gridCol w="5834555">
                  <a:extLst>
                    <a:ext uri="{9D8B030D-6E8A-4147-A177-3AD203B41FA5}">
                      <a16:colId xmlns:a16="http://schemas.microsoft.com/office/drawing/2014/main" val="3406727060"/>
                    </a:ext>
                  </a:extLst>
                </a:gridCol>
              </a:tblGrid>
              <a:tr h="6567547">
                <a:tc>
                  <a:txBody>
                    <a:bodyPr/>
                    <a:lstStyle/>
                    <a:p>
                      <a:pPr algn="l">
                        <a:lnSpc>
                          <a:spcPct val="125000"/>
                        </a:lnSpc>
                        <a:spcAft>
                          <a:spcPts val="600"/>
                        </a:spcAft>
                        <a:buNone/>
                      </a:pPr>
                      <a:r>
                        <a:rPr lang="en-US" sz="1200" dirty="0">
                          <a:solidFill>
                            <a:srgbClr val="363737"/>
                          </a:solidFill>
                          <a:effectLst/>
                          <a:latin typeface="Arial" panose="020B0604020202020204" pitchFamily="34" charset="0"/>
                          <a:cs typeface="Arial" panose="020B0604020202020204" pitchFamily="34" charset="0"/>
                        </a:rPr>
                        <a:t>Trump won 57 percent of the vote of young white men without college degrees, as compared to 40 percent for Harris. He also captured 43 percent of the vote from those under 30, better than any Republican since George Bush in 2004 who got 45 percent of that group’s votes. “Donald Trump is not president today without the support of young men,” John Della Volpe, director of polling at Harvard Kennedy School's Institute of Politics, </a:t>
                      </a:r>
                      <a:r>
                        <a:rPr lang="en-US" sz="1200" u="none" strike="noStrike" dirty="0">
                          <a:solidFill>
                            <a:srgbClr val="1D3181"/>
                          </a:solidFill>
                          <a:effectLst/>
                          <a:latin typeface="Arial" panose="020B0604020202020204" pitchFamily="34" charset="0"/>
                          <a:cs typeface="Arial" panose="020B0604020202020204" pitchFamily="34" charset="0"/>
                          <a:hlinkClick r:id="rId3"/>
                        </a:rPr>
                        <a:t>told ABC News</a:t>
                      </a:r>
                      <a:r>
                        <a:rPr lang="en-US" sz="1200" dirty="0">
                          <a:solidFill>
                            <a:srgbClr val="363737"/>
                          </a:solidFill>
                          <a:effectLst/>
                          <a:latin typeface="Arial" panose="020B0604020202020204" pitchFamily="34" charset="0"/>
                          <a:cs typeface="Arial" panose="020B0604020202020204" pitchFamily="34" charset="0"/>
                        </a:rPr>
                        <a:t> this week.</a:t>
                      </a:r>
                    </a:p>
                    <a:p>
                      <a:pPr algn="l">
                        <a:lnSpc>
                          <a:spcPct val="125000"/>
                        </a:lnSpc>
                        <a:spcAft>
                          <a:spcPts val="600"/>
                        </a:spcAft>
                        <a:buNone/>
                      </a:pPr>
                      <a:r>
                        <a:rPr lang="en-US" sz="1200" dirty="0">
                          <a:solidFill>
                            <a:srgbClr val="363737"/>
                          </a:solidFill>
                          <a:effectLst/>
                          <a:latin typeface="Arial" panose="020B0604020202020204" pitchFamily="34" charset="0"/>
                          <a:cs typeface="Arial" panose="020B0604020202020204" pitchFamily="34" charset="0"/>
                        </a:rPr>
                        <a:t>Between Kirk’s demonization of virtually all non-male non-whites and Trump’s all-out assault on our nation’s diversity, let’s not doubt that many troubled and impressionable young men have developed a dangerous view of who their “real” enemies are. Recall Trump’s words in October last year, just weeks before the election.</a:t>
                      </a:r>
                    </a:p>
                    <a:p>
                      <a:pPr algn="l">
                        <a:lnSpc>
                          <a:spcPct val="125000"/>
                        </a:lnSpc>
                        <a:spcAft>
                          <a:spcPts val="600"/>
                        </a:spcAft>
                        <a:buNone/>
                      </a:pPr>
                      <a:r>
                        <a:rPr lang="en-US" sz="1200" dirty="0">
                          <a:solidFill>
                            <a:srgbClr val="363737"/>
                          </a:solidFill>
                          <a:effectLst/>
                          <a:latin typeface="Arial" panose="020B0604020202020204" pitchFamily="34" charset="0"/>
                          <a:cs typeface="Arial" panose="020B0604020202020204" pitchFamily="34" charset="0"/>
                        </a:rPr>
                        <a:t>“I think the bigger problem are the people from within. We have some very bad people. We have some sick people. Radical left lunatics,” </a:t>
                      </a:r>
                      <a:r>
                        <a:rPr lang="en-US" sz="1200" u="none" strike="noStrike" dirty="0">
                          <a:solidFill>
                            <a:srgbClr val="1D3181"/>
                          </a:solidFill>
                          <a:effectLst/>
                          <a:latin typeface="Arial" panose="020B0604020202020204" pitchFamily="34" charset="0"/>
                          <a:cs typeface="Arial" panose="020B0604020202020204" pitchFamily="34" charset="0"/>
                          <a:hlinkClick r:id="rId4"/>
                        </a:rPr>
                        <a:t>he said</a:t>
                      </a:r>
                      <a:r>
                        <a:rPr lang="en-US" sz="1200" dirty="0">
                          <a:solidFill>
                            <a:srgbClr val="363737"/>
                          </a:solidFill>
                          <a:effectLst/>
                          <a:latin typeface="Arial" panose="020B0604020202020204" pitchFamily="34" charset="0"/>
                          <a:cs typeface="Arial" panose="020B0604020202020204" pitchFamily="34" charset="0"/>
                        </a:rPr>
                        <a:t> in a Fox interview, adding, “I think the bigger problem is the enemy from within, not even the people that have come in and destroying our country, by the way, totally destroying our country, the towns, the villages.”</a:t>
                      </a:r>
                    </a:p>
                    <a:p>
                      <a:pPr algn="l">
                        <a:lnSpc>
                          <a:spcPct val="125000"/>
                        </a:lnSpc>
                        <a:spcAft>
                          <a:spcPts val="600"/>
                        </a:spcAft>
                        <a:buNone/>
                      </a:pPr>
                      <a:r>
                        <a:rPr lang="en-US" sz="1200" dirty="0">
                          <a:solidFill>
                            <a:srgbClr val="363737"/>
                          </a:solidFill>
                          <a:effectLst/>
                          <a:latin typeface="Arial" panose="020B0604020202020204" pitchFamily="34" charset="0"/>
                          <a:cs typeface="Arial" panose="020B0604020202020204" pitchFamily="34" charset="0"/>
                        </a:rPr>
                        <a:t>That same month at one of his campaign rallies he went further </a:t>
                      </a:r>
                      <a:r>
                        <a:rPr lang="en-US" sz="1200" u="none" strike="noStrike" dirty="0">
                          <a:solidFill>
                            <a:srgbClr val="1D3181"/>
                          </a:solidFill>
                          <a:effectLst/>
                          <a:latin typeface="Arial" panose="020B0604020202020204" pitchFamily="34" charset="0"/>
                          <a:cs typeface="Arial" panose="020B0604020202020204" pitchFamily="34" charset="0"/>
                          <a:hlinkClick r:id="rId5"/>
                        </a:rPr>
                        <a:t>in describing</a:t>
                      </a:r>
                      <a:r>
                        <a:rPr lang="en-US" sz="1200" dirty="0">
                          <a:solidFill>
                            <a:srgbClr val="363737"/>
                          </a:solidFill>
                          <a:effectLst/>
                          <a:latin typeface="Arial" panose="020B0604020202020204" pitchFamily="34" charset="0"/>
                          <a:cs typeface="Arial" panose="020B0604020202020204" pitchFamily="34" charset="0"/>
                        </a:rPr>
                        <a:t> his ugly plan: “We pledge to you that we will root out the communists, Marxists, fascists and the radical left thugs that live like vermin within the confines of our country.” That plan before the election included his promise to use the National Guard and the military, “if necessary.”</a:t>
                      </a:r>
                    </a:p>
                    <a:p>
                      <a:pPr algn="l">
                        <a:lnSpc>
                          <a:spcPct val="125000"/>
                        </a:lnSpc>
                        <a:spcAft>
                          <a:spcPts val="600"/>
                        </a:spcAft>
                        <a:buNone/>
                      </a:pPr>
                      <a:r>
                        <a:rPr lang="en-US" sz="1200" dirty="0">
                          <a:solidFill>
                            <a:srgbClr val="363737"/>
                          </a:solidFill>
                          <a:effectLst/>
                          <a:latin typeface="Arial" panose="020B0604020202020204" pitchFamily="34" charset="0"/>
                          <a:cs typeface="Arial" panose="020B0604020202020204" pitchFamily="34" charset="0"/>
                        </a:rPr>
                        <a:t>So no one should be surprised that Trump is exploiting Kirk’s killing to escalate his attacks and make sure that his supporters are clear who to blame. The fallout from Kirk’s slaying is eerily reminiscent of 1933 when Adolf Hitler, just four weeks into his role as chancellor, exploited a fire that had broken out at the Reichstag, Germany’s parliament building, to blame and persecute alleged communists. Just as then, our newly elected leader is seizing this tragedy to demonize all his enemies, fuel his supporters’ rage and consolidate his power. This despite the fact that he has been shamelessly inciting violence for years.</a:t>
                      </a:r>
                    </a:p>
                    <a:p>
                      <a:pPr algn="l">
                        <a:lnSpc>
                          <a:spcPct val="125000"/>
                        </a:lnSpc>
                        <a:spcAft>
                          <a:spcPts val="600"/>
                        </a:spcAft>
                        <a:buNone/>
                      </a:pPr>
                      <a:endParaRPr lang="en-US" sz="700" dirty="0">
                        <a:solidFill>
                          <a:srgbClr val="363737"/>
                        </a:solidFill>
                        <a:effectLst/>
                        <a:latin typeface="Arial" panose="020B0604020202020204" pitchFamily="34" charset="0"/>
                        <a:cs typeface="Arial" panose="020B0604020202020204" pitchFamily="34" charset="0"/>
                      </a:endParaRPr>
                    </a:p>
                    <a:p>
                      <a:pPr algn="r">
                        <a:lnSpc>
                          <a:spcPct val="125000"/>
                        </a:lnSpc>
                        <a:spcAft>
                          <a:spcPts val="600"/>
                        </a:spcAft>
                        <a:buNone/>
                      </a:pPr>
                      <a:r>
                        <a:rPr lang="en-US" sz="1200" dirty="0">
                          <a:solidFill>
                            <a:srgbClr val="363737"/>
                          </a:solidFill>
                          <a:effectLst/>
                          <a:latin typeface="Arial" panose="020B0604020202020204" pitchFamily="34" charset="0"/>
                          <a:cs typeface="Arial" panose="020B0604020202020204" pitchFamily="34" charset="0"/>
                        </a:rPr>
                        <a:t>Cont’d next page</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79217063"/>
                  </a:ext>
                </a:extLst>
              </a:tr>
            </a:tbl>
          </a:graphicData>
        </a:graphic>
      </p:graphicFrame>
      <p:pic>
        <p:nvPicPr>
          <p:cNvPr id="6" name="Picture 5" descr="A person in a suit and tie&#10;&#10;AI-generated content may be incorrect.">
            <a:extLst>
              <a:ext uri="{FF2B5EF4-FFF2-40B4-BE49-F238E27FC236}">
                <a16:creationId xmlns:a16="http://schemas.microsoft.com/office/drawing/2014/main" id="{4571E74C-203B-90A4-C892-3D10B94AC4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0334" y="4093258"/>
            <a:ext cx="3347888" cy="2233015"/>
          </a:xfrm>
          <a:prstGeom prst="rect">
            <a:avLst/>
          </a:prstGeom>
        </p:spPr>
      </p:pic>
    </p:spTree>
    <p:extLst>
      <p:ext uri="{BB962C8B-B14F-4D97-AF65-F5344CB8AC3E}">
        <p14:creationId xmlns:p14="http://schemas.microsoft.com/office/powerpoint/2010/main" val="3828732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E16FF-3921-6EE7-782B-68DBD6556885}"/>
            </a:ext>
          </a:extLst>
        </p:cNvPr>
        <p:cNvGrpSpPr/>
        <p:nvPr/>
      </p:nvGrpSpPr>
      <p:grpSpPr>
        <a:xfrm>
          <a:off x="0" y="0"/>
          <a:ext cx="0" cy="0"/>
          <a:chOff x="0" y="0"/>
          <a:chExt cx="0" cy="0"/>
        </a:xfrm>
      </p:grpSpPr>
      <p:pic>
        <p:nvPicPr>
          <p:cNvPr id="5" name="Picture 4" descr="A white rectangular object with black lines&#10;&#10;AI-generated content may be incorrect.">
            <a:extLst>
              <a:ext uri="{FF2B5EF4-FFF2-40B4-BE49-F238E27FC236}">
                <a16:creationId xmlns:a16="http://schemas.microsoft.com/office/drawing/2014/main" id="{0853DF34-8961-2AD9-4598-5C4EF39F4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99" y="1032055"/>
            <a:ext cx="6057143" cy="7443081"/>
          </a:xfrm>
          <a:prstGeom prst="rect">
            <a:avLst/>
          </a:prstGeom>
        </p:spPr>
      </p:pic>
      <p:sp>
        <p:nvSpPr>
          <p:cNvPr id="2" name="Slide Number Placeholder 1">
            <a:extLst>
              <a:ext uri="{FF2B5EF4-FFF2-40B4-BE49-F238E27FC236}">
                <a16:creationId xmlns:a16="http://schemas.microsoft.com/office/drawing/2014/main" id="{A8E1CF66-3CE4-540F-D808-E3EF5CE0B2A5}"/>
              </a:ext>
            </a:extLst>
          </p:cNvPr>
          <p:cNvSpPr>
            <a:spLocks noGrp="1"/>
          </p:cNvSpPr>
          <p:nvPr>
            <p:ph type="sldNum" sz="quarter" idx="12"/>
          </p:nvPr>
        </p:nvSpPr>
        <p:spPr/>
        <p:txBody>
          <a:bodyPr/>
          <a:lstStyle/>
          <a:p>
            <a:fld id="{EEC9FC36-3738-4CC4-A893-7A14CCC3D911}" type="slidenum">
              <a:rPr lang="en-US" smtClean="0"/>
              <a:t>9</a:t>
            </a:fld>
            <a:endParaRPr lang="en-US"/>
          </a:p>
        </p:txBody>
      </p:sp>
      <p:sp>
        <p:nvSpPr>
          <p:cNvPr id="10" name="TextBox 9">
            <a:extLst>
              <a:ext uri="{FF2B5EF4-FFF2-40B4-BE49-F238E27FC236}">
                <a16:creationId xmlns:a16="http://schemas.microsoft.com/office/drawing/2014/main" id="{4870F6ED-AB31-319F-D151-03599B294260}"/>
              </a:ext>
            </a:extLst>
          </p:cNvPr>
          <p:cNvSpPr txBox="1"/>
          <p:nvPr/>
        </p:nvSpPr>
        <p:spPr>
          <a:xfrm>
            <a:off x="386145" y="428512"/>
            <a:ext cx="6057142" cy="738664"/>
          </a:xfrm>
          <a:prstGeom prst="rect">
            <a:avLst/>
          </a:prstGeom>
          <a:solidFill>
            <a:schemeClr val="tx2">
              <a:lumMod val="50000"/>
              <a:lumOff val="50000"/>
            </a:schemeClr>
          </a:solidFill>
        </p:spPr>
        <p:txBody>
          <a:bodyPr wrap="square" rtlCol="0">
            <a:spAutoFit/>
          </a:bodyPr>
          <a:lstStyle/>
          <a:p>
            <a:pPr algn="ctr"/>
            <a:r>
              <a:rPr lang="en-US" sz="2400" b="1" dirty="0">
                <a:solidFill>
                  <a:srgbClr val="363737"/>
                </a:solidFill>
                <a:latin typeface="Trebuchet MS" panose="020B0603020202020204" pitchFamily="34" charset="0"/>
              </a:rPr>
              <a:t> What a Real President Doesn’t Do</a:t>
            </a:r>
            <a:endParaRPr lang="en-US" b="1" dirty="0">
              <a:solidFill>
                <a:srgbClr val="363737"/>
              </a:solidFill>
              <a:latin typeface="Trebuchet MS" panose="020B0603020202020204" pitchFamily="34" charset="0"/>
            </a:endParaRPr>
          </a:p>
          <a:p>
            <a:pPr algn="ctr"/>
            <a:r>
              <a:rPr lang="en-US" b="1" dirty="0">
                <a:solidFill>
                  <a:srgbClr val="363737"/>
                </a:solidFill>
                <a:latin typeface="Trebuchet MS" panose="020B0603020202020204" pitchFamily="34" charset="0"/>
              </a:rPr>
              <a:t>(cont’d)</a:t>
            </a:r>
            <a:endParaRPr lang="en-US" sz="2000" b="1" i="0" dirty="0">
              <a:solidFill>
                <a:srgbClr val="363737"/>
              </a:solidFill>
              <a:effectLst/>
              <a:latin typeface="Trebuchet MS" panose="020B0603020202020204" pitchFamily="34" charset="0"/>
            </a:endParaRPr>
          </a:p>
        </p:txBody>
      </p:sp>
      <p:graphicFrame>
        <p:nvGraphicFramePr>
          <p:cNvPr id="3" name="Table 2">
            <a:extLst>
              <a:ext uri="{FF2B5EF4-FFF2-40B4-BE49-F238E27FC236}">
                <a16:creationId xmlns:a16="http://schemas.microsoft.com/office/drawing/2014/main" id="{42D67644-657F-8DEB-4E22-4011645A2567}"/>
              </a:ext>
            </a:extLst>
          </p:cNvPr>
          <p:cNvGraphicFramePr>
            <a:graphicFrameLocks noGrp="1"/>
          </p:cNvGraphicFramePr>
          <p:nvPr>
            <p:extLst>
              <p:ext uri="{D42A27DB-BD31-4B8C-83A1-F6EECF244321}">
                <p14:modId xmlns:p14="http://schemas.microsoft.com/office/powerpoint/2010/main" val="1756823358"/>
              </p:ext>
            </p:extLst>
          </p:nvPr>
        </p:nvGraphicFramePr>
        <p:xfrm>
          <a:off x="477754" y="1204850"/>
          <a:ext cx="5834555" cy="7178485"/>
        </p:xfrm>
        <a:graphic>
          <a:graphicData uri="http://schemas.openxmlformats.org/drawingml/2006/table">
            <a:tbl>
              <a:tblPr/>
              <a:tblGrid>
                <a:gridCol w="5834555">
                  <a:extLst>
                    <a:ext uri="{9D8B030D-6E8A-4147-A177-3AD203B41FA5}">
                      <a16:colId xmlns:a16="http://schemas.microsoft.com/office/drawing/2014/main" val="3406727060"/>
                    </a:ext>
                  </a:extLst>
                </a:gridCol>
              </a:tblGrid>
              <a:tr h="6567547">
                <a:tc>
                  <a:txBody>
                    <a:bodyPr/>
                    <a:lstStyle/>
                    <a:p>
                      <a:pPr algn="l">
                        <a:lnSpc>
                          <a:spcPct val="125000"/>
                        </a:lnSpc>
                        <a:spcBef>
                          <a:spcPts val="1200"/>
                        </a:spcBef>
                        <a:spcAft>
                          <a:spcPts val="600"/>
                        </a:spcAft>
                        <a:buNone/>
                      </a:pPr>
                      <a:r>
                        <a:rPr lang="en-US" sz="1200" dirty="0">
                          <a:solidFill>
                            <a:srgbClr val="363737"/>
                          </a:solidFill>
                          <a:effectLst/>
                          <a:latin typeface="Arial" panose="020B0604020202020204" pitchFamily="34" charset="0"/>
                          <a:cs typeface="Arial" panose="020B0604020202020204" pitchFamily="34" charset="0"/>
                        </a:rPr>
                        <a:t>In his angry, divisive recorded message from the Oval Office on Wednesday, </a:t>
                      </a:r>
                      <a:r>
                        <a:rPr lang="en-US" sz="1200" u="none" strike="noStrike" dirty="0">
                          <a:solidFill>
                            <a:srgbClr val="1D3181"/>
                          </a:solidFill>
                          <a:effectLst/>
                          <a:latin typeface="Arial" panose="020B0604020202020204" pitchFamily="34" charset="0"/>
                          <a:cs typeface="Arial" panose="020B0604020202020204" pitchFamily="34" charset="0"/>
                          <a:hlinkClick r:id="rId3"/>
                        </a:rPr>
                        <a:t>he said</a:t>
                      </a:r>
                      <a:r>
                        <a:rPr lang="en-US" sz="1200" dirty="0">
                          <a:solidFill>
                            <a:srgbClr val="363737"/>
                          </a:solidFill>
                          <a:effectLst/>
                          <a:latin typeface="Arial" panose="020B0604020202020204" pitchFamily="34" charset="0"/>
                          <a:cs typeface="Arial" panose="020B0604020202020204" pitchFamily="34" charset="0"/>
                        </a:rPr>
                        <a:t>, “My administration will find each and every one of those who contributed to this atrocity and to other political violence,” utterly ignoring his and his extremist supporters’ role in spawning our current culture of violence.</a:t>
                      </a:r>
                    </a:p>
                    <a:p>
                      <a:pPr algn="l">
                        <a:lnSpc>
                          <a:spcPct val="125000"/>
                        </a:lnSpc>
                        <a:spcAft>
                          <a:spcPts val="600"/>
                        </a:spcAft>
                        <a:buNone/>
                      </a:pPr>
                      <a:r>
                        <a:rPr lang="en-US" sz="1200" dirty="0">
                          <a:solidFill>
                            <a:srgbClr val="363737"/>
                          </a:solidFill>
                          <a:effectLst/>
                          <a:latin typeface="Arial" panose="020B0604020202020204" pitchFamily="34" charset="0"/>
                          <a:cs typeface="Arial" panose="020B0604020202020204" pitchFamily="34" charset="0"/>
                        </a:rPr>
                        <a:t>Two days later, on </a:t>
                      </a:r>
                      <a:r>
                        <a:rPr lang="en-US" sz="1200" i="1" dirty="0">
                          <a:solidFill>
                            <a:srgbClr val="363737"/>
                          </a:solidFill>
                          <a:effectLst/>
                          <a:latin typeface="Arial" panose="020B0604020202020204" pitchFamily="34" charset="0"/>
                          <a:cs typeface="Arial" panose="020B0604020202020204" pitchFamily="34" charset="0"/>
                        </a:rPr>
                        <a:t>Fox &amp; Friends</a:t>
                      </a:r>
                      <a:r>
                        <a:rPr lang="en-US" sz="1200" dirty="0">
                          <a:solidFill>
                            <a:srgbClr val="363737"/>
                          </a:solidFill>
                          <a:effectLst/>
                          <a:latin typeface="Arial" panose="020B0604020202020204" pitchFamily="34" charset="0"/>
                          <a:cs typeface="Arial" panose="020B0604020202020204" pitchFamily="34" charset="0"/>
                        </a:rPr>
                        <a:t>, he kept up his attacks, dismissing the reality of far-right political violence, which the Anti-Defamation League found </a:t>
                      </a:r>
                      <a:r>
                        <a:rPr lang="en-US" sz="1200" u="none" strike="noStrike" dirty="0">
                          <a:solidFill>
                            <a:srgbClr val="1D3181"/>
                          </a:solidFill>
                          <a:effectLst/>
                          <a:latin typeface="Arial" panose="020B0604020202020204" pitchFamily="34" charset="0"/>
                          <a:cs typeface="Arial" panose="020B0604020202020204" pitchFamily="34" charset="0"/>
                          <a:hlinkClick r:id="rId4"/>
                        </a:rPr>
                        <a:t>represents the majority</a:t>
                      </a:r>
                      <a:r>
                        <a:rPr lang="en-US" sz="1200" dirty="0">
                          <a:solidFill>
                            <a:srgbClr val="363737"/>
                          </a:solidFill>
                          <a:effectLst/>
                          <a:latin typeface="Arial" panose="020B0604020202020204" pitchFamily="34" charset="0"/>
                          <a:cs typeface="Arial" panose="020B0604020202020204" pitchFamily="34" charset="0"/>
                        </a:rPr>
                        <a:t> of such murder cases in recent years. “The radicals on the right oftentimes are radical because they don’t want to see crime,” </a:t>
                      </a:r>
                      <a:r>
                        <a:rPr lang="en-US" sz="1200" u="none" strike="noStrike" dirty="0">
                          <a:solidFill>
                            <a:srgbClr val="1D3181"/>
                          </a:solidFill>
                          <a:effectLst/>
                          <a:latin typeface="Arial" panose="020B0604020202020204" pitchFamily="34" charset="0"/>
                          <a:cs typeface="Arial" panose="020B0604020202020204" pitchFamily="34" charset="0"/>
                          <a:hlinkClick r:id="rId5"/>
                        </a:rPr>
                        <a:t>Trump lied</a:t>
                      </a:r>
                      <a:r>
                        <a:rPr lang="en-US" sz="1200" dirty="0">
                          <a:solidFill>
                            <a:srgbClr val="363737"/>
                          </a:solidFill>
                          <a:effectLst/>
                          <a:latin typeface="Arial" panose="020B0604020202020204" pitchFamily="34" charset="0"/>
                          <a:cs typeface="Arial" panose="020B0604020202020204" pitchFamily="34" charset="0"/>
                        </a:rPr>
                        <a:t>. “The radicals on the left are the problem, and they’re vicious and they’re horrible, and they’re politically savvy.”</a:t>
                      </a:r>
                    </a:p>
                    <a:p>
                      <a:pPr algn="l">
                        <a:lnSpc>
                          <a:spcPct val="125000"/>
                        </a:lnSpc>
                        <a:spcAft>
                          <a:spcPts val="600"/>
                        </a:spcAft>
                        <a:buNone/>
                      </a:pPr>
                      <a:r>
                        <a:rPr lang="en-US" sz="1200" dirty="0">
                          <a:solidFill>
                            <a:srgbClr val="363737"/>
                          </a:solidFill>
                          <a:effectLst/>
                          <a:latin typeface="Arial" panose="020B0604020202020204" pitchFamily="34" charset="0"/>
                          <a:cs typeface="Arial" panose="020B0604020202020204" pitchFamily="34" charset="0"/>
                        </a:rPr>
                        <a:t>Never mind that former FBI director Christopher Wray </a:t>
                      </a:r>
                      <a:r>
                        <a:rPr lang="en-US" sz="1200" u="none" strike="noStrike" dirty="0">
                          <a:solidFill>
                            <a:srgbClr val="1D3181"/>
                          </a:solidFill>
                          <a:effectLst/>
                          <a:latin typeface="Arial" panose="020B0604020202020204" pitchFamily="34" charset="0"/>
                          <a:cs typeface="Arial" panose="020B0604020202020204" pitchFamily="34" charset="0"/>
                          <a:hlinkClick r:id="rId6"/>
                        </a:rPr>
                        <a:t>said</a:t>
                      </a:r>
                      <a:r>
                        <a:rPr lang="en-US" sz="1200" dirty="0">
                          <a:solidFill>
                            <a:srgbClr val="363737"/>
                          </a:solidFill>
                          <a:effectLst/>
                          <a:latin typeface="Arial" panose="020B0604020202020204" pitchFamily="34" charset="0"/>
                          <a:cs typeface="Arial" panose="020B0604020202020204" pitchFamily="34" charset="0"/>
                        </a:rPr>
                        <a:t> repeatedly—including two months after Jan. 6—that “racially or ethnically motivated violent extremists, particularly those advocating for the superiority of the white race” represent America’s top domestic terrorism threat. Never mind that over 1,500 people were criminally convicted for their role in the violent insurrection to help Trump stay in power illegally in 2021—and that Trump pardoned nearly all of them, emboldening the most extreme among them to feel free to act with impunity.</a:t>
                      </a:r>
                    </a:p>
                    <a:p>
                      <a:pPr algn="l">
                        <a:lnSpc>
                          <a:spcPct val="125000"/>
                        </a:lnSpc>
                        <a:spcAft>
                          <a:spcPts val="600"/>
                        </a:spcAft>
                        <a:buNone/>
                      </a:pPr>
                      <a:r>
                        <a:rPr lang="en-US" sz="1200" b="1" dirty="0">
                          <a:solidFill>
                            <a:srgbClr val="363737"/>
                          </a:solidFill>
                          <a:effectLst/>
                          <a:latin typeface="Arial" panose="020B0604020202020204" pitchFamily="34" charset="0"/>
                          <a:cs typeface="Arial" panose="020B0604020202020204" pitchFamily="34" charset="0"/>
                        </a:rPr>
                        <a:t>So here we are, held hostage by a White House occupant</a:t>
                      </a:r>
                      <a:r>
                        <a:rPr lang="en-US" sz="1200" dirty="0">
                          <a:solidFill>
                            <a:srgbClr val="363737"/>
                          </a:solidFill>
                          <a:effectLst/>
                          <a:latin typeface="Arial" panose="020B0604020202020204" pitchFamily="34" charset="0"/>
                          <a:cs typeface="Arial" panose="020B0604020202020204" pitchFamily="34" charset="0"/>
                        </a:rPr>
                        <a:t>, a malignant actor dedicated to exploiting the support of over 77 million voters and the unprecedented power given to him by an extremist Supreme Court supermajority to deepen our nation’s divisions and conflicts.</a:t>
                      </a:r>
                    </a:p>
                    <a:p>
                      <a:pPr algn="l">
                        <a:lnSpc>
                          <a:spcPct val="125000"/>
                        </a:lnSpc>
                        <a:spcAft>
                          <a:spcPts val="600"/>
                        </a:spcAft>
                        <a:buNone/>
                      </a:pPr>
                      <a:r>
                        <a:rPr lang="en-US" sz="1200" dirty="0">
                          <a:solidFill>
                            <a:srgbClr val="363737"/>
                          </a:solidFill>
                          <a:effectLst/>
                          <a:latin typeface="Arial" panose="020B0604020202020204" pitchFamily="34" charset="0"/>
                          <a:cs typeface="Arial" panose="020B0604020202020204" pitchFamily="34" charset="0"/>
                        </a:rPr>
                        <a:t>Most of this community well knows that this is not normal, but I worry about those younger Americans who have come of age during the last decade as Trump gained power to spread his cancerous message.</a:t>
                      </a:r>
                    </a:p>
                    <a:p>
                      <a:pPr algn="l">
                        <a:lnSpc>
                          <a:spcPct val="125000"/>
                        </a:lnSpc>
                        <a:spcAft>
                          <a:spcPts val="600"/>
                        </a:spcAft>
                        <a:buNone/>
                      </a:pPr>
                      <a:r>
                        <a:rPr lang="en-US" sz="1200" dirty="0">
                          <a:solidFill>
                            <a:srgbClr val="363737"/>
                          </a:solidFill>
                          <a:effectLst/>
                          <a:latin typeface="Arial" panose="020B0604020202020204" pitchFamily="34" charset="0"/>
                          <a:cs typeface="Arial" panose="020B0604020202020204" pitchFamily="34" charset="0"/>
                        </a:rPr>
                        <a:t>But there are values and principles that must still matter if we are to overcome this nightmarish chapter in our nation’s history. Let’s list some of them here so that neither we nor our more susceptible fellow citizens forget.</a:t>
                      </a:r>
                    </a:p>
                    <a:p>
                      <a:pPr algn="l">
                        <a:lnSpc>
                          <a:spcPct val="125000"/>
                        </a:lnSpc>
                        <a:spcAft>
                          <a:spcPts val="600"/>
                        </a:spcAft>
                        <a:buNone/>
                      </a:pPr>
                      <a:endParaRPr lang="en-US" sz="1000" dirty="0">
                        <a:solidFill>
                          <a:srgbClr val="363737"/>
                        </a:solidFill>
                        <a:effectLst/>
                        <a:latin typeface="Arial" panose="020B0604020202020204" pitchFamily="34" charset="0"/>
                        <a:cs typeface="Arial" panose="020B0604020202020204" pitchFamily="34" charset="0"/>
                      </a:endParaRPr>
                    </a:p>
                    <a:p>
                      <a:pPr algn="l">
                        <a:lnSpc>
                          <a:spcPct val="125000"/>
                        </a:lnSpc>
                        <a:spcAft>
                          <a:spcPts val="600"/>
                        </a:spcAft>
                        <a:buNone/>
                      </a:pPr>
                      <a:endParaRPr lang="en-US" sz="1200" dirty="0">
                        <a:solidFill>
                          <a:srgbClr val="363737"/>
                        </a:solidFill>
                        <a:effectLst/>
                        <a:latin typeface="Arial" panose="020B0604020202020204" pitchFamily="34" charset="0"/>
                        <a:cs typeface="Arial" panose="020B0604020202020204" pitchFamily="34" charset="0"/>
                      </a:endParaRPr>
                    </a:p>
                    <a:p>
                      <a:pPr algn="r">
                        <a:lnSpc>
                          <a:spcPct val="125000"/>
                        </a:lnSpc>
                        <a:spcAft>
                          <a:spcPts val="600"/>
                        </a:spcAft>
                        <a:buNone/>
                      </a:pPr>
                      <a:r>
                        <a:rPr lang="en-US" sz="1200" dirty="0">
                          <a:solidFill>
                            <a:srgbClr val="363737"/>
                          </a:solidFill>
                          <a:effectLst/>
                          <a:latin typeface="Arial" panose="020B0604020202020204" pitchFamily="34" charset="0"/>
                          <a:cs typeface="Arial" panose="020B0604020202020204" pitchFamily="34" charset="0"/>
                        </a:rPr>
                        <a:t>Cont’d next page</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79217063"/>
                  </a:ext>
                </a:extLst>
              </a:tr>
            </a:tbl>
          </a:graphicData>
        </a:graphic>
      </p:graphicFrame>
    </p:spTree>
    <p:extLst>
      <p:ext uri="{BB962C8B-B14F-4D97-AF65-F5344CB8AC3E}">
        <p14:creationId xmlns:p14="http://schemas.microsoft.com/office/powerpoint/2010/main" val="22419655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1708</TotalTime>
  <Words>6138</Words>
  <Application>Microsoft Office PowerPoint</Application>
  <PresentationFormat>Letter Paper (8.5x11 in)</PresentationFormat>
  <Paragraphs>286</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Aptos</vt:lpstr>
      <vt:lpstr>Aptos Display</vt:lpstr>
      <vt:lpstr>Arial</vt:lpstr>
      <vt:lpstr>Arial Rounded MT Bold</vt:lpstr>
      <vt:lpstr>Calibri</vt:lpstr>
      <vt:lpstr>Georgia</vt:lpstr>
      <vt:lpstr>inherit</vt:lpstr>
      <vt:lpstr>SF Compact</vt:lpstr>
      <vt:lpstr>Tiempos Text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Ross Fairweather</dc:creator>
  <cp:lastModifiedBy>Ross Fairweather</cp:lastModifiedBy>
  <cp:revision>12</cp:revision>
  <dcterms:created xsi:type="dcterms:W3CDTF">2025-03-27T14:25:53Z</dcterms:created>
  <dcterms:modified xsi:type="dcterms:W3CDTF">2025-10-18T15:36:24Z</dcterms:modified>
</cp:coreProperties>
</file>