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9"/>
  </p:notesMasterIdLst>
  <p:sldIdLst>
    <p:sldId id="256" r:id="rId2"/>
    <p:sldId id="257" r:id="rId3"/>
    <p:sldId id="374" r:id="rId4"/>
    <p:sldId id="354" r:id="rId5"/>
    <p:sldId id="338" r:id="rId6"/>
    <p:sldId id="259" r:id="rId7"/>
    <p:sldId id="260" r:id="rId8"/>
    <p:sldId id="261" r:id="rId9"/>
    <p:sldId id="265" r:id="rId10"/>
    <p:sldId id="266" r:id="rId11"/>
    <p:sldId id="385" r:id="rId12"/>
    <p:sldId id="334" r:id="rId13"/>
    <p:sldId id="372" r:id="rId14"/>
    <p:sldId id="340" r:id="rId15"/>
    <p:sldId id="368" r:id="rId16"/>
    <p:sldId id="369" r:id="rId17"/>
    <p:sldId id="356" r:id="rId18"/>
    <p:sldId id="375" r:id="rId19"/>
    <p:sldId id="396" r:id="rId20"/>
    <p:sldId id="349" r:id="rId21"/>
    <p:sldId id="352" r:id="rId22"/>
    <p:sldId id="364" r:id="rId23"/>
    <p:sldId id="397" r:id="rId24"/>
    <p:sldId id="351" r:id="rId25"/>
    <p:sldId id="365" r:id="rId26"/>
    <p:sldId id="363" r:id="rId27"/>
    <p:sldId id="393" r:id="rId28"/>
    <p:sldId id="395" r:id="rId29"/>
    <p:sldId id="391" r:id="rId30"/>
    <p:sldId id="398" r:id="rId31"/>
    <p:sldId id="366" r:id="rId32"/>
    <p:sldId id="273" r:id="rId33"/>
    <p:sldId id="389" r:id="rId34"/>
    <p:sldId id="399" r:id="rId35"/>
    <p:sldId id="367" r:id="rId36"/>
    <p:sldId id="383" r:id="rId37"/>
    <p:sldId id="323" r:id="rId38"/>
  </p:sldIdLst>
  <p:sldSz cx="18288000" cy="10287000"/>
  <p:notesSz cx="6858000" cy="9144000"/>
  <p:embeddedFontLst>
    <p:embeddedFont>
      <p:font typeface="Helvetica" panose="020B0604020202020204" pitchFamily="34" charset="0"/>
      <p:regular r:id="rId40"/>
      <p:bold r:id="rId41"/>
      <p:italic r:id="rId42"/>
      <p:boldItalic r:id="rId43"/>
    </p:embeddedFont>
    <p:embeddedFont>
      <p:font typeface="Libre Franklin" pitchFamily="2" charset="0"/>
      <p:regular r:id="rId44"/>
      <p:bold r:id="rId45"/>
      <p:italic r:id="rId46"/>
      <p:boldItalic r:id="rId47"/>
    </p:embeddedFont>
    <p:embeddedFont>
      <p:font typeface="Libre Franklin Light" pitchFamily="2" charset="0"/>
      <p:regular r:id="rId48"/>
      <p:bold r:id="rId49"/>
      <p:italic r:id="rId50"/>
      <p:boldItalic r:id="rId51"/>
    </p:embeddedFont>
    <p:embeddedFont>
      <p:font typeface="Libre Franklin Medium" pitchFamily="2" charset="0"/>
      <p:regular r:id="rId52"/>
      <p:bold r:id="rId53"/>
      <p:italic r:id="rId54"/>
      <p:boldItalic r:id="rId55"/>
    </p:embeddedFont>
    <p:embeddedFont>
      <p:font typeface="Libre Franklin SemiBold" pitchFamily="2" charset="0"/>
      <p:regular r:id="rId56"/>
      <p:bold r:id="rId57"/>
      <p:italic r:id="rId58"/>
      <p:boldItalic r:id="rId59"/>
    </p:embeddedFont>
    <p:embeddedFont>
      <p:font typeface="Merriweather" panose="00000500000000000000" pitchFamily="2" charset="0"/>
      <p:regular r:id="rId60"/>
      <p:bold r:id="rId61"/>
      <p:italic r:id="rId62"/>
      <p:boldItalic r:id="rId63"/>
    </p:embeddedFont>
    <p:embeddedFont>
      <p:font typeface="Noto Sans Symbols" panose="020B0604020202020204" charset="0"/>
      <p:regular r:id="rId64"/>
      <p:bold r:id="rId65"/>
    </p:embeddedFont>
    <p:embeddedFont>
      <p:font typeface="Noto Sans Symbols SemiBold" panose="020B0604020202020204" charset="0"/>
      <p:regular r:id="rId66"/>
      <p:bold r:id="rId67"/>
    </p:embeddedFont>
    <p:embeddedFont>
      <p:font typeface="Roboto" panose="02000000000000000000" pitchFamily="2" charset="0"/>
      <p:regular r:id="rId68"/>
      <p:bold r:id="rId69"/>
      <p:italic r:id="rId70"/>
      <p:boldItalic r:id="rId71"/>
    </p:embeddedFont>
    <p:embeddedFont>
      <p:font typeface="Roboto Medium" panose="02000000000000000000" pitchFamily="2" charset="0"/>
      <p:regular r:id="rId72"/>
      <p:bold r:id="rId73"/>
      <p:italic r:id="rId74"/>
      <p:boldItalic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B20BCE-968C-4436-B67F-D595BFD629D8}" v="5" dt="2025-04-24T19:34:20.3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10"/>
    <p:restoredTop sz="94835"/>
  </p:normalViewPr>
  <p:slideViewPr>
    <p:cSldViewPr snapToGrid="0">
      <p:cViewPr varScale="1">
        <p:scale>
          <a:sx n="47" d="100"/>
          <a:sy n="47" d="100"/>
        </p:scale>
        <p:origin x="970" y="26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font" Target="fonts/font3.fntdata"/><Relationship Id="rId47" Type="http://schemas.openxmlformats.org/officeDocument/2006/relationships/font" Target="fonts/font8.fntdata"/><Relationship Id="rId63" Type="http://schemas.openxmlformats.org/officeDocument/2006/relationships/font" Target="fonts/font24.fntdata"/><Relationship Id="rId68" Type="http://schemas.openxmlformats.org/officeDocument/2006/relationships/font" Target="fonts/font29.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66" Type="http://schemas.openxmlformats.org/officeDocument/2006/relationships/font" Target="fonts/font27.fntdata"/><Relationship Id="rId74" Type="http://schemas.openxmlformats.org/officeDocument/2006/relationships/font" Target="fonts/font35.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2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openxmlformats.org/officeDocument/2006/relationships/font" Target="fonts/font25.fntdata"/><Relationship Id="rId69" Type="http://schemas.openxmlformats.org/officeDocument/2006/relationships/font" Target="fonts/font30.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2.fntdata"/><Relationship Id="rId72" Type="http://schemas.openxmlformats.org/officeDocument/2006/relationships/font" Target="fonts/font33.fntdata"/><Relationship Id="rId8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font" Target="fonts/font20.fntdata"/><Relationship Id="rId67" Type="http://schemas.openxmlformats.org/officeDocument/2006/relationships/font" Target="fonts/font28.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font" Target="fonts/font23.fntdata"/><Relationship Id="rId70" Type="http://schemas.openxmlformats.org/officeDocument/2006/relationships/font" Target="fonts/font31.fntdata"/><Relationship Id="rId75" Type="http://schemas.openxmlformats.org/officeDocument/2006/relationships/font" Target="fonts/font3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font" Target="fonts/font21.fntdata"/><Relationship Id="rId65" Type="http://schemas.openxmlformats.org/officeDocument/2006/relationships/font" Target="fonts/font26.fntdata"/><Relationship Id="rId73" Type="http://schemas.openxmlformats.org/officeDocument/2006/relationships/font" Target="fonts/font34.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font" Target="fonts/font11.fntdata"/><Relationship Id="rId55" Type="http://schemas.openxmlformats.org/officeDocument/2006/relationships/font" Target="fonts/font16.fntdata"/><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32.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document/d/1f3fGZokKS-K5Jg3Hbyt2MkiJsf_1DINaDCLUl7yj4JY/edit#heading=h.eisuq9dg5n00"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mailto:lbeck@braverangels.org" TargetMode="External"/><Relationship Id="rId5" Type="http://schemas.openxmlformats.org/officeDocument/2006/relationships/hyperlink" Target="https://www.w3.org/WAI/teach-advocate/accessible-presentations/" TargetMode="External"/><Relationship Id="rId4" Type="http://schemas.openxmlformats.org/officeDocument/2006/relationships/hyperlink" Target="https://www.linkedin.com/business/learning/blog/productivity-tips/5-best-practices-for-making-awesome-powerpoint-slide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listenfirstproject.org/toxic-polarization-data"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theatlantic.com/magazine/archive/2022/05/social-media-democracy-trust-babel/629369/"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braverangels.org/braver-politics/"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youtube.com/watch?v=kjYLNbqjVEg"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braverangels.org/our-stor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sz="1400" dirty="0"/>
          </a:p>
          <a:p>
            <a:pPr marL="0" lvl="0" indent="0" algn="l" rtl="0">
              <a:spcBef>
                <a:spcPts val="0"/>
              </a:spcBef>
              <a:spcAft>
                <a:spcPts val="0"/>
              </a:spcAft>
              <a:buClr>
                <a:schemeClr val="dk1"/>
              </a:buClr>
              <a:buSzPts val="1100"/>
              <a:buFont typeface="Arial"/>
              <a:buNone/>
            </a:pPr>
            <a:endParaRPr sz="1400" dirty="0"/>
          </a:p>
          <a:p>
            <a:pPr marL="0" lvl="0" indent="0" algn="l" rtl="0">
              <a:spcBef>
                <a:spcPts val="0"/>
              </a:spcBef>
              <a:spcAft>
                <a:spcPts val="0"/>
              </a:spcAft>
              <a:buNone/>
            </a:pPr>
            <a:r>
              <a:rPr lang="en-US" dirty="0"/>
              <a:t>Welcome to the Basic Presentation about Braver Angels called, “Becoming Braver Angels: Depolarizing the United States.”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As you review the presentation, please take into consideration the following points: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BACKGROUND INFORMATION ON SLIDE DEVELOPMENT</a:t>
            </a:r>
            <a:endParaRPr dirty="0"/>
          </a:p>
          <a:p>
            <a:pPr marL="457200" lvl="0" indent="-317500" algn="l" rtl="0">
              <a:spcBef>
                <a:spcPts val="0"/>
              </a:spcBef>
              <a:spcAft>
                <a:spcPts val="0"/>
              </a:spcAft>
              <a:buSzPts val="1400"/>
              <a:buChar char="●"/>
            </a:pPr>
            <a:r>
              <a:rPr lang="en-US" dirty="0"/>
              <a:t>These slides and script have been carefully vetted by various entities, including national leaders and special interest groups, within Braver Angels. Although you may make changes based on your audience and needs, it is highly recommended that you use these slides and verbiage to ensure you’re communicating the appropriate messages. </a:t>
            </a:r>
            <a:endParaRPr dirty="0"/>
          </a:p>
          <a:p>
            <a:pPr marL="457200" lvl="0" indent="-317500" algn="l" rtl="0">
              <a:spcBef>
                <a:spcPts val="0"/>
              </a:spcBef>
              <a:spcAft>
                <a:spcPts val="0"/>
              </a:spcAft>
              <a:buSzPts val="1400"/>
              <a:buChar char="●"/>
            </a:pPr>
            <a:r>
              <a:rPr lang="en-US" dirty="0"/>
              <a:t>The presentation is based on the </a:t>
            </a:r>
            <a:r>
              <a:rPr lang="en-US" u="sng" dirty="0">
                <a:solidFill>
                  <a:schemeClr val="hlink"/>
                </a:solidFill>
                <a:hlinkClick r:id="rId3"/>
              </a:rPr>
              <a:t>Monroe’s Motivated Sequence described in the Ambassador Toolkit. </a:t>
            </a:r>
            <a:endParaRPr dirty="0"/>
          </a:p>
          <a:p>
            <a:pPr marL="457200" lvl="0" indent="-317500" algn="l" rtl="0">
              <a:spcBef>
                <a:spcPts val="0"/>
              </a:spcBef>
              <a:spcAft>
                <a:spcPts val="0"/>
              </a:spcAft>
              <a:buSzPts val="1400"/>
              <a:buChar char="●"/>
            </a:pPr>
            <a:r>
              <a:rPr lang="en-US" dirty="0"/>
              <a:t>It should take approximately 20-25 minutes to give this presentation. There is a shorter version available. NOTE: Although there are 45 slides, you may only spend a few seconds on some, so total presentation time is not an issue. </a:t>
            </a:r>
            <a:endParaRPr dirty="0"/>
          </a:p>
          <a:p>
            <a:pPr marL="0" lvl="0" indent="0" algn="l" rtl="0">
              <a:spcBef>
                <a:spcPts val="0"/>
              </a:spcBef>
              <a:spcAft>
                <a:spcPts val="0"/>
              </a:spcAft>
              <a:buNone/>
            </a:pPr>
            <a:r>
              <a:rPr lang="en-US" dirty="0"/>
              <a:t>VISUAL AID/SLIDE DESIGN</a:t>
            </a:r>
            <a:endParaRPr dirty="0"/>
          </a:p>
          <a:p>
            <a:pPr marL="457200" lvl="0" indent="-317500" algn="l" rtl="0">
              <a:spcBef>
                <a:spcPts val="0"/>
              </a:spcBef>
              <a:spcAft>
                <a:spcPts val="0"/>
              </a:spcAft>
              <a:buSzPts val="1400"/>
              <a:buChar char="●"/>
            </a:pPr>
            <a:r>
              <a:rPr lang="en-US" dirty="0"/>
              <a:t>The slides are designed to be very simple and clear, while still providing bullet points for those who are used to having informative slides. Studies show that “less is more” and, in fact, the more words on a slide, the more difficult it is for your audience to pay attention. </a:t>
            </a:r>
            <a:endParaRPr dirty="0"/>
          </a:p>
          <a:p>
            <a:pPr marL="914400" lvl="1" indent="-317500" algn="l" rtl="0">
              <a:spcBef>
                <a:spcPts val="0"/>
              </a:spcBef>
              <a:spcAft>
                <a:spcPts val="0"/>
              </a:spcAft>
              <a:buSzPts val="1400"/>
              <a:buChar char="○"/>
            </a:pPr>
            <a:r>
              <a:rPr lang="en-US" u="sng" dirty="0">
                <a:solidFill>
                  <a:schemeClr val="hlink"/>
                </a:solidFill>
                <a:hlinkClick r:id="rId4"/>
              </a:rPr>
              <a:t>5 Tips To Making an Awesome PowerPoint Presentation</a:t>
            </a:r>
            <a:endParaRPr dirty="0"/>
          </a:p>
          <a:p>
            <a:pPr marL="457200" lvl="0" indent="-317500" algn="l" rtl="0">
              <a:spcBef>
                <a:spcPts val="0"/>
              </a:spcBef>
              <a:spcAft>
                <a:spcPts val="0"/>
              </a:spcAft>
              <a:buSzPts val="1400"/>
              <a:buChar char="●"/>
            </a:pPr>
            <a:r>
              <a:rPr lang="en-US" dirty="0"/>
              <a:t>The slides are also designed to be appropriate for those with visual impairments. That is why they are dark blue print on a white background. </a:t>
            </a:r>
            <a:endParaRPr dirty="0"/>
          </a:p>
          <a:p>
            <a:pPr marL="914400" lvl="1" indent="-317500" algn="l" rtl="0">
              <a:spcBef>
                <a:spcPts val="0"/>
              </a:spcBef>
              <a:spcAft>
                <a:spcPts val="0"/>
              </a:spcAft>
              <a:buSzPts val="1400"/>
              <a:buChar char="○"/>
            </a:pPr>
            <a:r>
              <a:rPr lang="en-US" u="sng" dirty="0">
                <a:solidFill>
                  <a:schemeClr val="hlink"/>
                </a:solidFill>
                <a:hlinkClick r:id="rId5"/>
              </a:rPr>
              <a:t>How to Make Your Presentations Accessible to All</a:t>
            </a:r>
            <a:endParaRPr dirty="0"/>
          </a:p>
          <a:p>
            <a:pPr marL="457200" lvl="0" indent="-317500" algn="l" rtl="0">
              <a:spcBef>
                <a:spcPts val="0"/>
              </a:spcBef>
              <a:spcAft>
                <a:spcPts val="0"/>
              </a:spcAft>
              <a:buSzPts val="1400"/>
              <a:buChar char="●"/>
            </a:pPr>
            <a:r>
              <a:rPr lang="en-US" dirty="0"/>
              <a:t>Note the branding on each page (subtle but there) and the general consistency among slides. 		</a:t>
            </a:r>
            <a:endParaRPr dirty="0"/>
          </a:p>
          <a:p>
            <a:pPr marL="457200" lvl="0" indent="-317500" algn="l" rtl="0">
              <a:spcBef>
                <a:spcPts val="0"/>
              </a:spcBef>
              <a:spcAft>
                <a:spcPts val="0"/>
              </a:spcAft>
              <a:buSzPts val="1400"/>
              <a:buChar char="●"/>
            </a:pPr>
            <a:r>
              <a:rPr lang="en-US" dirty="0"/>
              <a:t>There are some slides that have animation (flying bullets) to add visual interest. These are done when it’s expected you will want to highlight each point. Others, without animation, can be discussed in more general terms.</a:t>
            </a:r>
            <a:endParaRPr dirty="0"/>
          </a:p>
          <a:p>
            <a:pPr marL="457200" lvl="0" indent="-317500" algn="l" rtl="0">
              <a:spcBef>
                <a:spcPts val="0"/>
              </a:spcBef>
              <a:spcAft>
                <a:spcPts val="0"/>
              </a:spcAft>
              <a:buSzPts val="1400"/>
              <a:buChar char="●"/>
            </a:pPr>
            <a:r>
              <a:rPr lang="en-US" dirty="0"/>
              <a:t>If you make changes or add a visual, make sure they are very clear and not blurry. Admittedly, the “Our Story” slide violates this somewhat; but there are no high-quality photos with high resolution available. (If you have one, please send it to </a:t>
            </a:r>
            <a:r>
              <a:rPr lang="en-US" u="sng" dirty="0">
                <a:solidFill>
                  <a:schemeClr val="hlink"/>
                </a:solidFill>
                <a:hlinkClick r:id="rId6"/>
              </a:rPr>
              <a:t>lbeck@braverangels.org</a:t>
            </a:r>
            <a:r>
              <a:rPr lang="en-US" dirty="0"/>
              <a:t>.)</a:t>
            </a:r>
            <a:endParaRPr dirty="0"/>
          </a:p>
          <a:p>
            <a:pPr marL="457200" lvl="0" indent="-317500" algn="l" rtl="0">
              <a:spcBef>
                <a:spcPts val="0"/>
              </a:spcBef>
              <a:spcAft>
                <a:spcPts val="0"/>
              </a:spcAft>
              <a:buSzPts val="1400"/>
              <a:buChar char="●"/>
            </a:pPr>
            <a:r>
              <a:rPr lang="en-US" dirty="0"/>
              <a:t>The video in Slide 21 is added as a change of pace; it is </a:t>
            </a:r>
            <a:r>
              <a:rPr lang="en-US" i="1" dirty="0"/>
              <a:t>not</a:t>
            </a:r>
            <a:r>
              <a:rPr lang="en-US" dirty="0"/>
              <a:t> included in the 20-25 minute estimate for this presentation.</a:t>
            </a:r>
            <a:endParaRPr dirty="0"/>
          </a:p>
          <a:p>
            <a:pPr marL="457200" lvl="0" indent="-317500" algn="l" rtl="0">
              <a:spcBef>
                <a:spcPts val="0"/>
              </a:spcBef>
              <a:spcAft>
                <a:spcPts val="0"/>
              </a:spcAft>
              <a:buSzPts val="1400"/>
              <a:buChar char="●"/>
            </a:pPr>
            <a:r>
              <a:rPr lang="en-US" dirty="0"/>
              <a:t>Referenced material is shown on slides in a very general, non-academic manner; this is purposeful. If you are speaking to an academic audience, you may want to include academic citations. </a:t>
            </a:r>
            <a:endParaRPr dirty="0"/>
          </a:p>
          <a:p>
            <a:pPr marL="457200" lvl="0" indent="-317500" algn="l" rtl="0">
              <a:spcBef>
                <a:spcPts val="0"/>
              </a:spcBef>
              <a:spcAft>
                <a:spcPts val="0"/>
              </a:spcAft>
              <a:buSzPts val="1400"/>
              <a:buChar char="●"/>
            </a:pPr>
            <a:r>
              <a:rPr lang="en-US" dirty="0"/>
              <a:t>Font sizes are consistent throughout and are 72 points and bold for headings; 48 points and not bolded for other text. (There are some places where this is “fudged” a few points due to the amount of material on the slide.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GOOGLE SLIDES</a:t>
            </a:r>
            <a:endParaRPr dirty="0"/>
          </a:p>
          <a:p>
            <a:pPr marL="457200" lvl="0" indent="-317500" algn="l" rtl="0">
              <a:spcBef>
                <a:spcPts val="0"/>
              </a:spcBef>
              <a:spcAft>
                <a:spcPts val="0"/>
              </a:spcAft>
              <a:buSzPts val="1400"/>
              <a:buChar char="●"/>
            </a:pPr>
            <a:r>
              <a:rPr lang="en-US" dirty="0"/>
              <a:t>IF YOU MAKE CHANGES, YOU WILL NEED TO MAKE A COPY OF THIS DOCUMENT: Please see the above and carefully consider any changes you make. If you DO make changes, ensure you:</a:t>
            </a:r>
            <a:endParaRPr dirty="0"/>
          </a:p>
          <a:p>
            <a:pPr marL="914400" lvl="1" indent="-317500" algn="l" rtl="0">
              <a:spcBef>
                <a:spcPts val="0"/>
              </a:spcBef>
              <a:spcAft>
                <a:spcPts val="0"/>
              </a:spcAft>
              <a:buSzPts val="1400"/>
              <a:buChar char="○"/>
            </a:pPr>
            <a:r>
              <a:rPr lang="en-US" dirty="0"/>
              <a:t>Are consistent in look and feel. Do not just cut and paste some of your slides from a different presentation.</a:t>
            </a:r>
            <a:endParaRPr dirty="0"/>
          </a:p>
          <a:p>
            <a:pPr marL="914400" lvl="1" indent="-317500" algn="l" rtl="0">
              <a:spcBef>
                <a:spcPts val="0"/>
              </a:spcBef>
              <a:spcAft>
                <a:spcPts val="0"/>
              </a:spcAft>
              <a:buSzPts val="1400"/>
              <a:buChar char="○"/>
            </a:pPr>
            <a:r>
              <a:rPr lang="en-US" dirty="0"/>
              <a:t>Avoid using text that is any smaller than existing point sizes. </a:t>
            </a:r>
            <a:endParaRPr dirty="0"/>
          </a:p>
          <a:p>
            <a:pPr marL="914400" lvl="1" indent="-317500" algn="l" rtl="0">
              <a:spcBef>
                <a:spcPts val="0"/>
              </a:spcBef>
              <a:spcAft>
                <a:spcPts val="0"/>
              </a:spcAft>
              <a:buSzPts val="1400"/>
              <a:buChar char="○"/>
            </a:pPr>
            <a:r>
              <a:rPr lang="en-US" dirty="0"/>
              <a:t>Use as few words as possible.</a:t>
            </a:r>
            <a:endParaRPr dirty="0"/>
          </a:p>
          <a:p>
            <a:pPr marL="914400" lvl="1" indent="-317500" algn="l" rtl="0">
              <a:spcBef>
                <a:spcPts val="0"/>
              </a:spcBef>
              <a:spcAft>
                <a:spcPts val="0"/>
              </a:spcAft>
              <a:buSzPts val="1400"/>
              <a:buChar char="○"/>
            </a:pPr>
            <a:r>
              <a:rPr lang="en-US" dirty="0"/>
              <a:t>Use clear and easy-to-see visuals. </a:t>
            </a:r>
            <a:endParaRPr dirty="0"/>
          </a:p>
          <a:p>
            <a:pPr marL="457200" lvl="0" indent="-317500" algn="l" rtl="0">
              <a:spcBef>
                <a:spcPts val="0"/>
              </a:spcBef>
              <a:spcAft>
                <a:spcPts val="0"/>
              </a:spcAft>
              <a:buSzPts val="1400"/>
              <a:buChar char="●"/>
            </a:pPr>
            <a:r>
              <a:rPr lang="en-US" dirty="0"/>
              <a:t>For portability reasons, the slides are created in Google Slides. Google Slides operates similarly to PowerPoint. </a:t>
            </a:r>
            <a:endParaRPr dirty="0"/>
          </a:p>
          <a:p>
            <a:pPr marL="457200" lvl="0" indent="-317500" algn="l" rtl="0">
              <a:spcBef>
                <a:spcPts val="0"/>
              </a:spcBef>
              <a:spcAft>
                <a:spcPts val="0"/>
              </a:spcAft>
              <a:buSzPts val="1400"/>
              <a:buChar char="●"/>
            </a:pPr>
            <a:r>
              <a:rPr lang="en-US" dirty="0"/>
              <a:t>To make a copy of the slides for your own use, click,  “File” → “Make a copy” → “Entire Presentation”</a:t>
            </a:r>
            <a:endParaRPr dirty="0"/>
          </a:p>
          <a:p>
            <a:pPr marL="457200" lvl="0" indent="-317500" algn="l" rtl="0">
              <a:spcBef>
                <a:spcPts val="0"/>
              </a:spcBef>
              <a:spcAft>
                <a:spcPts val="0"/>
              </a:spcAft>
              <a:buSzPts val="1400"/>
              <a:buChar char="●"/>
            </a:pPr>
            <a:r>
              <a:rPr lang="en-US" dirty="0"/>
              <a:t>If you want to download these slides into PowerPoint, click “File” → “Download.” From there, choose “Microsoft PowerPoint (.pptx)” as your option. (You have other options as well.)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DELIVERY</a:t>
            </a:r>
            <a:endParaRPr dirty="0"/>
          </a:p>
          <a:p>
            <a:pPr marL="457200" lvl="0" indent="-317500" algn="l" rtl="0">
              <a:spcBef>
                <a:spcPts val="0"/>
              </a:spcBef>
              <a:spcAft>
                <a:spcPts val="0"/>
              </a:spcAft>
              <a:buSzPts val="1400"/>
              <a:buChar char="●"/>
            </a:pPr>
            <a:r>
              <a:rPr lang="en-US" dirty="0"/>
              <a:t>While there is a script, you are STRONGLY encouraged not to read the script. Instead, become familiar with the bullet points on the slides and in the script and deliver extemporaneously–that is where you are practiced and prepared, but not reading or presenting memorized information. </a:t>
            </a:r>
            <a:endParaRPr dirty="0"/>
          </a:p>
          <a:p>
            <a:pPr marL="457200" lvl="0" indent="0" algn="l" rtl="0">
              <a:spcBef>
                <a:spcPts val="0"/>
              </a:spcBef>
              <a:spcAft>
                <a:spcPts val="0"/>
              </a:spcAft>
              <a:buNone/>
            </a:pPr>
            <a:endParaRPr dirty="0"/>
          </a:p>
          <a:p>
            <a:pPr marL="0" lvl="0" indent="0" algn="l" rtl="0">
              <a:spcBef>
                <a:spcPts val="0"/>
              </a:spcBef>
              <a:spcAft>
                <a:spcPts val="0"/>
              </a:spcAft>
              <a:buNone/>
            </a:pPr>
            <a:r>
              <a:rPr lang="en-US" dirty="0"/>
              <a:t>QUESTIONS?</a:t>
            </a:r>
            <a:endParaRPr dirty="0"/>
          </a:p>
          <a:p>
            <a:pPr marL="0" lvl="0" indent="0" algn="l" rtl="0">
              <a:spcBef>
                <a:spcPts val="0"/>
              </a:spcBef>
              <a:spcAft>
                <a:spcPts val="0"/>
              </a:spcAft>
              <a:buNone/>
            </a:pPr>
            <a:r>
              <a:rPr lang="en-US" dirty="0"/>
              <a:t>If you have any questions or concerns about these slides, please contact </a:t>
            </a:r>
            <a:r>
              <a:rPr lang="en-US" u="sng" dirty="0">
                <a:solidFill>
                  <a:schemeClr val="hlink"/>
                </a:solidFill>
                <a:hlinkClick r:id="rId6"/>
              </a:rPr>
              <a:t>lbeck@braverangels.org</a:t>
            </a:r>
            <a:r>
              <a:rPr lang="en-US" dirty="0"/>
              <a:t>. </a:t>
            </a:r>
            <a:endParaRPr dirty="0"/>
          </a:p>
        </p:txBody>
      </p:sp>
      <p:sp>
        <p:nvSpPr>
          <p:cNvPr id="72" name="Google Shape;7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eb4288af24_0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US" sz="1400"/>
              <a:t>And then </a:t>
            </a:r>
            <a:r>
              <a:rPr lang="en-US" sz="1400" b="1"/>
              <a:t>tell you more about Braver Angels</a:t>
            </a:r>
            <a:r>
              <a:rPr lang="en-US" sz="1400"/>
              <a:t>, including how our organization views polarization and what we can do about it.  </a:t>
            </a:r>
            <a:endParaRPr/>
          </a:p>
          <a:p>
            <a:pPr marL="0" lvl="0" indent="0" algn="l" rtl="0">
              <a:spcBef>
                <a:spcPts val="0"/>
              </a:spcBef>
              <a:spcAft>
                <a:spcPts val="0"/>
              </a:spcAft>
              <a:buClr>
                <a:schemeClr val="dk1"/>
              </a:buClr>
              <a:buSzPts val="1100"/>
              <a:buFont typeface="Arial"/>
              <a:buNone/>
            </a:pPr>
            <a:endParaRPr sz="1400"/>
          </a:p>
          <a:p>
            <a:pPr marL="457200" lvl="0" indent="0" algn="l" rtl="0">
              <a:spcBef>
                <a:spcPts val="0"/>
              </a:spcBef>
              <a:spcAft>
                <a:spcPts val="0"/>
              </a:spcAft>
              <a:buNone/>
            </a:pPr>
            <a:endParaRPr sz="1400"/>
          </a:p>
        </p:txBody>
      </p:sp>
      <p:sp>
        <p:nvSpPr>
          <p:cNvPr id="155" name="Google Shape;155;g2eb4288af24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eb4288af24_0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US" sz="1400"/>
              <a:t>And then </a:t>
            </a:r>
            <a:r>
              <a:rPr lang="en-US" sz="1400" b="1"/>
              <a:t>tell you more about Braver Angels</a:t>
            </a:r>
            <a:r>
              <a:rPr lang="en-US" sz="1400"/>
              <a:t>, including how our organization views polarization and what we can do about it.  </a:t>
            </a:r>
            <a:endParaRPr/>
          </a:p>
          <a:p>
            <a:pPr marL="0" lvl="0" indent="0" algn="l" rtl="0">
              <a:spcBef>
                <a:spcPts val="0"/>
              </a:spcBef>
              <a:spcAft>
                <a:spcPts val="0"/>
              </a:spcAft>
              <a:buClr>
                <a:schemeClr val="dk1"/>
              </a:buClr>
              <a:buSzPts val="1100"/>
              <a:buFont typeface="Arial"/>
              <a:buNone/>
            </a:pPr>
            <a:endParaRPr sz="1400"/>
          </a:p>
          <a:p>
            <a:pPr marL="457200" lvl="0" indent="0" algn="l" rtl="0">
              <a:spcBef>
                <a:spcPts val="0"/>
              </a:spcBef>
              <a:spcAft>
                <a:spcPts val="0"/>
              </a:spcAft>
              <a:buNone/>
            </a:pPr>
            <a:endParaRPr sz="1400"/>
          </a:p>
        </p:txBody>
      </p:sp>
      <p:sp>
        <p:nvSpPr>
          <p:cNvPr id="155" name="Google Shape;155;g2eb4288af24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2024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eb4288af24_0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US" sz="1400"/>
              <a:t>And then </a:t>
            </a:r>
            <a:r>
              <a:rPr lang="en-US" sz="1400" b="1"/>
              <a:t>tell you more about Braver Angels</a:t>
            </a:r>
            <a:r>
              <a:rPr lang="en-US" sz="1400"/>
              <a:t>, including how our organization views polarization and what we can do about it.  </a:t>
            </a:r>
            <a:endParaRPr/>
          </a:p>
          <a:p>
            <a:pPr marL="0" lvl="0" indent="0" algn="l" rtl="0">
              <a:spcBef>
                <a:spcPts val="0"/>
              </a:spcBef>
              <a:spcAft>
                <a:spcPts val="0"/>
              </a:spcAft>
              <a:buClr>
                <a:schemeClr val="dk1"/>
              </a:buClr>
              <a:buSzPts val="1100"/>
              <a:buFont typeface="Arial"/>
              <a:buNone/>
            </a:pPr>
            <a:endParaRPr sz="1400"/>
          </a:p>
          <a:p>
            <a:pPr marL="457200" lvl="0" indent="0" algn="l" rtl="0">
              <a:spcBef>
                <a:spcPts val="0"/>
              </a:spcBef>
              <a:spcAft>
                <a:spcPts val="0"/>
              </a:spcAft>
              <a:buNone/>
            </a:pPr>
            <a:endParaRPr sz="1400"/>
          </a:p>
        </p:txBody>
      </p:sp>
      <p:sp>
        <p:nvSpPr>
          <p:cNvPr id="155" name="Google Shape;155;g2eb4288af24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9006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eb4288af24_0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US" sz="1400"/>
              <a:t>And then </a:t>
            </a:r>
            <a:r>
              <a:rPr lang="en-US" sz="1400" b="1"/>
              <a:t>tell you more about Braver Angels</a:t>
            </a:r>
            <a:r>
              <a:rPr lang="en-US" sz="1400"/>
              <a:t>, including how our organization views polarization and what we can do about it.  </a:t>
            </a:r>
            <a:endParaRPr/>
          </a:p>
          <a:p>
            <a:pPr marL="0" lvl="0" indent="0" algn="l" rtl="0">
              <a:spcBef>
                <a:spcPts val="0"/>
              </a:spcBef>
              <a:spcAft>
                <a:spcPts val="0"/>
              </a:spcAft>
              <a:buClr>
                <a:schemeClr val="dk1"/>
              </a:buClr>
              <a:buSzPts val="1100"/>
              <a:buFont typeface="Arial"/>
              <a:buNone/>
            </a:pPr>
            <a:endParaRPr sz="1400"/>
          </a:p>
          <a:p>
            <a:pPr marL="457200" lvl="0" indent="0" algn="l" rtl="0">
              <a:spcBef>
                <a:spcPts val="0"/>
              </a:spcBef>
              <a:spcAft>
                <a:spcPts val="0"/>
              </a:spcAft>
              <a:buNone/>
            </a:pPr>
            <a:endParaRPr sz="1400"/>
          </a:p>
        </p:txBody>
      </p:sp>
      <p:sp>
        <p:nvSpPr>
          <p:cNvPr id="155" name="Google Shape;155;g2eb4288af24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8664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3F864D98-92F3-42CD-77F3-C7799503E36A}"/>
            </a:ext>
          </a:extLst>
        </p:cNvPr>
        <p:cNvGrpSpPr/>
        <p:nvPr/>
      </p:nvGrpSpPr>
      <p:grpSpPr>
        <a:xfrm>
          <a:off x="0" y="0"/>
          <a:ext cx="0" cy="0"/>
          <a:chOff x="0" y="0"/>
          <a:chExt cx="0" cy="0"/>
        </a:xfrm>
      </p:grpSpPr>
      <p:sp>
        <p:nvSpPr>
          <p:cNvPr id="170" name="Google Shape;170;g2eb5571601d_2_0:notes">
            <a:extLst>
              <a:ext uri="{FF2B5EF4-FFF2-40B4-BE49-F238E27FC236}">
                <a16:creationId xmlns:a16="http://schemas.microsoft.com/office/drawing/2014/main" id="{E04F06BD-7F5A-E4E2-76A0-6368BF18266C}"/>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US" sz="1400"/>
              <a:t>And then </a:t>
            </a:r>
            <a:r>
              <a:rPr lang="en-US" sz="1400" b="1"/>
              <a:t>tell you more about Braver Angels</a:t>
            </a:r>
            <a:r>
              <a:rPr lang="en-US" sz="1400"/>
              <a:t>, including how our organization views polarization and what we can do about it.  </a:t>
            </a:r>
            <a:endParaRPr/>
          </a:p>
          <a:p>
            <a:pPr marL="0" lvl="0" indent="0" algn="l" rtl="0">
              <a:spcBef>
                <a:spcPts val="0"/>
              </a:spcBef>
              <a:spcAft>
                <a:spcPts val="0"/>
              </a:spcAft>
              <a:buClr>
                <a:schemeClr val="dk1"/>
              </a:buClr>
              <a:buSzPts val="1100"/>
              <a:buFont typeface="Arial"/>
              <a:buNone/>
            </a:pPr>
            <a:endParaRPr sz="1400"/>
          </a:p>
          <a:p>
            <a:pPr marL="457200" lvl="0" indent="0" algn="l" rtl="0">
              <a:spcBef>
                <a:spcPts val="0"/>
              </a:spcBef>
              <a:spcAft>
                <a:spcPts val="0"/>
              </a:spcAft>
              <a:buNone/>
            </a:pPr>
            <a:endParaRPr sz="1400"/>
          </a:p>
        </p:txBody>
      </p:sp>
      <p:sp>
        <p:nvSpPr>
          <p:cNvPr id="171" name="Google Shape;171;g2eb5571601d_2_0:notes">
            <a:extLst>
              <a:ext uri="{FF2B5EF4-FFF2-40B4-BE49-F238E27FC236}">
                <a16:creationId xmlns:a16="http://schemas.microsoft.com/office/drawing/2014/main" id="{3308F199-4AF6-157C-3425-46176B137F8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734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a:extLst>
            <a:ext uri="{FF2B5EF4-FFF2-40B4-BE49-F238E27FC236}">
              <a16:creationId xmlns:a16="http://schemas.microsoft.com/office/drawing/2014/main" id="{73338545-8651-D544-4732-F9F6647EACEF}"/>
            </a:ext>
          </a:extLst>
        </p:cNvPr>
        <p:cNvGrpSpPr/>
        <p:nvPr/>
      </p:nvGrpSpPr>
      <p:grpSpPr>
        <a:xfrm>
          <a:off x="0" y="0"/>
          <a:ext cx="0" cy="0"/>
          <a:chOff x="0" y="0"/>
          <a:chExt cx="0" cy="0"/>
        </a:xfrm>
      </p:grpSpPr>
      <p:sp>
        <p:nvSpPr>
          <p:cNvPr id="179" name="Google Shape;179;g2eed603ea33_0_73:notes">
            <a:extLst>
              <a:ext uri="{FF2B5EF4-FFF2-40B4-BE49-F238E27FC236}">
                <a16:creationId xmlns:a16="http://schemas.microsoft.com/office/drawing/2014/main" id="{E33EF2A0-0793-82B6-92CF-3B76B17BA34A}"/>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US" sz="1400"/>
              <a:t>And then </a:t>
            </a:r>
            <a:r>
              <a:rPr lang="en-US" sz="1400" b="1"/>
              <a:t>tell you more about Braver Angels</a:t>
            </a:r>
            <a:r>
              <a:rPr lang="en-US" sz="1400"/>
              <a:t>, including how our organization views polarization and what we can do about it.  </a:t>
            </a:r>
            <a:endParaRPr/>
          </a:p>
          <a:p>
            <a:pPr marL="0" lvl="0" indent="0" algn="l" rtl="0">
              <a:spcBef>
                <a:spcPts val="0"/>
              </a:spcBef>
              <a:spcAft>
                <a:spcPts val="0"/>
              </a:spcAft>
              <a:buClr>
                <a:schemeClr val="dk1"/>
              </a:buClr>
              <a:buSzPts val="1100"/>
              <a:buFont typeface="Arial"/>
              <a:buNone/>
            </a:pPr>
            <a:endParaRPr sz="1400"/>
          </a:p>
          <a:p>
            <a:pPr marL="457200" lvl="0" indent="0" algn="l" rtl="0">
              <a:spcBef>
                <a:spcPts val="0"/>
              </a:spcBef>
              <a:spcAft>
                <a:spcPts val="0"/>
              </a:spcAft>
              <a:buNone/>
            </a:pPr>
            <a:endParaRPr sz="1400"/>
          </a:p>
        </p:txBody>
      </p:sp>
      <p:sp>
        <p:nvSpPr>
          <p:cNvPr id="180" name="Google Shape;180;g2eed603ea33_0_73:notes">
            <a:extLst>
              <a:ext uri="{FF2B5EF4-FFF2-40B4-BE49-F238E27FC236}">
                <a16:creationId xmlns:a16="http://schemas.microsoft.com/office/drawing/2014/main" id="{BD96933F-91E3-CE88-5065-1F97AB6016E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4932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a:extLst>
            <a:ext uri="{FF2B5EF4-FFF2-40B4-BE49-F238E27FC236}">
              <a16:creationId xmlns:a16="http://schemas.microsoft.com/office/drawing/2014/main" id="{E9DA8110-9857-CA58-9529-365C46684688}"/>
            </a:ext>
          </a:extLst>
        </p:cNvPr>
        <p:cNvGrpSpPr/>
        <p:nvPr/>
      </p:nvGrpSpPr>
      <p:grpSpPr>
        <a:xfrm>
          <a:off x="0" y="0"/>
          <a:ext cx="0" cy="0"/>
          <a:chOff x="0" y="0"/>
          <a:chExt cx="0" cy="0"/>
        </a:xfrm>
      </p:grpSpPr>
      <p:sp>
        <p:nvSpPr>
          <p:cNvPr id="188" name="Google Shape;188;g2eed603ea33_0_89:notes">
            <a:extLst>
              <a:ext uri="{FF2B5EF4-FFF2-40B4-BE49-F238E27FC236}">
                <a16:creationId xmlns:a16="http://schemas.microsoft.com/office/drawing/2014/main" id="{B018C102-7A35-64A9-6F5D-60F65A2E1419}"/>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US" sz="1400"/>
              <a:t>And then </a:t>
            </a:r>
            <a:r>
              <a:rPr lang="en-US" sz="1400" b="1"/>
              <a:t>tell you more about Braver Angels</a:t>
            </a:r>
            <a:r>
              <a:rPr lang="en-US" sz="1400"/>
              <a:t>, including how our organization views polarization and what we can do about it.  </a:t>
            </a:r>
            <a:endParaRPr/>
          </a:p>
          <a:p>
            <a:pPr marL="0" lvl="0" indent="0" algn="l" rtl="0">
              <a:spcBef>
                <a:spcPts val="0"/>
              </a:spcBef>
              <a:spcAft>
                <a:spcPts val="0"/>
              </a:spcAft>
              <a:buClr>
                <a:schemeClr val="dk1"/>
              </a:buClr>
              <a:buSzPts val="1100"/>
              <a:buFont typeface="Arial"/>
              <a:buNone/>
            </a:pPr>
            <a:endParaRPr sz="1400"/>
          </a:p>
          <a:p>
            <a:pPr marL="457200" lvl="0" indent="0" algn="l" rtl="0">
              <a:spcBef>
                <a:spcPts val="0"/>
              </a:spcBef>
              <a:spcAft>
                <a:spcPts val="0"/>
              </a:spcAft>
              <a:buNone/>
            </a:pPr>
            <a:endParaRPr sz="1400"/>
          </a:p>
        </p:txBody>
      </p:sp>
      <p:sp>
        <p:nvSpPr>
          <p:cNvPr id="189" name="Google Shape;189;g2eed603ea33_0_89:notes">
            <a:extLst>
              <a:ext uri="{FF2B5EF4-FFF2-40B4-BE49-F238E27FC236}">
                <a16:creationId xmlns:a16="http://schemas.microsoft.com/office/drawing/2014/main" id="{7821BB8D-9CFB-4FBA-2F9D-0E690B4F2F3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9897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a:extLst>
            <a:ext uri="{FF2B5EF4-FFF2-40B4-BE49-F238E27FC236}">
              <a16:creationId xmlns:a16="http://schemas.microsoft.com/office/drawing/2014/main" id="{8669F0A0-914C-2E9D-7A0E-6B7714351A4D}"/>
            </a:ext>
          </a:extLst>
        </p:cNvPr>
        <p:cNvGrpSpPr/>
        <p:nvPr/>
      </p:nvGrpSpPr>
      <p:grpSpPr>
        <a:xfrm>
          <a:off x="0" y="0"/>
          <a:ext cx="0" cy="0"/>
          <a:chOff x="0" y="0"/>
          <a:chExt cx="0" cy="0"/>
        </a:xfrm>
      </p:grpSpPr>
      <p:sp>
        <p:nvSpPr>
          <p:cNvPr id="197" name="Google Shape;197;g2eed603ea33_0_65:notes">
            <a:extLst>
              <a:ext uri="{FF2B5EF4-FFF2-40B4-BE49-F238E27FC236}">
                <a16:creationId xmlns:a16="http://schemas.microsoft.com/office/drawing/2014/main" id="{71D3C957-88A3-EC24-EE6E-8B98D8510D48}"/>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US" sz="1400"/>
              <a:t>And then </a:t>
            </a:r>
            <a:r>
              <a:rPr lang="en-US" sz="1400" b="1"/>
              <a:t>tell you more about Braver Angels</a:t>
            </a:r>
            <a:r>
              <a:rPr lang="en-US" sz="1400"/>
              <a:t>, including how our organization views polarization and what we can do about it.  </a:t>
            </a:r>
            <a:endParaRPr/>
          </a:p>
          <a:p>
            <a:pPr marL="0" lvl="0" indent="0" algn="l" rtl="0">
              <a:spcBef>
                <a:spcPts val="0"/>
              </a:spcBef>
              <a:spcAft>
                <a:spcPts val="0"/>
              </a:spcAft>
              <a:buClr>
                <a:schemeClr val="dk1"/>
              </a:buClr>
              <a:buSzPts val="1100"/>
              <a:buFont typeface="Arial"/>
              <a:buNone/>
            </a:pPr>
            <a:endParaRPr sz="1400"/>
          </a:p>
          <a:p>
            <a:pPr marL="457200" lvl="0" indent="0" algn="l" rtl="0">
              <a:spcBef>
                <a:spcPts val="0"/>
              </a:spcBef>
              <a:spcAft>
                <a:spcPts val="0"/>
              </a:spcAft>
              <a:buNone/>
            </a:pPr>
            <a:endParaRPr sz="1400"/>
          </a:p>
        </p:txBody>
      </p:sp>
      <p:sp>
        <p:nvSpPr>
          <p:cNvPr id="198" name="Google Shape;198;g2eed603ea33_0_65:notes">
            <a:extLst>
              <a:ext uri="{FF2B5EF4-FFF2-40B4-BE49-F238E27FC236}">
                <a16:creationId xmlns:a16="http://schemas.microsoft.com/office/drawing/2014/main" id="{5ECF7640-E7CF-DC87-0C8B-B296C991039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8445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eb4288af24_0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US" sz="1400"/>
              <a:t>And then </a:t>
            </a:r>
            <a:r>
              <a:rPr lang="en-US" sz="1400" b="1"/>
              <a:t>tell you more about Braver Angels</a:t>
            </a:r>
            <a:r>
              <a:rPr lang="en-US" sz="1400"/>
              <a:t>, including how our organization views polarization and what we can do about it.  </a:t>
            </a:r>
            <a:endParaRPr/>
          </a:p>
          <a:p>
            <a:pPr marL="0" lvl="0" indent="0" algn="l" rtl="0">
              <a:spcBef>
                <a:spcPts val="0"/>
              </a:spcBef>
              <a:spcAft>
                <a:spcPts val="0"/>
              </a:spcAft>
              <a:buClr>
                <a:schemeClr val="dk1"/>
              </a:buClr>
              <a:buSzPts val="1100"/>
              <a:buFont typeface="Arial"/>
              <a:buNone/>
            </a:pPr>
            <a:endParaRPr sz="1400"/>
          </a:p>
          <a:p>
            <a:pPr marL="457200" lvl="0" indent="0" algn="l" rtl="0">
              <a:spcBef>
                <a:spcPts val="0"/>
              </a:spcBef>
              <a:spcAft>
                <a:spcPts val="0"/>
              </a:spcAft>
              <a:buNone/>
            </a:pPr>
            <a:endParaRPr sz="1400"/>
          </a:p>
        </p:txBody>
      </p:sp>
      <p:sp>
        <p:nvSpPr>
          <p:cNvPr id="155" name="Google Shape;155;g2eb4288af24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155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eb4288af24_0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US" sz="1400"/>
              <a:t>And then </a:t>
            </a:r>
            <a:r>
              <a:rPr lang="en-US" sz="1400" b="1"/>
              <a:t>tell you more about Braver Angels</a:t>
            </a:r>
            <a:r>
              <a:rPr lang="en-US" sz="1400"/>
              <a:t>, including how our organization views polarization and what we can do about it.  </a:t>
            </a:r>
            <a:endParaRPr/>
          </a:p>
          <a:p>
            <a:pPr marL="0" lvl="0" indent="0" algn="l" rtl="0">
              <a:spcBef>
                <a:spcPts val="0"/>
              </a:spcBef>
              <a:spcAft>
                <a:spcPts val="0"/>
              </a:spcAft>
              <a:buClr>
                <a:schemeClr val="dk1"/>
              </a:buClr>
              <a:buSzPts val="1100"/>
              <a:buFont typeface="Arial"/>
              <a:buNone/>
            </a:pPr>
            <a:endParaRPr sz="1400"/>
          </a:p>
          <a:p>
            <a:pPr marL="457200" lvl="0" indent="0" algn="l" rtl="0">
              <a:spcBef>
                <a:spcPts val="0"/>
              </a:spcBef>
              <a:spcAft>
                <a:spcPts val="0"/>
              </a:spcAft>
              <a:buNone/>
            </a:pPr>
            <a:endParaRPr sz="1400"/>
          </a:p>
        </p:txBody>
      </p:sp>
      <p:sp>
        <p:nvSpPr>
          <p:cNvPr id="155" name="Google Shape;155;g2eb4288af24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8894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eb4288af2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US" sz="1400"/>
              <a:t>And then </a:t>
            </a:r>
            <a:r>
              <a:rPr lang="en-US" sz="1400" b="1"/>
              <a:t>tell you more about Braver Angels</a:t>
            </a:r>
            <a:r>
              <a:rPr lang="en-US" sz="1400"/>
              <a:t>, including how our organization views polarization and what we can do about it.  </a:t>
            </a:r>
            <a:endParaRPr/>
          </a:p>
          <a:p>
            <a:pPr marL="0" lvl="0" indent="0" algn="l" rtl="0">
              <a:spcBef>
                <a:spcPts val="0"/>
              </a:spcBef>
              <a:spcAft>
                <a:spcPts val="0"/>
              </a:spcAft>
              <a:buClr>
                <a:schemeClr val="dk1"/>
              </a:buClr>
              <a:buSzPts val="1100"/>
              <a:buFont typeface="Arial"/>
              <a:buNone/>
            </a:pPr>
            <a:endParaRPr sz="1400"/>
          </a:p>
          <a:p>
            <a:pPr marL="457200" lvl="0" indent="0" algn="l" rtl="0">
              <a:spcBef>
                <a:spcPts val="0"/>
              </a:spcBef>
              <a:spcAft>
                <a:spcPts val="0"/>
              </a:spcAft>
              <a:buNone/>
            </a:pPr>
            <a:endParaRPr sz="1400"/>
          </a:p>
        </p:txBody>
      </p:sp>
      <p:sp>
        <p:nvSpPr>
          <p:cNvPr id="81" name="Google Shape;81;g2eb4288af2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a:extLst>
            <a:ext uri="{FF2B5EF4-FFF2-40B4-BE49-F238E27FC236}">
              <a16:creationId xmlns:a16="http://schemas.microsoft.com/office/drawing/2014/main" id="{0267A191-6B39-4F6D-7713-99D0CE4C4795}"/>
            </a:ext>
          </a:extLst>
        </p:cNvPr>
        <p:cNvGrpSpPr/>
        <p:nvPr/>
      </p:nvGrpSpPr>
      <p:grpSpPr>
        <a:xfrm>
          <a:off x="0" y="0"/>
          <a:ext cx="0" cy="0"/>
          <a:chOff x="0" y="0"/>
          <a:chExt cx="0" cy="0"/>
        </a:xfrm>
      </p:grpSpPr>
      <p:sp>
        <p:nvSpPr>
          <p:cNvPr id="375" name="Google Shape;375;gd19d76b322_0_16:notes">
            <a:extLst>
              <a:ext uri="{FF2B5EF4-FFF2-40B4-BE49-F238E27FC236}">
                <a16:creationId xmlns:a16="http://schemas.microsoft.com/office/drawing/2014/main" id="{CFF481D8-F37C-9F45-887D-FEA2BF66A454}"/>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400"/>
          </a:p>
          <a:p>
            <a:pPr marL="457200" lvl="0" indent="-317500" algn="l" rtl="0">
              <a:spcBef>
                <a:spcPts val="0"/>
              </a:spcBef>
              <a:spcAft>
                <a:spcPts val="0"/>
              </a:spcAft>
              <a:buSzPts val="1400"/>
              <a:buChar char="●"/>
            </a:pPr>
            <a:r>
              <a:rPr lang="en-US" sz="1400"/>
              <a:t>Here’s the mission of Braver Angels: Braver Angels brings Americans together to bridge the partisan divide and strengthen our democratic republic.</a:t>
            </a:r>
            <a:endParaRPr sz="1400"/>
          </a:p>
        </p:txBody>
      </p:sp>
      <p:sp>
        <p:nvSpPr>
          <p:cNvPr id="376" name="Google Shape;376;gd19d76b322_0_16:notes">
            <a:extLst>
              <a:ext uri="{FF2B5EF4-FFF2-40B4-BE49-F238E27FC236}">
                <a16:creationId xmlns:a16="http://schemas.microsoft.com/office/drawing/2014/main" id="{9659A2C0-8503-9289-C654-9F1F0933C97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6032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a:extLst>
            <a:ext uri="{FF2B5EF4-FFF2-40B4-BE49-F238E27FC236}">
              <a16:creationId xmlns:a16="http://schemas.microsoft.com/office/drawing/2014/main" id="{B200D01F-A98A-BBED-05CD-CCBE6EFC6754}"/>
            </a:ext>
          </a:extLst>
        </p:cNvPr>
        <p:cNvGrpSpPr/>
        <p:nvPr/>
      </p:nvGrpSpPr>
      <p:grpSpPr>
        <a:xfrm>
          <a:off x="0" y="0"/>
          <a:ext cx="0" cy="0"/>
          <a:chOff x="0" y="0"/>
          <a:chExt cx="0" cy="0"/>
        </a:xfrm>
      </p:grpSpPr>
      <p:sp>
        <p:nvSpPr>
          <p:cNvPr id="363" name="Google Shape;363;p8:notes">
            <a:extLst>
              <a:ext uri="{FF2B5EF4-FFF2-40B4-BE49-F238E27FC236}">
                <a16:creationId xmlns:a16="http://schemas.microsoft.com/office/drawing/2014/main" id="{C363FDF3-1EC8-0089-D091-BC129DD87AC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sz="1400"/>
              <a:t>Over the last few decades </a:t>
            </a:r>
            <a:r>
              <a:rPr lang="en-US" sz="1400" b="1"/>
              <a:t>our affect--our emotions and attitudes--towards our own party has stayed relatively similar or even gotten better</a:t>
            </a:r>
            <a:r>
              <a:rPr lang="en-US" sz="1400"/>
              <a:t> (according to the 2019 Annual Review of Political Science). </a:t>
            </a:r>
            <a:br>
              <a:rPr lang="en-US" sz="1400"/>
            </a:br>
            <a:endParaRPr sz="1400"/>
          </a:p>
          <a:p>
            <a:pPr marL="457200" lvl="0" indent="-317500" algn="l" rtl="0">
              <a:spcBef>
                <a:spcPts val="0"/>
              </a:spcBef>
              <a:spcAft>
                <a:spcPts val="0"/>
              </a:spcAft>
              <a:buSzPts val="1400"/>
              <a:buChar char="●"/>
            </a:pPr>
            <a:r>
              <a:rPr lang="en-US" sz="1400"/>
              <a:t>(Click) But our views of the other party have gotten much worse. </a:t>
            </a:r>
            <a:br>
              <a:rPr lang="en-US" sz="1400"/>
            </a:br>
            <a:endParaRPr sz="1400"/>
          </a:p>
          <a:p>
            <a:pPr marL="0" lvl="0" indent="0" algn="l" rtl="0">
              <a:spcBef>
                <a:spcPts val="0"/>
              </a:spcBef>
              <a:spcAft>
                <a:spcPts val="0"/>
              </a:spcAft>
              <a:buNone/>
            </a:pPr>
            <a:r>
              <a:rPr lang="en-US" sz="1400"/>
              <a:t>NOTE to Presenter: Here is</a:t>
            </a:r>
            <a:r>
              <a:rPr lang="en-US" sz="1400" u="sng">
                <a:solidFill>
                  <a:schemeClr val="hlink"/>
                </a:solidFill>
                <a:hlinkClick r:id="rId3"/>
              </a:rPr>
              <a:t> more information</a:t>
            </a:r>
            <a:r>
              <a:rPr lang="en-US" sz="1400"/>
              <a:t> about the political divide in our country if you want to reference it. However, we suggest you not go “overboard” with a lot of data–first, because of time and secondly, because we want to focus on “the good” not the polarization that many Americans already know about. (The bottom of the link has information about “the desire and hope for change.”)</a:t>
            </a:r>
            <a:endParaRPr sz="1400"/>
          </a:p>
          <a:p>
            <a:pPr marL="0" lvl="0" indent="0" algn="l" rtl="0">
              <a:spcBef>
                <a:spcPts val="0"/>
              </a:spcBef>
              <a:spcAft>
                <a:spcPts val="0"/>
              </a:spcAft>
              <a:buClr>
                <a:schemeClr val="dk1"/>
              </a:buClr>
              <a:buSzPts val="1100"/>
              <a:buFont typeface="Arial"/>
              <a:buNone/>
            </a:pPr>
            <a:r>
              <a:rPr lang="en-US" sz="1400"/>
              <a:t>(FYI–David Blankenhorn sits on the Board of Advisors for the Listen First Project, from which the link comes.)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You may also want to read this article from Jonathan Haidt, who serves on the BA board: </a:t>
            </a:r>
            <a:r>
              <a:rPr lang="en-US" sz="1400" u="sng">
                <a:solidFill>
                  <a:schemeClr val="hlink"/>
                </a:solidFill>
                <a:hlinkClick r:id="rId4"/>
              </a:rPr>
              <a:t>Why the Past 10 Years of American Life Have Been Particularly Stupid</a:t>
            </a:r>
            <a:endParaRPr sz="1400"/>
          </a:p>
          <a:p>
            <a:pPr marL="0" lvl="0" indent="0" algn="l" rtl="0">
              <a:spcBef>
                <a:spcPts val="0"/>
              </a:spcBef>
              <a:spcAft>
                <a:spcPts val="0"/>
              </a:spcAft>
              <a:buNone/>
            </a:pPr>
            <a:endParaRPr sz="1400"/>
          </a:p>
        </p:txBody>
      </p:sp>
      <p:sp>
        <p:nvSpPr>
          <p:cNvPr id="364" name="Google Shape;364;p8:notes">
            <a:extLst>
              <a:ext uri="{FF2B5EF4-FFF2-40B4-BE49-F238E27FC236}">
                <a16:creationId xmlns:a16="http://schemas.microsoft.com/office/drawing/2014/main" id="{076F6DD6-33BB-F9A7-1C84-7A2E175BCB5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1673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a:extLst>
            <a:ext uri="{FF2B5EF4-FFF2-40B4-BE49-F238E27FC236}">
              <a16:creationId xmlns:a16="http://schemas.microsoft.com/office/drawing/2014/main" id="{C8F01D3F-8B2F-6BA6-B5D3-AD50A6690BA6}"/>
            </a:ext>
          </a:extLst>
        </p:cNvPr>
        <p:cNvGrpSpPr/>
        <p:nvPr/>
      </p:nvGrpSpPr>
      <p:grpSpPr>
        <a:xfrm>
          <a:off x="0" y="0"/>
          <a:ext cx="0" cy="0"/>
          <a:chOff x="0" y="0"/>
          <a:chExt cx="0" cy="0"/>
        </a:xfrm>
      </p:grpSpPr>
      <p:sp>
        <p:nvSpPr>
          <p:cNvPr id="510" name="Google Shape;510;g10bd5268a8f_0_992:notes">
            <a:extLst>
              <a:ext uri="{FF2B5EF4-FFF2-40B4-BE49-F238E27FC236}">
                <a16:creationId xmlns:a16="http://schemas.microsoft.com/office/drawing/2014/main" id="{E111D500-2C8D-37BF-97C8-AF28A17AB4C7}"/>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sz="1400"/>
              <a:t>Our </a:t>
            </a:r>
            <a:r>
              <a:rPr lang="en-US" sz="1400" u="sng"/>
              <a:t>rule</a:t>
            </a:r>
            <a:r>
              <a:rPr lang="en-US" sz="1400"/>
              <a:t> seeks to have red and blue leaders at every level of the organization. </a:t>
            </a:r>
            <a:br>
              <a:rPr lang="en-US" sz="1400"/>
            </a:br>
            <a:endParaRPr sz="1400"/>
          </a:p>
          <a:p>
            <a:pPr marL="457200" lvl="0" indent="-317500" algn="l" rtl="0">
              <a:spcBef>
                <a:spcPts val="0"/>
              </a:spcBef>
              <a:spcAft>
                <a:spcPts val="0"/>
              </a:spcAft>
              <a:buSzPts val="1400"/>
              <a:buChar char="●"/>
            </a:pPr>
            <a:r>
              <a:rPr lang="en-US" sz="1400"/>
              <a:t>Having said this, we admit that our organization currently has more Blues than Reds and are actively seeking more Red participation (and we’ll talk about that a little bit more when we get to the discussion of our special interest groups). </a:t>
            </a:r>
            <a:br>
              <a:rPr lang="en-US" sz="1400"/>
            </a:br>
            <a:endParaRPr sz="1400"/>
          </a:p>
          <a:p>
            <a:pPr marL="457200" lvl="0" indent="0" algn="l" rtl="0">
              <a:spcBef>
                <a:spcPts val="0"/>
              </a:spcBef>
              <a:spcAft>
                <a:spcPts val="0"/>
              </a:spcAft>
              <a:buNone/>
            </a:pPr>
            <a:endParaRPr sz="1400"/>
          </a:p>
        </p:txBody>
      </p:sp>
      <p:sp>
        <p:nvSpPr>
          <p:cNvPr id="511" name="Google Shape;511;g10bd5268a8f_0_992:notes">
            <a:extLst>
              <a:ext uri="{FF2B5EF4-FFF2-40B4-BE49-F238E27FC236}">
                <a16:creationId xmlns:a16="http://schemas.microsoft.com/office/drawing/2014/main" id="{F68A31B8-8558-29A9-3D3A-A002ABA07CC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2299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EAEE93E4-2DFD-1F0B-E87F-060F50805E18}"/>
            </a:ext>
          </a:extLst>
        </p:cNvPr>
        <p:cNvGrpSpPr/>
        <p:nvPr/>
      </p:nvGrpSpPr>
      <p:grpSpPr>
        <a:xfrm>
          <a:off x="0" y="0"/>
          <a:ext cx="0" cy="0"/>
          <a:chOff x="0" y="0"/>
          <a:chExt cx="0" cy="0"/>
        </a:xfrm>
      </p:grpSpPr>
      <p:sp>
        <p:nvSpPr>
          <p:cNvPr id="136" name="Google Shape;136;g2ef482c5422_0_0:notes">
            <a:extLst>
              <a:ext uri="{FF2B5EF4-FFF2-40B4-BE49-F238E27FC236}">
                <a16:creationId xmlns:a16="http://schemas.microsoft.com/office/drawing/2014/main" id="{4A363011-CF2E-6BDF-4F2E-06D5EE591C76}"/>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US" sz="1400"/>
              <a:t>And then </a:t>
            </a:r>
            <a:r>
              <a:rPr lang="en-US" sz="1400" b="1"/>
              <a:t>tell you more about Braver Angels</a:t>
            </a:r>
            <a:r>
              <a:rPr lang="en-US" sz="1400"/>
              <a:t>, including how our organization views polarization and what we can do about it.  </a:t>
            </a:r>
            <a:endParaRPr/>
          </a:p>
          <a:p>
            <a:pPr marL="0" lvl="0" indent="0" algn="l" rtl="0">
              <a:spcBef>
                <a:spcPts val="0"/>
              </a:spcBef>
              <a:spcAft>
                <a:spcPts val="0"/>
              </a:spcAft>
              <a:buClr>
                <a:schemeClr val="dk1"/>
              </a:buClr>
              <a:buSzPts val="1100"/>
              <a:buFont typeface="Arial"/>
              <a:buNone/>
            </a:pPr>
            <a:endParaRPr sz="1400"/>
          </a:p>
          <a:p>
            <a:pPr marL="457200" lvl="0" indent="0" algn="l" rtl="0">
              <a:spcBef>
                <a:spcPts val="0"/>
              </a:spcBef>
              <a:spcAft>
                <a:spcPts val="0"/>
              </a:spcAft>
              <a:buNone/>
            </a:pPr>
            <a:endParaRPr sz="1400"/>
          </a:p>
        </p:txBody>
      </p:sp>
      <p:sp>
        <p:nvSpPr>
          <p:cNvPr id="137" name="Google Shape;137;g2ef482c5422_0_0:notes">
            <a:extLst>
              <a:ext uri="{FF2B5EF4-FFF2-40B4-BE49-F238E27FC236}">
                <a16:creationId xmlns:a16="http://schemas.microsoft.com/office/drawing/2014/main" id="{441C06E1-6084-C627-00DA-43FD5831672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2288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a:extLst>
            <a:ext uri="{FF2B5EF4-FFF2-40B4-BE49-F238E27FC236}">
              <a16:creationId xmlns:a16="http://schemas.microsoft.com/office/drawing/2014/main" id="{69F4B0EB-35B9-BC51-260D-BB716B1DBE86}"/>
            </a:ext>
          </a:extLst>
        </p:cNvPr>
        <p:cNvGrpSpPr/>
        <p:nvPr/>
      </p:nvGrpSpPr>
      <p:grpSpPr>
        <a:xfrm>
          <a:off x="0" y="0"/>
          <a:ext cx="0" cy="0"/>
          <a:chOff x="0" y="0"/>
          <a:chExt cx="0" cy="0"/>
        </a:xfrm>
      </p:grpSpPr>
      <p:sp>
        <p:nvSpPr>
          <p:cNvPr id="492" name="Google Shape;492;g10bd5268a8f_0_974:notes">
            <a:extLst>
              <a:ext uri="{FF2B5EF4-FFF2-40B4-BE49-F238E27FC236}">
                <a16:creationId xmlns:a16="http://schemas.microsoft.com/office/drawing/2014/main" id="{C444A347-7E9E-FD18-4953-499F0F141F46}"/>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sz="1400"/>
              <a:t>We have a pledge that includes the phrase  “As individuals, we try to understand the other side’s point of view, even if we don’t agree with it.”</a:t>
            </a:r>
            <a:br>
              <a:rPr lang="en-US" sz="1400"/>
            </a:br>
            <a:endParaRPr sz="1400"/>
          </a:p>
          <a:p>
            <a:pPr marL="457200" lvl="0" indent="-317500" algn="l" rtl="0">
              <a:spcBef>
                <a:spcPts val="0"/>
              </a:spcBef>
              <a:spcAft>
                <a:spcPts val="0"/>
              </a:spcAft>
              <a:buSzPts val="1400"/>
              <a:buChar char="●"/>
            </a:pPr>
            <a:r>
              <a:rPr lang="en-US" sz="1400"/>
              <a:t>Admittedly, that’s difficult and so we recognize the need to listen and then try to understand. </a:t>
            </a:r>
            <a:endParaRPr sz="1400"/>
          </a:p>
          <a:p>
            <a:pPr marL="457200" lvl="0" indent="0" algn="l" rtl="0">
              <a:spcBef>
                <a:spcPts val="0"/>
              </a:spcBef>
              <a:spcAft>
                <a:spcPts val="0"/>
              </a:spcAft>
              <a:buNone/>
            </a:pPr>
            <a:endParaRPr sz="1400"/>
          </a:p>
        </p:txBody>
      </p:sp>
      <p:sp>
        <p:nvSpPr>
          <p:cNvPr id="493" name="Google Shape;493;g10bd5268a8f_0_974:notes">
            <a:extLst>
              <a:ext uri="{FF2B5EF4-FFF2-40B4-BE49-F238E27FC236}">
                <a16:creationId xmlns:a16="http://schemas.microsoft.com/office/drawing/2014/main" id="{053C106C-A028-1F2D-766E-8E36E91D1A5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9024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a:extLst>
            <a:ext uri="{FF2B5EF4-FFF2-40B4-BE49-F238E27FC236}">
              <a16:creationId xmlns:a16="http://schemas.microsoft.com/office/drawing/2014/main" id="{E4DE5214-9EBC-EA90-F000-686324A19C11}"/>
            </a:ext>
          </a:extLst>
        </p:cNvPr>
        <p:cNvGrpSpPr/>
        <p:nvPr/>
      </p:nvGrpSpPr>
      <p:grpSpPr>
        <a:xfrm>
          <a:off x="0" y="0"/>
          <a:ext cx="0" cy="0"/>
          <a:chOff x="0" y="0"/>
          <a:chExt cx="0" cy="0"/>
        </a:xfrm>
      </p:grpSpPr>
      <p:sp>
        <p:nvSpPr>
          <p:cNvPr id="532" name="Google Shape;532;g112235b197f_1_11:notes">
            <a:extLst>
              <a:ext uri="{FF2B5EF4-FFF2-40B4-BE49-F238E27FC236}">
                <a16:creationId xmlns:a16="http://schemas.microsoft.com/office/drawing/2014/main" id="{AF203E4C-2311-1801-EDED-B7B7358FD396}"/>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sz="1400"/>
              <a:t>In all, it comes down to our core values:</a:t>
            </a:r>
            <a:br>
              <a:rPr lang="en-US" sz="1400"/>
            </a:br>
            <a:endParaRPr sz="1400"/>
          </a:p>
          <a:p>
            <a:pPr marL="914400" lvl="1" indent="-317500" algn="l" rtl="0">
              <a:spcBef>
                <a:spcPts val="0"/>
              </a:spcBef>
              <a:spcAft>
                <a:spcPts val="0"/>
              </a:spcAft>
              <a:buSzPts val="1400"/>
              <a:buChar char="○"/>
            </a:pPr>
            <a:r>
              <a:rPr lang="en-US" sz="1400" b="1"/>
              <a:t>Respect</a:t>
            </a:r>
            <a:r>
              <a:rPr lang="en-US" sz="1400"/>
              <a:t>–We will talk about our fellow citizens on the other side with respect for their intelligence and good will. We will avoid characterizing them as deserving of our disdain or pity. </a:t>
            </a:r>
            <a:br>
              <a:rPr lang="en-US" sz="1400"/>
            </a:br>
            <a:endParaRPr sz="1400"/>
          </a:p>
          <a:p>
            <a:pPr marL="914400" lvl="1" indent="-317500" algn="l" rtl="0">
              <a:spcBef>
                <a:spcPts val="0"/>
              </a:spcBef>
              <a:spcAft>
                <a:spcPts val="0"/>
              </a:spcAft>
              <a:buSzPts val="1400"/>
              <a:buChar char="○"/>
            </a:pPr>
            <a:r>
              <a:rPr lang="en-US" sz="1400" b="1"/>
              <a:t>Humility</a:t>
            </a:r>
            <a:r>
              <a:rPr lang="en-US" sz="1400"/>
              <a:t>–We will talk about our own side with the knowledge that our leaders are not perfect and that our current polity solutions are not complete answers to our nation’s complex problems. </a:t>
            </a:r>
            <a:br>
              <a:rPr lang="en-US" sz="1400"/>
            </a:br>
            <a:endParaRPr sz="1400"/>
          </a:p>
          <a:p>
            <a:pPr marL="914400" lvl="1" indent="-317500" algn="l" rtl="0">
              <a:spcBef>
                <a:spcPts val="0"/>
              </a:spcBef>
              <a:spcAft>
                <a:spcPts val="0"/>
              </a:spcAft>
              <a:buSzPts val="1400"/>
              <a:buChar char="○"/>
            </a:pPr>
            <a:r>
              <a:rPr lang="en-US" sz="1400" b="1"/>
              <a:t>Honesty</a:t>
            </a:r>
            <a:r>
              <a:rPr lang="en-US" sz="1400"/>
              <a:t>–We will allow people to feel what they are feeling. We will not ask them to hide their satisfaction or grief regarding current events.</a:t>
            </a:r>
            <a:br>
              <a:rPr lang="en-US" sz="1400"/>
            </a:br>
            <a:endParaRPr sz="1400"/>
          </a:p>
          <a:p>
            <a:pPr marL="914400" lvl="1" indent="-317500" algn="l" rtl="0">
              <a:spcBef>
                <a:spcPts val="0"/>
              </a:spcBef>
              <a:spcAft>
                <a:spcPts val="0"/>
              </a:spcAft>
              <a:buSzPts val="1400"/>
              <a:buChar char="○"/>
            </a:pPr>
            <a:r>
              <a:rPr lang="en-US" sz="1400" b="1"/>
              <a:t>Responsible Citizenship</a:t>
            </a:r>
            <a:r>
              <a:rPr lang="en-US" sz="1400"/>
              <a:t>–We will emphasize that it’s up to all of us, we-the-people, to depolarize our politics and meet our common challenges. </a:t>
            </a:r>
            <a:endParaRPr sz="1400"/>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sz="1400"/>
          </a:p>
        </p:txBody>
      </p:sp>
      <p:sp>
        <p:nvSpPr>
          <p:cNvPr id="533" name="Google Shape;533;g112235b197f_1_11:notes">
            <a:extLst>
              <a:ext uri="{FF2B5EF4-FFF2-40B4-BE49-F238E27FC236}">
                <a16:creationId xmlns:a16="http://schemas.microsoft.com/office/drawing/2014/main" id="{69D89060-4168-12A5-E9EA-80B4BBE24AF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47189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a:extLst>
            <a:ext uri="{FF2B5EF4-FFF2-40B4-BE49-F238E27FC236}">
              <a16:creationId xmlns:a16="http://schemas.microsoft.com/office/drawing/2014/main" id="{A3EF6070-7159-284F-1C2E-84E383BEFB36}"/>
            </a:ext>
          </a:extLst>
        </p:cNvPr>
        <p:cNvGrpSpPr/>
        <p:nvPr/>
      </p:nvGrpSpPr>
      <p:grpSpPr>
        <a:xfrm>
          <a:off x="0" y="0"/>
          <a:ext cx="0" cy="0"/>
          <a:chOff x="0" y="0"/>
          <a:chExt cx="0" cy="0"/>
        </a:xfrm>
      </p:grpSpPr>
      <p:sp>
        <p:nvSpPr>
          <p:cNvPr id="385" name="Google Shape;385;p31:notes">
            <a:extLst>
              <a:ext uri="{FF2B5EF4-FFF2-40B4-BE49-F238E27FC236}">
                <a16:creationId xmlns:a16="http://schemas.microsoft.com/office/drawing/2014/main" id="{7471C8C0-22F6-D50A-A420-65B7E4BE88B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330200" algn="l" rtl="0">
              <a:spcBef>
                <a:spcPts val="0"/>
              </a:spcBef>
              <a:spcAft>
                <a:spcPts val="0"/>
              </a:spcAft>
              <a:buSzPts val="1600"/>
              <a:buChar char="●"/>
            </a:pPr>
            <a:r>
              <a:rPr lang="en-US" sz="1400"/>
              <a:t>Here’s something important! Our goal is </a:t>
            </a:r>
            <a:r>
              <a:rPr lang="en-US" sz="1400" u="sng"/>
              <a:t>NOT to try</a:t>
            </a:r>
            <a:r>
              <a:rPr lang="en-US" sz="1400"/>
              <a:t> to make people </a:t>
            </a:r>
            <a:r>
              <a:rPr lang="en-US" sz="1400" u="sng"/>
              <a:t>change their views</a:t>
            </a:r>
            <a:r>
              <a:rPr lang="en-US" sz="1400"/>
              <a:t> on the issues. That rarely happens--especially if there’s not already a relationship of trust between the people talking. </a:t>
            </a:r>
            <a:endParaRPr sz="1400"/>
          </a:p>
          <a:p>
            <a:pPr marL="457200" lvl="0" indent="0" algn="l" rtl="0">
              <a:spcBef>
                <a:spcPts val="0"/>
              </a:spcBef>
              <a:spcAft>
                <a:spcPts val="0"/>
              </a:spcAft>
              <a:buNone/>
            </a:pPr>
            <a:endParaRPr sz="1400"/>
          </a:p>
        </p:txBody>
      </p:sp>
      <p:sp>
        <p:nvSpPr>
          <p:cNvPr id="386" name="Google Shape;386;p31:notes">
            <a:extLst>
              <a:ext uri="{FF2B5EF4-FFF2-40B4-BE49-F238E27FC236}">
                <a16:creationId xmlns:a16="http://schemas.microsoft.com/office/drawing/2014/main" id="{90618524-4C7B-6342-DC41-6813B7ACB04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34974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a:extLst>
            <a:ext uri="{FF2B5EF4-FFF2-40B4-BE49-F238E27FC236}">
              <a16:creationId xmlns:a16="http://schemas.microsoft.com/office/drawing/2014/main" id="{06B11F5F-7F76-5609-EDD8-20B2C62478B8}"/>
            </a:ext>
          </a:extLst>
        </p:cNvPr>
        <p:cNvGrpSpPr/>
        <p:nvPr/>
      </p:nvGrpSpPr>
      <p:grpSpPr>
        <a:xfrm>
          <a:off x="0" y="0"/>
          <a:ext cx="0" cy="0"/>
          <a:chOff x="0" y="0"/>
          <a:chExt cx="0" cy="0"/>
        </a:xfrm>
      </p:grpSpPr>
      <p:sp>
        <p:nvSpPr>
          <p:cNvPr id="236" name="Google Shape;236;g2eb4d886b4a_0_140:notes">
            <a:extLst>
              <a:ext uri="{FF2B5EF4-FFF2-40B4-BE49-F238E27FC236}">
                <a16:creationId xmlns:a16="http://schemas.microsoft.com/office/drawing/2014/main" id="{C8EA9FCA-C2EA-97CD-7F94-301A8CE2AF79}"/>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US" sz="1400"/>
              <a:t>And then </a:t>
            </a:r>
            <a:r>
              <a:rPr lang="en-US" sz="1400" b="1"/>
              <a:t>tell you more about Braver Angels</a:t>
            </a:r>
            <a:r>
              <a:rPr lang="en-US" sz="1400"/>
              <a:t>, including how our organization views polarization and what we can do about it.  </a:t>
            </a:r>
            <a:endParaRPr/>
          </a:p>
          <a:p>
            <a:pPr marL="0" lvl="0" indent="0" algn="l" rtl="0">
              <a:spcBef>
                <a:spcPts val="0"/>
              </a:spcBef>
              <a:spcAft>
                <a:spcPts val="0"/>
              </a:spcAft>
              <a:buClr>
                <a:schemeClr val="dk1"/>
              </a:buClr>
              <a:buSzPts val="1100"/>
              <a:buFont typeface="Arial"/>
              <a:buNone/>
            </a:pPr>
            <a:endParaRPr sz="1400"/>
          </a:p>
          <a:p>
            <a:pPr marL="457200" lvl="0" indent="0" algn="l" rtl="0">
              <a:spcBef>
                <a:spcPts val="0"/>
              </a:spcBef>
              <a:spcAft>
                <a:spcPts val="0"/>
              </a:spcAft>
              <a:buNone/>
            </a:pPr>
            <a:endParaRPr sz="1400"/>
          </a:p>
        </p:txBody>
      </p:sp>
      <p:sp>
        <p:nvSpPr>
          <p:cNvPr id="237" name="Google Shape;237;g2eb4d886b4a_0_140:notes">
            <a:extLst>
              <a:ext uri="{FF2B5EF4-FFF2-40B4-BE49-F238E27FC236}">
                <a16:creationId xmlns:a16="http://schemas.microsoft.com/office/drawing/2014/main" id="{729A97EA-A5F3-399A-AFF1-9F2728CFE8D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171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a:extLst>
            <a:ext uri="{FF2B5EF4-FFF2-40B4-BE49-F238E27FC236}">
              <a16:creationId xmlns:a16="http://schemas.microsoft.com/office/drawing/2014/main" id="{3D772B73-670B-A0E0-A931-F718B1354D7B}"/>
            </a:ext>
          </a:extLst>
        </p:cNvPr>
        <p:cNvGrpSpPr/>
        <p:nvPr/>
      </p:nvGrpSpPr>
      <p:grpSpPr>
        <a:xfrm>
          <a:off x="0" y="0"/>
          <a:ext cx="0" cy="0"/>
          <a:chOff x="0" y="0"/>
          <a:chExt cx="0" cy="0"/>
        </a:xfrm>
      </p:grpSpPr>
      <p:sp>
        <p:nvSpPr>
          <p:cNvPr id="245" name="Google Shape;245;g2eed603ea33_0_115:notes">
            <a:extLst>
              <a:ext uri="{FF2B5EF4-FFF2-40B4-BE49-F238E27FC236}">
                <a16:creationId xmlns:a16="http://schemas.microsoft.com/office/drawing/2014/main" id="{1A0F6992-FD2D-BF85-3713-5C834B096BB0}"/>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US" sz="1400"/>
              <a:t>And then </a:t>
            </a:r>
            <a:r>
              <a:rPr lang="en-US" sz="1400" b="1"/>
              <a:t>tell you more about Braver Angels</a:t>
            </a:r>
            <a:r>
              <a:rPr lang="en-US" sz="1400"/>
              <a:t>, including how our organization views polarization and what we can do about it.  </a:t>
            </a:r>
            <a:endParaRPr/>
          </a:p>
          <a:p>
            <a:pPr marL="0" lvl="0" indent="0" algn="l" rtl="0">
              <a:spcBef>
                <a:spcPts val="0"/>
              </a:spcBef>
              <a:spcAft>
                <a:spcPts val="0"/>
              </a:spcAft>
              <a:buClr>
                <a:schemeClr val="dk1"/>
              </a:buClr>
              <a:buSzPts val="1100"/>
              <a:buFont typeface="Arial"/>
              <a:buNone/>
            </a:pPr>
            <a:endParaRPr sz="1400"/>
          </a:p>
          <a:p>
            <a:pPr marL="457200" lvl="0" indent="0" algn="l" rtl="0">
              <a:spcBef>
                <a:spcPts val="0"/>
              </a:spcBef>
              <a:spcAft>
                <a:spcPts val="0"/>
              </a:spcAft>
              <a:buNone/>
            </a:pPr>
            <a:endParaRPr sz="1400"/>
          </a:p>
        </p:txBody>
      </p:sp>
      <p:sp>
        <p:nvSpPr>
          <p:cNvPr id="246" name="Google Shape;246;g2eed603ea33_0_115:notes">
            <a:extLst>
              <a:ext uri="{FF2B5EF4-FFF2-40B4-BE49-F238E27FC236}">
                <a16:creationId xmlns:a16="http://schemas.microsoft.com/office/drawing/2014/main" id="{E81E8DDA-042C-B767-1971-B51DF845BFF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17204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a:extLst>
            <a:ext uri="{FF2B5EF4-FFF2-40B4-BE49-F238E27FC236}">
              <a16:creationId xmlns:a16="http://schemas.microsoft.com/office/drawing/2014/main" id="{087185D2-747A-D4E9-E024-D93459578797}"/>
            </a:ext>
          </a:extLst>
        </p:cNvPr>
        <p:cNvGrpSpPr/>
        <p:nvPr/>
      </p:nvGrpSpPr>
      <p:grpSpPr>
        <a:xfrm>
          <a:off x="0" y="0"/>
          <a:ext cx="0" cy="0"/>
          <a:chOff x="0" y="0"/>
          <a:chExt cx="0" cy="0"/>
        </a:xfrm>
      </p:grpSpPr>
      <p:sp>
        <p:nvSpPr>
          <p:cNvPr id="254" name="Google Shape;254;g2eb4d886b4a_0_133:notes">
            <a:extLst>
              <a:ext uri="{FF2B5EF4-FFF2-40B4-BE49-F238E27FC236}">
                <a16:creationId xmlns:a16="http://schemas.microsoft.com/office/drawing/2014/main" id="{E57AE144-3D3B-5D92-9DA5-BECF0F924A2E}"/>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US" sz="1400"/>
              <a:t>And then </a:t>
            </a:r>
            <a:r>
              <a:rPr lang="en-US" sz="1400" b="1"/>
              <a:t>tell you more about Braver Angels</a:t>
            </a:r>
            <a:r>
              <a:rPr lang="en-US" sz="1400"/>
              <a:t>, including how our organization views polarization and what we can do about it.  </a:t>
            </a:r>
            <a:endParaRPr/>
          </a:p>
          <a:p>
            <a:pPr marL="0" lvl="0" indent="0" algn="l" rtl="0">
              <a:spcBef>
                <a:spcPts val="0"/>
              </a:spcBef>
              <a:spcAft>
                <a:spcPts val="0"/>
              </a:spcAft>
              <a:buClr>
                <a:schemeClr val="dk1"/>
              </a:buClr>
              <a:buSzPts val="1100"/>
              <a:buFont typeface="Arial"/>
              <a:buNone/>
            </a:pPr>
            <a:endParaRPr sz="1400"/>
          </a:p>
          <a:p>
            <a:pPr marL="457200" lvl="0" indent="0" algn="l" rtl="0">
              <a:spcBef>
                <a:spcPts val="0"/>
              </a:spcBef>
              <a:spcAft>
                <a:spcPts val="0"/>
              </a:spcAft>
              <a:buNone/>
            </a:pPr>
            <a:endParaRPr sz="1400"/>
          </a:p>
        </p:txBody>
      </p:sp>
      <p:sp>
        <p:nvSpPr>
          <p:cNvPr id="255" name="Google Shape;255;g2eb4d886b4a_0_133:notes">
            <a:extLst>
              <a:ext uri="{FF2B5EF4-FFF2-40B4-BE49-F238E27FC236}">
                <a16:creationId xmlns:a16="http://schemas.microsoft.com/office/drawing/2014/main" id="{F1BE2073-400E-B7F3-E427-FDD6577C642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3978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eb4288af24_0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US" sz="1400"/>
              <a:t>And then </a:t>
            </a:r>
            <a:r>
              <a:rPr lang="en-US" sz="1400" b="1"/>
              <a:t>tell you more about Braver Angels</a:t>
            </a:r>
            <a:r>
              <a:rPr lang="en-US" sz="1400"/>
              <a:t>, including how our organization views polarization and what we can do about it.  </a:t>
            </a:r>
            <a:endParaRPr/>
          </a:p>
          <a:p>
            <a:pPr marL="0" lvl="0" indent="0" algn="l" rtl="0">
              <a:spcBef>
                <a:spcPts val="0"/>
              </a:spcBef>
              <a:spcAft>
                <a:spcPts val="0"/>
              </a:spcAft>
              <a:buClr>
                <a:schemeClr val="dk1"/>
              </a:buClr>
              <a:buSzPts val="1100"/>
              <a:buFont typeface="Arial"/>
              <a:buNone/>
            </a:pPr>
            <a:endParaRPr sz="1400"/>
          </a:p>
          <a:p>
            <a:pPr marL="457200" lvl="0" indent="0" algn="l" rtl="0">
              <a:spcBef>
                <a:spcPts val="0"/>
              </a:spcBef>
              <a:spcAft>
                <a:spcPts val="0"/>
              </a:spcAft>
              <a:buNone/>
            </a:pPr>
            <a:endParaRPr sz="1400"/>
          </a:p>
        </p:txBody>
      </p:sp>
      <p:sp>
        <p:nvSpPr>
          <p:cNvPr id="155" name="Google Shape;155;g2eb4288af24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88571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9DA1B885-2FD5-49CE-FCC8-0B7B3E17940E}"/>
            </a:ext>
          </a:extLst>
        </p:cNvPr>
        <p:cNvGrpSpPr/>
        <p:nvPr/>
      </p:nvGrpSpPr>
      <p:grpSpPr>
        <a:xfrm>
          <a:off x="0" y="0"/>
          <a:ext cx="0" cy="0"/>
          <a:chOff x="0" y="0"/>
          <a:chExt cx="0" cy="0"/>
        </a:xfrm>
      </p:grpSpPr>
      <p:sp>
        <p:nvSpPr>
          <p:cNvPr id="154" name="Google Shape;154;g2eb4288af24_0_61:notes">
            <a:extLst>
              <a:ext uri="{FF2B5EF4-FFF2-40B4-BE49-F238E27FC236}">
                <a16:creationId xmlns:a16="http://schemas.microsoft.com/office/drawing/2014/main" id="{358604C8-F3CF-5C7E-3BF2-1724ACDC111F}"/>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US" sz="1400"/>
              <a:t>And then </a:t>
            </a:r>
            <a:r>
              <a:rPr lang="en-US" sz="1400" b="1"/>
              <a:t>tell you more about Braver Angels</a:t>
            </a:r>
            <a:r>
              <a:rPr lang="en-US" sz="1400"/>
              <a:t>, including how our organization views polarization and what we can do about it.  </a:t>
            </a:r>
            <a:endParaRPr/>
          </a:p>
          <a:p>
            <a:pPr marL="0" lvl="0" indent="0" algn="l" rtl="0">
              <a:spcBef>
                <a:spcPts val="0"/>
              </a:spcBef>
              <a:spcAft>
                <a:spcPts val="0"/>
              </a:spcAft>
              <a:buClr>
                <a:schemeClr val="dk1"/>
              </a:buClr>
              <a:buSzPts val="1100"/>
              <a:buFont typeface="Arial"/>
              <a:buNone/>
            </a:pPr>
            <a:endParaRPr sz="1400"/>
          </a:p>
          <a:p>
            <a:pPr marL="457200" lvl="0" indent="0" algn="l" rtl="0">
              <a:spcBef>
                <a:spcPts val="0"/>
              </a:spcBef>
              <a:spcAft>
                <a:spcPts val="0"/>
              </a:spcAft>
              <a:buNone/>
            </a:pPr>
            <a:endParaRPr sz="1400"/>
          </a:p>
        </p:txBody>
      </p:sp>
      <p:sp>
        <p:nvSpPr>
          <p:cNvPr id="155" name="Google Shape;155;g2eb4288af24_0_61:notes">
            <a:extLst>
              <a:ext uri="{FF2B5EF4-FFF2-40B4-BE49-F238E27FC236}">
                <a16:creationId xmlns:a16="http://schemas.microsoft.com/office/drawing/2014/main" id="{F59A7AA7-5893-44EC-6C46-04EAE442FD1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54946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a:extLst>
            <a:ext uri="{FF2B5EF4-FFF2-40B4-BE49-F238E27FC236}">
              <a16:creationId xmlns:a16="http://schemas.microsoft.com/office/drawing/2014/main" id="{D50BA0A6-6C9C-A4B3-DFBE-8FD290C943F3}"/>
            </a:ext>
          </a:extLst>
        </p:cNvPr>
        <p:cNvGrpSpPr/>
        <p:nvPr/>
      </p:nvGrpSpPr>
      <p:grpSpPr>
        <a:xfrm>
          <a:off x="0" y="0"/>
          <a:ext cx="0" cy="0"/>
          <a:chOff x="0" y="0"/>
          <a:chExt cx="0" cy="0"/>
        </a:xfrm>
      </p:grpSpPr>
      <p:sp>
        <p:nvSpPr>
          <p:cNvPr id="567" name="Google Shape;567;gd19d76b322_0_52:notes">
            <a:extLst>
              <a:ext uri="{FF2B5EF4-FFF2-40B4-BE49-F238E27FC236}">
                <a16:creationId xmlns:a16="http://schemas.microsoft.com/office/drawing/2014/main" id="{9CBCFF42-8210-DD57-43F2-AA7302A3B223}"/>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0" algn="l" rtl="0">
              <a:spcBef>
                <a:spcPts val="0"/>
              </a:spcBef>
              <a:spcAft>
                <a:spcPts val="0"/>
              </a:spcAft>
              <a:buNone/>
            </a:pPr>
            <a:endParaRPr sz="1400"/>
          </a:p>
          <a:p>
            <a:pPr marL="457200" lvl="0" indent="-317500" algn="l" rtl="0">
              <a:spcBef>
                <a:spcPts val="0"/>
              </a:spcBef>
              <a:spcAft>
                <a:spcPts val="0"/>
              </a:spcAft>
              <a:buClr>
                <a:schemeClr val="dk1"/>
              </a:buClr>
              <a:buSzPts val="1400"/>
              <a:buChar char="●"/>
            </a:pPr>
            <a:r>
              <a:rPr lang="en-US" sz="1400"/>
              <a:t>We offer many other programs to build relationships and continue the conversation from workshops, including: </a:t>
            </a:r>
            <a:br>
              <a:rPr lang="en-US" sz="1400"/>
            </a:br>
            <a:endParaRPr sz="1400"/>
          </a:p>
          <a:p>
            <a:pPr marL="914400" lvl="1" indent="-317500" algn="l" rtl="0">
              <a:spcBef>
                <a:spcPts val="0"/>
              </a:spcBef>
              <a:spcAft>
                <a:spcPts val="0"/>
              </a:spcAft>
              <a:buClr>
                <a:schemeClr val="dk1"/>
              </a:buClr>
              <a:buSzPts val="1400"/>
              <a:buChar char="○"/>
            </a:pPr>
            <a:r>
              <a:rPr lang="en-US" sz="1400"/>
              <a:t>1:1 conversations that are structured, unmoderated discussions. They can be across red/blue, urban/rural, racial/ethnic or generational differences.</a:t>
            </a:r>
            <a:br>
              <a:rPr lang="en-US" sz="1400"/>
            </a:br>
            <a:endParaRPr sz="1400"/>
          </a:p>
          <a:p>
            <a:pPr marL="914400" lvl="1" indent="-317500" algn="l" rtl="0">
              <a:spcBef>
                <a:spcPts val="0"/>
              </a:spcBef>
              <a:spcAft>
                <a:spcPts val="0"/>
              </a:spcAft>
              <a:buClr>
                <a:schemeClr val="dk1"/>
              </a:buClr>
              <a:buSzPts val="1400"/>
              <a:buChar char="○"/>
            </a:pPr>
            <a:r>
              <a:rPr lang="en-US" sz="1400"/>
              <a:t>Braver Angels debates are a collaborative search for the truth, with everyone invited to speak on difficult issues facing the country.</a:t>
            </a:r>
            <a:br>
              <a:rPr lang="en-US" sz="1400"/>
            </a:br>
            <a:endParaRPr sz="1400"/>
          </a:p>
          <a:p>
            <a:pPr marL="914400" lvl="1" indent="-317500" algn="l" rtl="0">
              <a:spcBef>
                <a:spcPts val="0"/>
              </a:spcBef>
              <a:spcAft>
                <a:spcPts val="0"/>
              </a:spcAft>
              <a:buClr>
                <a:schemeClr val="dk1"/>
              </a:buClr>
              <a:buSzPts val="1400"/>
              <a:buChar char="○"/>
            </a:pPr>
            <a:r>
              <a:rPr lang="en-US" sz="1400"/>
              <a:t>And we also have book/movie discussions, red/blue pairs, local alliances and, yes, even songwriting contests!</a:t>
            </a:r>
            <a:endParaRPr sz="1400"/>
          </a:p>
          <a:p>
            <a:pPr marL="457200" lvl="0" indent="0" algn="l" rtl="0">
              <a:spcBef>
                <a:spcPts val="0"/>
              </a:spcBef>
              <a:spcAft>
                <a:spcPts val="0"/>
              </a:spcAft>
              <a:buNone/>
            </a:pPr>
            <a:endParaRPr sz="1400"/>
          </a:p>
          <a:p>
            <a:pPr marL="0" lvl="0" indent="0" algn="l" rtl="0">
              <a:spcBef>
                <a:spcPts val="0"/>
              </a:spcBef>
              <a:spcAft>
                <a:spcPts val="0"/>
              </a:spcAft>
              <a:buNone/>
            </a:pPr>
            <a:endParaRPr sz="1400"/>
          </a:p>
        </p:txBody>
      </p:sp>
      <p:sp>
        <p:nvSpPr>
          <p:cNvPr id="568" name="Google Shape;568;gd19d76b322_0_52:notes">
            <a:extLst>
              <a:ext uri="{FF2B5EF4-FFF2-40B4-BE49-F238E27FC236}">
                <a16:creationId xmlns:a16="http://schemas.microsoft.com/office/drawing/2014/main" id="{F73F6E47-0DA0-12B3-1B05-B480604EA03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88615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eb5571601d_2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US" sz="1400"/>
              <a:t>And then </a:t>
            </a:r>
            <a:r>
              <a:rPr lang="en-US" sz="1400" b="1"/>
              <a:t>tell you more about Braver Angels</a:t>
            </a:r>
            <a:r>
              <a:rPr lang="en-US" sz="1400"/>
              <a:t>, including how our organization views polarization and what we can do about it.  </a:t>
            </a:r>
            <a:endParaRPr/>
          </a:p>
          <a:p>
            <a:pPr marL="0" lvl="0" indent="0" algn="l" rtl="0">
              <a:spcBef>
                <a:spcPts val="0"/>
              </a:spcBef>
              <a:spcAft>
                <a:spcPts val="0"/>
              </a:spcAft>
              <a:buClr>
                <a:schemeClr val="dk1"/>
              </a:buClr>
              <a:buSzPts val="1100"/>
              <a:buFont typeface="Arial"/>
              <a:buNone/>
            </a:pPr>
            <a:endParaRPr sz="1400"/>
          </a:p>
          <a:p>
            <a:pPr marL="457200" lvl="0" indent="0" algn="l" rtl="0">
              <a:spcBef>
                <a:spcPts val="0"/>
              </a:spcBef>
              <a:spcAft>
                <a:spcPts val="0"/>
              </a:spcAft>
              <a:buNone/>
            </a:pPr>
            <a:endParaRPr sz="1400"/>
          </a:p>
        </p:txBody>
      </p:sp>
      <p:sp>
        <p:nvSpPr>
          <p:cNvPr id="217" name="Google Shape;217;g2eb5571601d_2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a:extLst>
            <a:ext uri="{FF2B5EF4-FFF2-40B4-BE49-F238E27FC236}">
              <a16:creationId xmlns:a16="http://schemas.microsoft.com/office/drawing/2014/main" id="{EB340C79-2E49-AD4F-5E49-C42F20BFFD77}"/>
            </a:ext>
          </a:extLst>
        </p:cNvPr>
        <p:cNvGrpSpPr/>
        <p:nvPr/>
      </p:nvGrpSpPr>
      <p:grpSpPr>
        <a:xfrm>
          <a:off x="0" y="0"/>
          <a:ext cx="0" cy="0"/>
          <a:chOff x="0" y="0"/>
          <a:chExt cx="0" cy="0"/>
        </a:xfrm>
      </p:grpSpPr>
      <p:sp>
        <p:nvSpPr>
          <p:cNvPr id="697" name="Google Shape;697;g10bd5268a8f_0_927:notes">
            <a:extLst>
              <a:ext uri="{FF2B5EF4-FFF2-40B4-BE49-F238E27FC236}">
                <a16:creationId xmlns:a16="http://schemas.microsoft.com/office/drawing/2014/main" id="{10CE49D9-7309-1E41-785F-08CE07D20A4D}"/>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sz="1400"/>
              <a:t>I want to take a minute to discuss a specific initiative that we hope will have a far-reaching impact on our country. Braver Angels recently started an initiative called “Braver Politics” designed to create an environment in which we use Braver Angels grassroots organizers to provide evidence-based, citizen-led opportunities for (Click) officials and their staff across the country–at the local, state and federal level–to find the skills and make commitments to work together productively across the partisan divide.  </a:t>
            </a:r>
            <a:br>
              <a:rPr lang="en-US" sz="1400"/>
            </a:br>
            <a:endParaRPr sz="1400"/>
          </a:p>
          <a:p>
            <a:pPr marL="457200" lvl="0" indent="-317500" algn="l" rtl="0">
              <a:spcBef>
                <a:spcPts val="0"/>
              </a:spcBef>
              <a:spcAft>
                <a:spcPts val="0"/>
              </a:spcAft>
              <a:buSzPts val="1400"/>
              <a:buChar char="●"/>
            </a:pPr>
            <a:r>
              <a:rPr lang="en-US" sz="1400"/>
              <a:t>(Click) The end goal is an America where citizens trust elected officials, voters in both parties trust elections, and (Click) our political institutions reflect the spirit of citizenship and common purpose.</a:t>
            </a:r>
            <a:endParaRPr sz="1400"/>
          </a:p>
          <a:p>
            <a:pPr marL="457200" lvl="0" indent="0" algn="l" rtl="0">
              <a:spcBef>
                <a:spcPts val="0"/>
              </a:spcBef>
              <a:spcAft>
                <a:spcPts val="0"/>
              </a:spcAft>
              <a:buNone/>
            </a:pPr>
            <a:endParaRPr sz="1400"/>
          </a:p>
          <a:p>
            <a:pPr marL="457200" lvl="0" indent="-317500" algn="l" rtl="0">
              <a:spcBef>
                <a:spcPts val="0"/>
              </a:spcBef>
              <a:spcAft>
                <a:spcPts val="0"/>
              </a:spcAft>
              <a:buSzPts val="1400"/>
              <a:buChar char="●"/>
            </a:pPr>
            <a:r>
              <a:rPr lang="en-US" sz="1400"/>
              <a:t>The photo represents Rep Dean Phillips, a Democrat from Minnesota, and Rep. Dusty Johnson a South Dakota Republican, who are two of our most prominent supporters. </a:t>
            </a:r>
            <a:endParaRPr sz="1400"/>
          </a:p>
          <a:p>
            <a:pPr marL="0" lvl="0" indent="0" algn="l" rtl="0">
              <a:spcBef>
                <a:spcPts val="0"/>
              </a:spcBef>
              <a:spcAft>
                <a:spcPts val="0"/>
              </a:spcAft>
              <a:buNone/>
            </a:pPr>
            <a:br>
              <a:rPr lang="en-US" sz="1400"/>
            </a:br>
            <a:r>
              <a:rPr lang="en-US" sz="1400"/>
              <a:t>NOTE to presenters:  You can find more information about Braver Politics </a:t>
            </a:r>
            <a:r>
              <a:rPr lang="en-US" sz="1400" u="sng">
                <a:solidFill>
                  <a:schemeClr val="hlink"/>
                </a:solidFill>
                <a:hlinkClick r:id="rId3"/>
              </a:rPr>
              <a:t>here. </a:t>
            </a:r>
            <a:r>
              <a:rPr lang="en-US" sz="1400"/>
              <a:t> You may also want to watch </a:t>
            </a:r>
            <a:r>
              <a:rPr lang="en-US" sz="1400" u="sng">
                <a:solidFill>
                  <a:schemeClr val="hlink"/>
                </a:solidFill>
                <a:hlinkClick r:id="rId4"/>
              </a:rPr>
              <a:t>this video</a:t>
            </a:r>
            <a:r>
              <a:rPr lang="en-US" sz="1400"/>
              <a:t> where the representatives discuss their attitudes towards bipartisanship and depolarization.</a:t>
            </a: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p:txBody>
      </p:sp>
      <p:sp>
        <p:nvSpPr>
          <p:cNvPr id="698" name="Google Shape;698;g10bd5268a8f_0_927:notes">
            <a:extLst>
              <a:ext uri="{FF2B5EF4-FFF2-40B4-BE49-F238E27FC236}">
                <a16:creationId xmlns:a16="http://schemas.microsoft.com/office/drawing/2014/main" id="{C61FC1B2-51EF-79F5-D37C-3BE5DF12AD5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00364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DE26A425-BB30-4395-8966-4EC0870CAD89}"/>
            </a:ext>
          </a:extLst>
        </p:cNvPr>
        <p:cNvGrpSpPr/>
        <p:nvPr/>
      </p:nvGrpSpPr>
      <p:grpSpPr>
        <a:xfrm>
          <a:off x="0" y="0"/>
          <a:ext cx="0" cy="0"/>
          <a:chOff x="0" y="0"/>
          <a:chExt cx="0" cy="0"/>
        </a:xfrm>
      </p:grpSpPr>
      <p:sp>
        <p:nvSpPr>
          <p:cNvPr id="154" name="Google Shape;154;g2eb4288af24_0_61:notes">
            <a:extLst>
              <a:ext uri="{FF2B5EF4-FFF2-40B4-BE49-F238E27FC236}">
                <a16:creationId xmlns:a16="http://schemas.microsoft.com/office/drawing/2014/main" id="{9BA7F688-8675-0264-BAB0-8D831F27E7DA}"/>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US" sz="1400"/>
              <a:t>And then </a:t>
            </a:r>
            <a:r>
              <a:rPr lang="en-US" sz="1400" b="1"/>
              <a:t>tell you more about Braver Angels</a:t>
            </a:r>
            <a:r>
              <a:rPr lang="en-US" sz="1400"/>
              <a:t>, including how our organization views polarization and what we can do about it.  </a:t>
            </a:r>
            <a:endParaRPr/>
          </a:p>
          <a:p>
            <a:pPr marL="0" lvl="0" indent="0" algn="l" rtl="0">
              <a:spcBef>
                <a:spcPts val="0"/>
              </a:spcBef>
              <a:spcAft>
                <a:spcPts val="0"/>
              </a:spcAft>
              <a:buClr>
                <a:schemeClr val="dk1"/>
              </a:buClr>
              <a:buSzPts val="1100"/>
              <a:buFont typeface="Arial"/>
              <a:buNone/>
            </a:pPr>
            <a:endParaRPr sz="1400"/>
          </a:p>
          <a:p>
            <a:pPr marL="457200" lvl="0" indent="0" algn="l" rtl="0">
              <a:spcBef>
                <a:spcPts val="0"/>
              </a:spcBef>
              <a:spcAft>
                <a:spcPts val="0"/>
              </a:spcAft>
              <a:buNone/>
            </a:pPr>
            <a:endParaRPr sz="1400"/>
          </a:p>
        </p:txBody>
      </p:sp>
      <p:sp>
        <p:nvSpPr>
          <p:cNvPr id="155" name="Google Shape;155;g2eb4288af24_0_61:notes">
            <a:extLst>
              <a:ext uri="{FF2B5EF4-FFF2-40B4-BE49-F238E27FC236}">
                <a16:creationId xmlns:a16="http://schemas.microsoft.com/office/drawing/2014/main" id="{4E201EB4-56E4-3AE3-6DF4-FECB54FC47B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35663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a:extLst>
            <a:ext uri="{FF2B5EF4-FFF2-40B4-BE49-F238E27FC236}">
              <a16:creationId xmlns:a16="http://schemas.microsoft.com/office/drawing/2014/main" id="{325CB924-5716-9962-D34E-17DF8F88DD4C}"/>
            </a:ext>
          </a:extLst>
        </p:cNvPr>
        <p:cNvGrpSpPr/>
        <p:nvPr/>
      </p:nvGrpSpPr>
      <p:grpSpPr>
        <a:xfrm>
          <a:off x="0" y="0"/>
          <a:ext cx="0" cy="0"/>
          <a:chOff x="0" y="0"/>
          <a:chExt cx="0" cy="0"/>
        </a:xfrm>
      </p:grpSpPr>
      <p:sp>
        <p:nvSpPr>
          <p:cNvPr id="272" name="Google Shape;272;g2eed603ea33_0_130:notes">
            <a:extLst>
              <a:ext uri="{FF2B5EF4-FFF2-40B4-BE49-F238E27FC236}">
                <a16:creationId xmlns:a16="http://schemas.microsoft.com/office/drawing/2014/main" id="{3BD62BB4-9C87-11E9-F642-7B32AC63AF9C}"/>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US" sz="1400"/>
              <a:t>And then </a:t>
            </a:r>
            <a:r>
              <a:rPr lang="en-US" sz="1400" b="1"/>
              <a:t>tell you more about Braver Angels</a:t>
            </a:r>
            <a:r>
              <a:rPr lang="en-US" sz="1400"/>
              <a:t>, including how our organization views polarization and what we can do about it.  </a:t>
            </a:r>
            <a:endParaRPr/>
          </a:p>
          <a:p>
            <a:pPr marL="0" lvl="0" indent="0" algn="l" rtl="0">
              <a:spcBef>
                <a:spcPts val="0"/>
              </a:spcBef>
              <a:spcAft>
                <a:spcPts val="0"/>
              </a:spcAft>
              <a:buClr>
                <a:schemeClr val="dk1"/>
              </a:buClr>
              <a:buSzPts val="1100"/>
              <a:buFont typeface="Arial"/>
              <a:buNone/>
            </a:pPr>
            <a:endParaRPr sz="1400"/>
          </a:p>
          <a:p>
            <a:pPr marL="457200" lvl="0" indent="0" algn="l" rtl="0">
              <a:spcBef>
                <a:spcPts val="0"/>
              </a:spcBef>
              <a:spcAft>
                <a:spcPts val="0"/>
              </a:spcAft>
              <a:buNone/>
            </a:pPr>
            <a:endParaRPr sz="1400"/>
          </a:p>
        </p:txBody>
      </p:sp>
      <p:sp>
        <p:nvSpPr>
          <p:cNvPr id="273" name="Google Shape;273;g2eed603ea33_0_130:notes">
            <a:extLst>
              <a:ext uri="{FF2B5EF4-FFF2-40B4-BE49-F238E27FC236}">
                <a16:creationId xmlns:a16="http://schemas.microsoft.com/office/drawing/2014/main" id="{1D080186-EBF8-8102-3C40-C7BE3FC0555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74848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eb4288af24_0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US" sz="1400"/>
              <a:t>And then </a:t>
            </a:r>
            <a:r>
              <a:rPr lang="en-US" sz="1400" b="1"/>
              <a:t>tell you more about Braver Angels</a:t>
            </a:r>
            <a:r>
              <a:rPr lang="en-US" sz="1400"/>
              <a:t>, including how our organization views polarization and what we can do about it.  </a:t>
            </a:r>
            <a:endParaRPr/>
          </a:p>
          <a:p>
            <a:pPr marL="0" lvl="0" indent="0" algn="l" rtl="0">
              <a:spcBef>
                <a:spcPts val="0"/>
              </a:spcBef>
              <a:spcAft>
                <a:spcPts val="0"/>
              </a:spcAft>
              <a:buClr>
                <a:schemeClr val="dk1"/>
              </a:buClr>
              <a:buSzPts val="1100"/>
              <a:buFont typeface="Arial"/>
              <a:buNone/>
            </a:pPr>
            <a:endParaRPr sz="1400"/>
          </a:p>
          <a:p>
            <a:pPr marL="457200" lvl="0" indent="0" algn="l" rtl="0">
              <a:spcBef>
                <a:spcPts val="0"/>
              </a:spcBef>
              <a:spcAft>
                <a:spcPts val="0"/>
              </a:spcAft>
              <a:buNone/>
            </a:pPr>
            <a:endParaRPr sz="1400"/>
          </a:p>
        </p:txBody>
      </p:sp>
      <p:sp>
        <p:nvSpPr>
          <p:cNvPr id="155" name="Google Shape;155;g2eb4288af24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68483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2b16e3bbdb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400">
                <a:solidFill>
                  <a:schemeClr val="dk1"/>
                </a:solidFill>
              </a:rPr>
              <a:t>We’ve gone through a lot of information today and I hope you want to learn more. Please take out your phones and scan the QR code for some additional tips and the opportunity to get our weekly newsletter. You can also learn more by going to our website or texting BA to 66866 to become a member. </a:t>
            </a:r>
            <a:br>
              <a:rPr lang="en-US" sz="1400">
                <a:solidFill>
                  <a:schemeClr val="dk1"/>
                </a:solidFill>
              </a:rPr>
            </a:br>
            <a:br>
              <a:rPr lang="en-US" sz="1400">
                <a:solidFill>
                  <a:schemeClr val="dk1"/>
                </a:solidFill>
              </a:rPr>
            </a:br>
            <a:endParaRPr sz="1400" i="1">
              <a:solidFill>
                <a:schemeClr val="dk1"/>
              </a:solidFill>
            </a:endParaRPr>
          </a:p>
          <a:p>
            <a:pPr marL="457200" lvl="0" indent="-228600" algn="l" rtl="0">
              <a:spcBef>
                <a:spcPts val="0"/>
              </a:spcBef>
              <a:spcAft>
                <a:spcPts val="0"/>
              </a:spcAft>
              <a:buClr>
                <a:schemeClr val="dk1"/>
              </a:buClr>
              <a:buSzPts val="1400"/>
              <a:buNone/>
            </a:pPr>
            <a:r>
              <a:rPr lang="en-US" sz="1400" i="1">
                <a:solidFill>
                  <a:schemeClr val="dk1"/>
                </a:solidFill>
              </a:rPr>
              <a:t>NOTE: These items all serve separate functions:</a:t>
            </a:r>
            <a:endParaRPr sz="1400" i="1">
              <a:solidFill>
                <a:schemeClr val="dk1"/>
              </a:solidFill>
            </a:endParaRPr>
          </a:p>
          <a:p>
            <a:pPr marL="914400" lvl="1" indent="-228600" algn="l" rtl="0">
              <a:spcBef>
                <a:spcPts val="0"/>
              </a:spcBef>
              <a:spcAft>
                <a:spcPts val="0"/>
              </a:spcAft>
              <a:buClr>
                <a:schemeClr val="dk1"/>
              </a:buClr>
              <a:buSzPts val="1400"/>
              <a:buNone/>
            </a:pPr>
            <a:r>
              <a:rPr lang="en-US" sz="1400" i="1">
                <a:solidFill>
                  <a:schemeClr val="dk1"/>
                </a:solidFill>
              </a:rPr>
              <a:t>Strongly encourage participants to scan the QR code for take-home tips and to subscribe to our newsletter. (This supports our initiative to grow membership and track participants that may not otherwise be tracked. </a:t>
            </a:r>
            <a:endParaRPr sz="1400" i="1">
              <a:solidFill>
                <a:schemeClr val="dk1"/>
              </a:solidFill>
            </a:endParaRPr>
          </a:p>
          <a:p>
            <a:pPr marL="914400" lvl="1" indent="-228600" algn="l" rtl="0">
              <a:spcBef>
                <a:spcPts val="0"/>
              </a:spcBef>
              <a:spcAft>
                <a:spcPts val="0"/>
              </a:spcAft>
              <a:buClr>
                <a:schemeClr val="dk1"/>
              </a:buClr>
              <a:buSzPts val="1400"/>
              <a:buNone/>
            </a:pPr>
            <a:r>
              <a:rPr lang="en-US" sz="1400" i="1">
                <a:solidFill>
                  <a:schemeClr val="dk1"/>
                </a:solidFill>
              </a:rPr>
              <a:t>The website will provide general information (but offers no way to track them or provide continued information.)</a:t>
            </a:r>
            <a:endParaRPr sz="1400" i="1">
              <a:solidFill>
                <a:schemeClr val="dk1"/>
              </a:solidFill>
            </a:endParaRPr>
          </a:p>
          <a:p>
            <a:pPr marL="914400" lvl="1" indent="-228600" algn="l" rtl="0">
              <a:spcBef>
                <a:spcPts val="0"/>
              </a:spcBef>
              <a:spcAft>
                <a:spcPts val="0"/>
              </a:spcAft>
              <a:buClr>
                <a:schemeClr val="dk1"/>
              </a:buClr>
              <a:buSzPts val="1400"/>
              <a:buNone/>
            </a:pPr>
            <a:r>
              <a:rPr lang="en-US" sz="1400" i="1">
                <a:solidFill>
                  <a:schemeClr val="dk1"/>
                </a:solidFill>
              </a:rPr>
              <a:t>The text is simply if a person knows they want to join. </a:t>
            </a:r>
            <a:endParaRPr sz="1400" i="1">
              <a:solidFill>
                <a:schemeClr val="dk1"/>
              </a:solidFill>
            </a:endParaRPr>
          </a:p>
          <a:p>
            <a:pPr marL="0" lvl="0" indent="0" algn="l" rtl="0">
              <a:spcBef>
                <a:spcPts val="0"/>
              </a:spcBef>
              <a:spcAft>
                <a:spcPts val="0"/>
              </a:spcAft>
              <a:buNone/>
            </a:pPr>
            <a:endParaRPr sz="1400" i="1">
              <a:solidFill>
                <a:schemeClr val="dk1"/>
              </a:solidFill>
            </a:endParaRPr>
          </a:p>
        </p:txBody>
      </p:sp>
      <p:sp>
        <p:nvSpPr>
          <p:cNvPr id="706" name="Google Shape;706;g2b16e3bbdb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a:extLst>
            <a:ext uri="{FF2B5EF4-FFF2-40B4-BE49-F238E27FC236}">
              <a16:creationId xmlns:a16="http://schemas.microsoft.com/office/drawing/2014/main" id="{DAB62396-1018-C95E-8D62-73D38618FF34}"/>
            </a:ext>
          </a:extLst>
        </p:cNvPr>
        <p:cNvGrpSpPr/>
        <p:nvPr/>
      </p:nvGrpSpPr>
      <p:grpSpPr>
        <a:xfrm>
          <a:off x="0" y="0"/>
          <a:ext cx="0" cy="0"/>
          <a:chOff x="0" y="0"/>
          <a:chExt cx="0" cy="0"/>
        </a:xfrm>
      </p:grpSpPr>
      <p:sp>
        <p:nvSpPr>
          <p:cNvPr id="550" name="Google Shape;550;ge11966bddc_0_206:notes">
            <a:extLst>
              <a:ext uri="{FF2B5EF4-FFF2-40B4-BE49-F238E27FC236}">
                <a16:creationId xmlns:a16="http://schemas.microsoft.com/office/drawing/2014/main" id="{0CBF269F-3CAB-78E3-0DAA-98DAEA8B7AF7}"/>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400"/>
          </a:p>
          <a:p>
            <a:pPr marL="457200" lvl="0" indent="-317500" algn="l" rtl="0">
              <a:spcBef>
                <a:spcPts val="0"/>
              </a:spcBef>
              <a:spcAft>
                <a:spcPts val="0"/>
              </a:spcAft>
              <a:buSzPts val="1400"/>
              <a:buChar char="●"/>
            </a:pPr>
            <a:r>
              <a:rPr lang="en-US" sz="1400"/>
              <a:t>How did we begin? This is a picture taken at our very first workshop. </a:t>
            </a:r>
            <a:endParaRPr sz="1400"/>
          </a:p>
          <a:p>
            <a:pPr marL="0" lvl="0" indent="0" algn="l" rtl="0">
              <a:spcBef>
                <a:spcPts val="0"/>
              </a:spcBef>
              <a:spcAft>
                <a:spcPts val="0"/>
              </a:spcAft>
              <a:buNone/>
            </a:pPr>
            <a:endParaRPr sz="1400"/>
          </a:p>
          <a:p>
            <a:pPr marL="457200" lvl="0" indent="-317500" algn="l" rtl="0">
              <a:spcBef>
                <a:spcPts val="0"/>
              </a:spcBef>
              <a:spcAft>
                <a:spcPts val="0"/>
              </a:spcAft>
              <a:buSzPts val="1400"/>
              <a:buChar char="●"/>
            </a:pPr>
            <a:r>
              <a:rPr lang="en-US" sz="1400"/>
              <a:t>Based on concepts taken from marriage counseling, of all places, the organization started just after the 2016 election, bringing “reds” and “blues” together to help them better understand the other side in an effort to reduce polarization.</a:t>
            </a:r>
            <a:endParaRPr sz="1400"/>
          </a:p>
          <a:p>
            <a:pPr marL="0" lvl="0" indent="0" algn="l" rtl="0">
              <a:spcBef>
                <a:spcPts val="0"/>
              </a:spcBef>
              <a:spcAft>
                <a:spcPts val="0"/>
              </a:spcAft>
              <a:buNone/>
            </a:pPr>
            <a:endParaRPr sz="1400"/>
          </a:p>
          <a:p>
            <a:pPr marL="457200" lvl="0" indent="-317500" algn="l" rtl="0">
              <a:spcBef>
                <a:spcPts val="0"/>
              </a:spcBef>
              <a:spcAft>
                <a:spcPts val="0"/>
              </a:spcAft>
              <a:buSzPts val="1400"/>
              <a:buChar char="●"/>
            </a:pPr>
            <a:r>
              <a:rPr lang="en-US" sz="1400"/>
              <a:t>Braver Angels was originally founded as “Better Angels,” based on a line from Lincoln’s first inaugural speech, appealing to the “better angels of our nature.” As our mission and membership has changed and grown, so has our name. We now emphasize the need to be brave and show the courage needed to address our country’s divide.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NOTE to Presenters: You can check out </a:t>
            </a:r>
            <a:r>
              <a:rPr lang="en-US" sz="1400" u="sng">
                <a:solidFill>
                  <a:schemeClr val="hlink"/>
                </a:solidFill>
                <a:hlinkClick r:id="rId3"/>
              </a:rPr>
              <a:t>this link on the BA website</a:t>
            </a:r>
            <a:r>
              <a:rPr lang="en-US" sz="1400"/>
              <a:t> for more information about the founding of Braver Angels. </a:t>
            </a:r>
            <a:endParaRPr sz="1400"/>
          </a:p>
        </p:txBody>
      </p:sp>
      <p:sp>
        <p:nvSpPr>
          <p:cNvPr id="551" name="Google Shape;551;ge11966bddc_0_206:notes">
            <a:extLst>
              <a:ext uri="{FF2B5EF4-FFF2-40B4-BE49-F238E27FC236}">
                <a16:creationId xmlns:a16="http://schemas.microsoft.com/office/drawing/2014/main" id="{288782CC-6F29-5C69-32B3-318D614FDAC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0363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a:extLst>
            <a:ext uri="{FF2B5EF4-FFF2-40B4-BE49-F238E27FC236}">
              <a16:creationId xmlns:a16="http://schemas.microsoft.com/office/drawing/2014/main" id="{6CE1AE43-AF75-59AD-4829-933CC4783D77}"/>
            </a:ext>
          </a:extLst>
        </p:cNvPr>
        <p:cNvGrpSpPr/>
        <p:nvPr/>
      </p:nvGrpSpPr>
      <p:grpSpPr>
        <a:xfrm>
          <a:off x="0" y="0"/>
          <a:ext cx="0" cy="0"/>
          <a:chOff x="0" y="0"/>
          <a:chExt cx="0" cy="0"/>
        </a:xfrm>
      </p:grpSpPr>
      <p:sp>
        <p:nvSpPr>
          <p:cNvPr id="128" name="Google Shape;128;p43:notes">
            <a:extLst>
              <a:ext uri="{FF2B5EF4-FFF2-40B4-BE49-F238E27FC236}">
                <a16:creationId xmlns:a16="http://schemas.microsoft.com/office/drawing/2014/main" id="{42FF68C0-0D95-1E4A-B04D-F9E042709A8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US" sz="1400"/>
              <a:t>And then </a:t>
            </a:r>
            <a:r>
              <a:rPr lang="en-US" sz="1400" b="1"/>
              <a:t>tell you more about Braver Angels</a:t>
            </a:r>
            <a:r>
              <a:rPr lang="en-US" sz="1400"/>
              <a:t>, including how our organization views polarization and what we can do about it.  </a:t>
            </a:r>
            <a:endParaRPr/>
          </a:p>
          <a:p>
            <a:pPr marL="0" lvl="0" indent="0" algn="l" rtl="0">
              <a:spcBef>
                <a:spcPts val="0"/>
              </a:spcBef>
              <a:spcAft>
                <a:spcPts val="0"/>
              </a:spcAft>
              <a:buClr>
                <a:schemeClr val="dk1"/>
              </a:buClr>
              <a:buSzPts val="1100"/>
              <a:buFont typeface="Arial"/>
              <a:buNone/>
            </a:pPr>
            <a:endParaRPr sz="1400"/>
          </a:p>
          <a:p>
            <a:pPr marL="457200" lvl="0" indent="0" algn="l" rtl="0">
              <a:spcBef>
                <a:spcPts val="0"/>
              </a:spcBef>
              <a:spcAft>
                <a:spcPts val="0"/>
              </a:spcAft>
              <a:buNone/>
            </a:pPr>
            <a:endParaRPr sz="1400"/>
          </a:p>
        </p:txBody>
      </p:sp>
      <p:sp>
        <p:nvSpPr>
          <p:cNvPr id="129" name="Google Shape;129;p43:notes">
            <a:extLst>
              <a:ext uri="{FF2B5EF4-FFF2-40B4-BE49-F238E27FC236}">
                <a16:creationId xmlns:a16="http://schemas.microsoft.com/office/drawing/2014/main" id="{E6C6612B-299C-6312-CF90-07B4C0BF101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5610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eed603ea33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US" sz="1400"/>
              <a:t>And then </a:t>
            </a:r>
            <a:r>
              <a:rPr lang="en-US" sz="1400" b="1"/>
              <a:t>tell you more about Braver Angels</a:t>
            </a:r>
            <a:r>
              <a:rPr lang="en-US" sz="1400"/>
              <a:t>, including how our organization views polarization and what we can do about it.  </a:t>
            </a:r>
            <a:endParaRPr/>
          </a:p>
          <a:p>
            <a:pPr marL="0" lvl="0" indent="0" algn="l" rtl="0">
              <a:spcBef>
                <a:spcPts val="0"/>
              </a:spcBef>
              <a:spcAft>
                <a:spcPts val="0"/>
              </a:spcAft>
              <a:buClr>
                <a:schemeClr val="dk1"/>
              </a:buClr>
              <a:buSzPts val="1100"/>
              <a:buFont typeface="Arial"/>
              <a:buNone/>
            </a:pPr>
            <a:endParaRPr sz="1400"/>
          </a:p>
          <a:p>
            <a:pPr marL="457200" lvl="0" indent="0" algn="l" rtl="0">
              <a:spcBef>
                <a:spcPts val="0"/>
              </a:spcBef>
              <a:spcAft>
                <a:spcPts val="0"/>
              </a:spcAft>
              <a:buNone/>
            </a:pPr>
            <a:endParaRPr sz="1400"/>
          </a:p>
        </p:txBody>
      </p:sp>
      <p:sp>
        <p:nvSpPr>
          <p:cNvPr id="97" name="Google Shape;97;g2eed603ea33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ef482c5422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US" sz="1400"/>
              <a:t>And then </a:t>
            </a:r>
            <a:r>
              <a:rPr lang="en-US" sz="1400" b="1"/>
              <a:t>tell you more about Braver Angels</a:t>
            </a:r>
            <a:r>
              <a:rPr lang="en-US" sz="1400"/>
              <a:t>, including how our organization views polarization and what we can do about it.  </a:t>
            </a:r>
            <a:endParaRPr/>
          </a:p>
          <a:p>
            <a:pPr marL="0" lvl="0" indent="0" algn="l" rtl="0">
              <a:spcBef>
                <a:spcPts val="0"/>
              </a:spcBef>
              <a:spcAft>
                <a:spcPts val="0"/>
              </a:spcAft>
              <a:buClr>
                <a:schemeClr val="dk1"/>
              </a:buClr>
              <a:buSzPts val="1100"/>
              <a:buFont typeface="Arial"/>
              <a:buNone/>
            </a:pPr>
            <a:endParaRPr sz="1400"/>
          </a:p>
          <a:p>
            <a:pPr marL="457200" lvl="0" indent="0" algn="l" rtl="0">
              <a:spcBef>
                <a:spcPts val="0"/>
              </a:spcBef>
              <a:spcAft>
                <a:spcPts val="0"/>
              </a:spcAft>
              <a:buNone/>
            </a:pPr>
            <a:endParaRPr sz="1400"/>
          </a:p>
        </p:txBody>
      </p:sp>
      <p:sp>
        <p:nvSpPr>
          <p:cNvPr id="105" name="Google Shape;105;g2ef482c5422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eed603ea33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US" sz="1400"/>
              <a:t>And then </a:t>
            </a:r>
            <a:r>
              <a:rPr lang="en-US" sz="1400" b="1"/>
              <a:t>tell you more about Braver Angels</a:t>
            </a:r>
            <a:r>
              <a:rPr lang="en-US" sz="1400"/>
              <a:t>, including how our organization views polarization and what we can do about it.  </a:t>
            </a:r>
            <a:endParaRPr/>
          </a:p>
          <a:p>
            <a:pPr marL="0" lvl="0" indent="0" algn="l" rtl="0">
              <a:spcBef>
                <a:spcPts val="0"/>
              </a:spcBef>
              <a:spcAft>
                <a:spcPts val="0"/>
              </a:spcAft>
              <a:buClr>
                <a:schemeClr val="dk1"/>
              </a:buClr>
              <a:buSzPts val="1100"/>
              <a:buFont typeface="Arial"/>
              <a:buNone/>
            </a:pPr>
            <a:endParaRPr sz="1400"/>
          </a:p>
          <a:p>
            <a:pPr marL="457200" lvl="0" indent="0" algn="l" rtl="0">
              <a:spcBef>
                <a:spcPts val="0"/>
              </a:spcBef>
              <a:spcAft>
                <a:spcPts val="0"/>
              </a:spcAft>
              <a:buNone/>
            </a:pPr>
            <a:endParaRPr sz="1400"/>
          </a:p>
        </p:txBody>
      </p:sp>
      <p:sp>
        <p:nvSpPr>
          <p:cNvPr id="114" name="Google Shape;114;g2eed603ea33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eb4d886b4a_0_1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US" sz="1400"/>
              <a:t>And then </a:t>
            </a:r>
            <a:r>
              <a:rPr lang="en-US" sz="1400" b="1"/>
              <a:t>tell you more about Braver Angels</a:t>
            </a:r>
            <a:r>
              <a:rPr lang="en-US" sz="1400"/>
              <a:t>, including how our organization views polarization and what we can do about it.  </a:t>
            </a:r>
            <a:endParaRPr/>
          </a:p>
          <a:p>
            <a:pPr marL="0" lvl="0" indent="0" algn="l" rtl="0">
              <a:spcBef>
                <a:spcPts val="0"/>
              </a:spcBef>
              <a:spcAft>
                <a:spcPts val="0"/>
              </a:spcAft>
              <a:buClr>
                <a:schemeClr val="dk1"/>
              </a:buClr>
              <a:buSzPts val="1100"/>
              <a:buFont typeface="Arial"/>
              <a:buNone/>
            </a:pPr>
            <a:endParaRPr sz="1400"/>
          </a:p>
          <a:p>
            <a:pPr marL="457200" lvl="0" indent="0" algn="l" rtl="0">
              <a:spcBef>
                <a:spcPts val="0"/>
              </a:spcBef>
              <a:spcAft>
                <a:spcPts val="0"/>
              </a:spcAft>
              <a:buNone/>
            </a:pPr>
            <a:endParaRPr sz="1400"/>
          </a:p>
        </p:txBody>
      </p:sp>
      <p:sp>
        <p:nvSpPr>
          <p:cNvPr id="146" name="Google Shape;146;g2eb4d886b4a_0_1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3"/>
        <p:cNvGrpSpPr/>
        <p:nvPr/>
      </p:nvGrpSpPr>
      <p:grpSpPr>
        <a:xfrm>
          <a:off x="0" y="0"/>
          <a:ext cx="0" cy="0"/>
          <a:chOff x="0" y="0"/>
          <a:chExt cx="0" cy="0"/>
        </a:xfrm>
      </p:grpSpPr>
      <p:sp>
        <p:nvSpPr>
          <p:cNvPr id="14" name="Google Shape;14;p2"/>
          <p:cNvSpPr/>
          <p:nvPr/>
        </p:nvSpPr>
        <p:spPr>
          <a:xfrm>
            <a:off x="-250" y="0"/>
            <a:ext cx="18288500" cy="87962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5" name="Google Shape;15;p2"/>
          <p:cNvSpPr txBox="1">
            <a:spLocks noGrp="1"/>
          </p:cNvSpPr>
          <p:nvPr>
            <p:ph type="ctrTitle"/>
          </p:nvPr>
        </p:nvSpPr>
        <p:spPr>
          <a:xfrm>
            <a:off x="623400" y="1079450"/>
            <a:ext cx="17041200" cy="2565000"/>
          </a:xfrm>
          <a:prstGeom prst="rect">
            <a:avLst/>
          </a:prstGeom>
        </p:spPr>
        <p:txBody>
          <a:bodyPr spcFirstLastPara="1" wrap="square" lIns="182850" tIns="182850" rIns="182850" bIns="182850" anchor="t" anchorCtr="0">
            <a:normAutofit/>
          </a:bodyPr>
          <a:lstStyle>
            <a:lvl1pPr lvl="0">
              <a:spcBef>
                <a:spcPts val="0"/>
              </a:spcBef>
              <a:spcAft>
                <a:spcPts val="0"/>
              </a:spcAft>
              <a:buSzPts val="7200"/>
              <a:buNone/>
              <a:defRPr sz="7200"/>
            </a:lvl1pPr>
            <a:lvl2pPr lvl="1">
              <a:spcBef>
                <a:spcPts val="0"/>
              </a:spcBef>
              <a:spcAft>
                <a:spcPts val="0"/>
              </a:spcAft>
              <a:buSzPts val="7200"/>
              <a:buNone/>
              <a:defRPr sz="7200"/>
            </a:lvl2pPr>
            <a:lvl3pPr lvl="2">
              <a:spcBef>
                <a:spcPts val="0"/>
              </a:spcBef>
              <a:spcAft>
                <a:spcPts val="0"/>
              </a:spcAft>
              <a:buSzPts val="7200"/>
              <a:buNone/>
              <a:defRPr sz="7200"/>
            </a:lvl3pPr>
            <a:lvl4pPr lvl="3">
              <a:spcBef>
                <a:spcPts val="0"/>
              </a:spcBef>
              <a:spcAft>
                <a:spcPts val="0"/>
              </a:spcAft>
              <a:buSzPts val="7200"/>
              <a:buNone/>
              <a:defRPr sz="7200"/>
            </a:lvl4pPr>
            <a:lvl5pPr lvl="4">
              <a:spcBef>
                <a:spcPts val="0"/>
              </a:spcBef>
              <a:spcAft>
                <a:spcPts val="0"/>
              </a:spcAft>
              <a:buSzPts val="7200"/>
              <a:buNone/>
              <a:defRPr sz="7200"/>
            </a:lvl5pPr>
            <a:lvl6pPr lvl="5">
              <a:spcBef>
                <a:spcPts val="0"/>
              </a:spcBef>
              <a:spcAft>
                <a:spcPts val="0"/>
              </a:spcAft>
              <a:buSzPts val="7200"/>
              <a:buNone/>
              <a:defRPr sz="7200"/>
            </a:lvl6pPr>
            <a:lvl7pPr lvl="6">
              <a:spcBef>
                <a:spcPts val="0"/>
              </a:spcBef>
              <a:spcAft>
                <a:spcPts val="0"/>
              </a:spcAft>
              <a:buSzPts val="7200"/>
              <a:buNone/>
              <a:defRPr sz="7200"/>
            </a:lvl7pPr>
            <a:lvl8pPr lvl="7">
              <a:spcBef>
                <a:spcPts val="0"/>
              </a:spcBef>
              <a:spcAft>
                <a:spcPts val="0"/>
              </a:spcAft>
              <a:buSzPts val="7200"/>
              <a:buNone/>
              <a:defRPr sz="7200"/>
            </a:lvl8pPr>
            <a:lvl9pPr lvl="8">
              <a:spcBef>
                <a:spcPts val="0"/>
              </a:spcBef>
              <a:spcAft>
                <a:spcPts val="0"/>
              </a:spcAft>
              <a:buSzPts val="7200"/>
              <a:buNone/>
              <a:defRPr sz="7200"/>
            </a:lvl9pPr>
          </a:lstStyle>
          <a:p>
            <a:endParaRPr/>
          </a:p>
        </p:txBody>
      </p:sp>
      <p:sp>
        <p:nvSpPr>
          <p:cNvPr id="16" name="Google Shape;16;p2"/>
          <p:cNvSpPr txBox="1">
            <a:spLocks noGrp="1"/>
          </p:cNvSpPr>
          <p:nvPr>
            <p:ph type="subTitle" idx="1"/>
          </p:nvPr>
        </p:nvSpPr>
        <p:spPr>
          <a:xfrm>
            <a:off x="623400" y="3757120"/>
            <a:ext cx="8485200" cy="1476600"/>
          </a:xfrm>
          <a:prstGeom prst="rect">
            <a:avLst/>
          </a:prstGeom>
        </p:spPr>
        <p:txBody>
          <a:bodyPr spcFirstLastPara="1" wrap="square" lIns="182850" tIns="182850" rIns="182850" bIns="182850" anchor="t" anchorCtr="0">
            <a:normAutofit/>
          </a:bodyPr>
          <a:lstStyle>
            <a:lvl1pPr lvl="0">
              <a:lnSpc>
                <a:spcPct val="100000"/>
              </a:lnSpc>
              <a:spcBef>
                <a:spcPts val="0"/>
              </a:spcBef>
              <a:spcAft>
                <a:spcPts val="0"/>
              </a:spcAft>
              <a:buClr>
                <a:schemeClr val="lt2"/>
              </a:buClr>
              <a:buSzPts val="3200"/>
              <a:buNone/>
              <a:defRPr sz="3200">
                <a:solidFill>
                  <a:schemeClr val="lt2"/>
                </a:solidFill>
              </a:defRPr>
            </a:lvl1pPr>
            <a:lvl2pPr lvl="1">
              <a:lnSpc>
                <a:spcPct val="100000"/>
              </a:lnSpc>
              <a:spcBef>
                <a:spcPts val="0"/>
              </a:spcBef>
              <a:spcAft>
                <a:spcPts val="0"/>
              </a:spcAft>
              <a:buClr>
                <a:schemeClr val="lt2"/>
              </a:buClr>
              <a:buSzPts val="3200"/>
              <a:buNone/>
              <a:defRPr sz="3200">
                <a:solidFill>
                  <a:schemeClr val="lt2"/>
                </a:solidFill>
              </a:defRPr>
            </a:lvl2pPr>
            <a:lvl3pPr lvl="2">
              <a:lnSpc>
                <a:spcPct val="100000"/>
              </a:lnSpc>
              <a:spcBef>
                <a:spcPts val="0"/>
              </a:spcBef>
              <a:spcAft>
                <a:spcPts val="0"/>
              </a:spcAft>
              <a:buClr>
                <a:schemeClr val="lt2"/>
              </a:buClr>
              <a:buSzPts val="3200"/>
              <a:buNone/>
              <a:defRPr sz="3200">
                <a:solidFill>
                  <a:schemeClr val="lt2"/>
                </a:solidFill>
              </a:defRPr>
            </a:lvl3pPr>
            <a:lvl4pPr lvl="3">
              <a:lnSpc>
                <a:spcPct val="100000"/>
              </a:lnSpc>
              <a:spcBef>
                <a:spcPts val="0"/>
              </a:spcBef>
              <a:spcAft>
                <a:spcPts val="0"/>
              </a:spcAft>
              <a:buClr>
                <a:schemeClr val="lt2"/>
              </a:buClr>
              <a:buSzPts val="3200"/>
              <a:buNone/>
              <a:defRPr sz="3200">
                <a:solidFill>
                  <a:schemeClr val="lt2"/>
                </a:solidFill>
              </a:defRPr>
            </a:lvl4pPr>
            <a:lvl5pPr lvl="4">
              <a:lnSpc>
                <a:spcPct val="100000"/>
              </a:lnSpc>
              <a:spcBef>
                <a:spcPts val="0"/>
              </a:spcBef>
              <a:spcAft>
                <a:spcPts val="0"/>
              </a:spcAft>
              <a:buClr>
                <a:schemeClr val="lt2"/>
              </a:buClr>
              <a:buSzPts val="3200"/>
              <a:buNone/>
              <a:defRPr sz="3200">
                <a:solidFill>
                  <a:schemeClr val="lt2"/>
                </a:solidFill>
              </a:defRPr>
            </a:lvl5pPr>
            <a:lvl6pPr lvl="5">
              <a:lnSpc>
                <a:spcPct val="100000"/>
              </a:lnSpc>
              <a:spcBef>
                <a:spcPts val="0"/>
              </a:spcBef>
              <a:spcAft>
                <a:spcPts val="0"/>
              </a:spcAft>
              <a:buClr>
                <a:schemeClr val="lt2"/>
              </a:buClr>
              <a:buSzPts val="3200"/>
              <a:buNone/>
              <a:defRPr sz="3200">
                <a:solidFill>
                  <a:schemeClr val="lt2"/>
                </a:solidFill>
              </a:defRPr>
            </a:lvl6pPr>
            <a:lvl7pPr lvl="6">
              <a:lnSpc>
                <a:spcPct val="100000"/>
              </a:lnSpc>
              <a:spcBef>
                <a:spcPts val="0"/>
              </a:spcBef>
              <a:spcAft>
                <a:spcPts val="0"/>
              </a:spcAft>
              <a:buClr>
                <a:schemeClr val="lt2"/>
              </a:buClr>
              <a:buSzPts val="3200"/>
              <a:buNone/>
              <a:defRPr sz="3200">
                <a:solidFill>
                  <a:schemeClr val="lt2"/>
                </a:solidFill>
              </a:defRPr>
            </a:lvl7pPr>
            <a:lvl8pPr lvl="7">
              <a:lnSpc>
                <a:spcPct val="100000"/>
              </a:lnSpc>
              <a:spcBef>
                <a:spcPts val="0"/>
              </a:spcBef>
              <a:spcAft>
                <a:spcPts val="0"/>
              </a:spcAft>
              <a:buClr>
                <a:schemeClr val="lt2"/>
              </a:buClr>
              <a:buSzPts val="3200"/>
              <a:buNone/>
              <a:defRPr sz="3200">
                <a:solidFill>
                  <a:schemeClr val="lt2"/>
                </a:solidFill>
              </a:defRPr>
            </a:lvl8pPr>
            <a:lvl9pPr lvl="8">
              <a:lnSpc>
                <a:spcPct val="100000"/>
              </a:lnSpc>
              <a:spcBef>
                <a:spcPts val="0"/>
              </a:spcBef>
              <a:spcAft>
                <a:spcPts val="0"/>
              </a:spcAft>
              <a:buClr>
                <a:schemeClr val="lt2"/>
              </a:buClr>
              <a:buSzPts val="3200"/>
              <a:buNone/>
              <a:defRPr sz="3200">
                <a:solidFill>
                  <a:schemeClr val="lt2"/>
                </a:solidFill>
              </a:defRPr>
            </a:lvl9pPr>
          </a:lstStyle>
          <a:p>
            <a:endParaRPr/>
          </a:p>
        </p:txBody>
      </p:sp>
      <p:sp>
        <p:nvSpPr>
          <p:cNvPr id="17" name="Google Shape;17;p2"/>
          <p:cNvSpPr txBox="1">
            <a:spLocks noGrp="1"/>
          </p:cNvSpPr>
          <p:nvPr>
            <p:ph type="sldNum" idx="12"/>
          </p:nvPr>
        </p:nvSpPr>
        <p:spPr>
          <a:xfrm>
            <a:off x="16944916" y="9326434"/>
            <a:ext cx="1097400" cy="787200"/>
          </a:xfrm>
          <a:prstGeom prst="rect">
            <a:avLst/>
          </a:prstGeom>
        </p:spPr>
        <p:txBody>
          <a:bodyPr spcFirstLastPara="1" wrap="square" lIns="182850" tIns="182850" rIns="182850" bIns="18285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2"/>
          <p:cNvSpPr txBox="1">
            <a:spLocks noGrp="1"/>
          </p:cNvSpPr>
          <p:nvPr>
            <p:ph type="sldNum" idx="12"/>
          </p:nvPr>
        </p:nvSpPr>
        <p:spPr>
          <a:xfrm>
            <a:off x="16944916" y="9326434"/>
            <a:ext cx="1097400" cy="787200"/>
          </a:xfrm>
          <a:prstGeom prst="rect">
            <a:avLst/>
          </a:prstGeom>
        </p:spPr>
        <p:txBody>
          <a:bodyPr spcFirstLastPara="1" wrap="square" lIns="182850" tIns="182850" rIns="182850" bIns="182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8"/>
        <p:cNvGrpSpPr/>
        <p:nvPr/>
      </p:nvGrpSpPr>
      <p:grpSpPr>
        <a:xfrm>
          <a:off x="0" y="0"/>
          <a:ext cx="0" cy="0"/>
          <a:chOff x="0" y="0"/>
          <a:chExt cx="0" cy="0"/>
        </a:xfrm>
      </p:grpSpPr>
      <p:sp>
        <p:nvSpPr>
          <p:cNvPr id="19" name="Google Shape;19;p3"/>
          <p:cNvSpPr/>
          <p:nvPr/>
        </p:nvSpPr>
        <p:spPr>
          <a:xfrm>
            <a:off x="0" y="96198"/>
            <a:ext cx="18288500" cy="87962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20" name="Google Shape;20;p3"/>
          <p:cNvSpPr/>
          <p:nvPr/>
        </p:nvSpPr>
        <p:spPr>
          <a:xfrm>
            <a:off x="0" y="0"/>
            <a:ext cx="18288500" cy="87962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21" name="Google Shape;21;p3"/>
          <p:cNvSpPr txBox="1">
            <a:spLocks noGrp="1"/>
          </p:cNvSpPr>
          <p:nvPr>
            <p:ph type="title"/>
          </p:nvPr>
        </p:nvSpPr>
        <p:spPr>
          <a:xfrm>
            <a:off x="623400" y="1079450"/>
            <a:ext cx="17041200" cy="2565000"/>
          </a:xfrm>
          <a:prstGeom prst="rect">
            <a:avLst/>
          </a:prstGeom>
        </p:spPr>
        <p:txBody>
          <a:bodyPr spcFirstLastPara="1" wrap="square" lIns="182850" tIns="182850" rIns="182850" bIns="182850" anchor="t" anchorCtr="0">
            <a:normAutofit/>
          </a:bodyPr>
          <a:lstStyle>
            <a:lvl1pPr lvl="0">
              <a:spcBef>
                <a:spcPts val="0"/>
              </a:spcBef>
              <a:spcAft>
                <a:spcPts val="0"/>
              </a:spcAft>
              <a:buSzPts val="7200"/>
              <a:buNone/>
              <a:defRPr sz="7200"/>
            </a:lvl1pPr>
            <a:lvl2pPr lvl="1">
              <a:spcBef>
                <a:spcPts val="0"/>
              </a:spcBef>
              <a:spcAft>
                <a:spcPts val="0"/>
              </a:spcAft>
              <a:buSzPts val="7200"/>
              <a:buNone/>
              <a:defRPr sz="7200"/>
            </a:lvl2pPr>
            <a:lvl3pPr lvl="2">
              <a:spcBef>
                <a:spcPts val="0"/>
              </a:spcBef>
              <a:spcAft>
                <a:spcPts val="0"/>
              </a:spcAft>
              <a:buSzPts val="7200"/>
              <a:buNone/>
              <a:defRPr sz="7200"/>
            </a:lvl3pPr>
            <a:lvl4pPr lvl="3">
              <a:spcBef>
                <a:spcPts val="0"/>
              </a:spcBef>
              <a:spcAft>
                <a:spcPts val="0"/>
              </a:spcAft>
              <a:buSzPts val="7200"/>
              <a:buNone/>
              <a:defRPr sz="7200"/>
            </a:lvl4pPr>
            <a:lvl5pPr lvl="4">
              <a:spcBef>
                <a:spcPts val="0"/>
              </a:spcBef>
              <a:spcAft>
                <a:spcPts val="0"/>
              </a:spcAft>
              <a:buSzPts val="7200"/>
              <a:buNone/>
              <a:defRPr sz="7200"/>
            </a:lvl5pPr>
            <a:lvl6pPr lvl="5">
              <a:spcBef>
                <a:spcPts val="0"/>
              </a:spcBef>
              <a:spcAft>
                <a:spcPts val="0"/>
              </a:spcAft>
              <a:buSzPts val="7200"/>
              <a:buNone/>
              <a:defRPr sz="7200"/>
            </a:lvl6pPr>
            <a:lvl7pPr lvl="6">
              <a:spcBef>
                <a:spcPts val="0"/>
              </a:spcBef>
              <a:spcAft>
                <a:spcPts val="0"/>
              </a:spcAft>
              <a:buSzPts val="7200"/>
              <a:buNone/>
              <a:defRPr sz="7200"/>
            </a:lvl7pPr>
            <a:lvl8pPr lvl="7">
              <a:spcBef>
                <a:spcPts val="0"/>
              </a:spcBef>
              <a:spcAft>
                <a:spcPts val="0"/>
              </a:spcAft>
              <a:buSzPts val="7200"/>
              <a:buNone/>
              <a:defRPr sz="7200"/>
            </a:lvl8pPr>
            <a:lvl9pPr lvl="8">
              <a:spcBef>
                <a:spcPts val="0"/>
              </a:spcBef>
              <a:spcAft>
                <a:spcPts val="0"/>
              </a:spcAft>
              <a:buSzPts val="7200"/>
              <a:buNone/>
              <a:defRPr sz="7200"/>
            </a:lvl9pPr>
          </a:lstStyle>
          <a:p>
            <a:endParaRPr/>
          </a:p>
        </p:txBody>
      </p:sp>
      <p:sp>
        <p:nvSpPr>
          <p:cNvPr id="22" name="Google Shape;22;p3"/>
          <p:cNvSpPr txBox="1">
            <a:spLocks noGrp="1"/>
          </p:cNvSpPr>
          <p:nvPr>
            <p:ph type="sldNum" idx="12"/>
          </p:nvPr>
        </p:nvSpPr>
        <p:spPr>
          <a:xfrm>
            <a:off x="16944916" y="9326434"/>
            <a:ext cx="1097400" cy="787200"/>
          </a:xfrm>
          <a:prstGeom prst="rect">
            <a:avLst/>
          </a:prstGeom>
        </p:spPr>
        <p:txBody>
          <a:bodyPr spcFirstLastPara="1" wrap="square" lIns="182850" tIns="182850" rIns="182850" bIns="182850"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8628000" cy="10287000"/>
          </a:xfrm>
          <a:prstGeom prst="rect">
            <a:avLst/>
          </a:pr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sp>
        <p:nvSpPr>
          <p:cNvPr id="25" name="Google Shape;25;p4"/>
          <p:cNvSpPr/>
          <p:nvPr/>
        </p:nvSpPr>
        <p:spPr>
          <a:xfrm>
            <a:off x="0" y="88250"/>
            <a:ext cx="8627250" cy="8798750"/>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6" name="Google Shape;26;p4"/>
          <p:cNvSpPr/>
          <p:nvPr/>
        </p:nvSpPr>
        <p:spPr>
          <a:xfrm>
            <a:off x="-250" y="0"/>
            <a:ext cx="8633800" cy="87912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7" name="Google Shape;27;p4"/>
          <p:cNvSpPr txBox="1">
            <a:spLocks noGrp="1"/>
          </p:cNvSpPr>
          <p:nvPr>
            <p:ph type="title"/>
          </p:nvPr>
        </p:nvSpPr>
        <p:spPr>
          <a:xfrm>
            <a:off x="623450" y="1001850"/>
            <a:ext cx="7413000" cy="5017800"/>
          </a:xfrm>
          <a:prstGeom prst="rect">
            <a:avLst/>
          </a:prstGeom>
        </p:spPr>
        <p:txBody>
          <a:bodyPr spcFirstLastPara="1" wrap="square" lIns="182850" tIns="182850" rIns="182850" bIns="182850" anchor="t" anchorCtr="0">
            <a:normAutofit/>
          </a:bodyPr>
          <a:lstStyle>
            <a:lvl1pPr lvl="0">
              <a:spcBef>
                <a:spcPts val="0"/>
              </a:spcBef>
              <a:spcAft>
                <a:spcPts val="0"/>
              </a:spcAft>
              <a:buClr>
                <a:schemeClr val="lt1"/>
              </a:buClr>
              <a:buSzPts val="5600"/>
              <a:buNone/>
              <a:defRPr>
                <a:solidFill>
                  <a:schemeClr val="lt1"/>
                </a:solidFill>
              </a:defRPr>
            </a:lvl1pPr>
            <a:lvl2pPr lvl="1">
              <a:spcBef>
                <a:spcPts val="0"/>
              </a:spcBef>
              <a:spcAft>
                <a:spcPts val="0"/>
              </a:spcAft>
              <a:buClr>
                <a:schemeClr val="lt1"/>
              </a:buClr>
              <a:buSzPts val="5600"/>
              <a:buNone/>
              <a:defRPr>
                <a:solidFill>
                  <a:schemeClr val="lt1"/>
                </a:solidFill>
              </a:defRPr>
            </a:lvl2pPr>
            <a:lvl3pPr lvl="2">
              <a:spcBef>
                <a:spcPts val="0"/>
              </a:spcBef>
              <a:spcAft>
                <a:spcPts val="0"/>
              </a:spcAft>
              <a:buClr>
                <a:schemeClr val="lt1"/>
              </a:buClr>
              <a:buSzPts val="5600"/>
              <a:buNone/>
              <a:defRPr>
                <a:solidFill>
                  <a:schemeClr val="lt1"/>
                </a:solidFill>
              </a:defRPr>
            </a:lvl3pPr>
            <a:lvl4pPr lvl="3">
              <a:spcBef>
                <a:spcPts val="0"/>
              </a:spcBef>
              <a:spcAft>
                <a:spcPts val="0"/>
              </a:spcAft>
              <a:buClr>
                <a:schemeClr val="lt1"/>
              </a:buClr>
              <a:buSzPts val="5600"/>
              <a:buNone/>
              <a:defRPr>
                <a:solidFill>
                  <a:schemeClr val="lt1"/>
                </a:solidFill>
              </a:defRPr>
            </a:lvl4pPr>
            <a:lvl5pPr lvl="4">
              <a:spcBef>
                <a:spcPts val="0"/>
              </a:spcBef>
              <a:spcAft>
                <a:spcPts val="0"/>
              </a:spcAft>
              <a:buClr>
                <a:schemeClr val="lt1"/>
              </a:buClr>
              <a:buSzPts val="5600"/>
              <a:buNone/>
              <a:defRPr>
                <a:solidFill>
                  <a:schemeClr val="lt1"/>
                </a:solidFill>
              </a:defRPr>
            </a:lvl5pPr>
            <a:lvl6pPr lvl="5">
              <a:spcBef>
                <a:spcPts val="0"/>
              </a:spcBef>
              <a:spcAft>
                <a:spcPts val="0"/>
              </a:spcAft>
              <a:buClr>
                <a:schemeClr val="lt1"/>
              </a:buClr>
              <a:buSzPts val="5600"/>
              <a:buNone/>
              <a:defRPr>
                <a:solidFill>
                  <a:schemeClr val="lt1"/>
                </a:solidFill>
              </a:defRPr>
            </a:lvl6pPr>
            <a:lvl7pPr lvl="6">
              <a:spcBef>
                <a:spcPts val="0"/>
              </a:spcBef>
              <a:spcAft>
                <a:spcPts val="0"/>
              </a:spcAft>
              <a:buClr>
                <a:schemeClr val="lt1"/>
              </a:buClr>
              <a:buSzPts val="5600"/>
              <a:buNone/>
              <a:defRPr>
                <a:solidFill>
                  <a:schemeClr val="lt1"/>
                </a:solidFill>
              </a:defRPr>
            </a:lvl7pPr>
            <a:lvl8pPr lvl="7">
              <a:spcBef>
                <a:spcPts val="0"/>
              </a:spcBef>
              <a:spcAft>
                <a:spcPts val="0"/>
              </a:spcAft>
              <a:buClr>
                <a:schemeClr val="lt1"/>
              </a:buClr>
              <a:buSzPts val="5600"/>
              <a:buNone/>
              <a:defRPr>
                <a:solidFill>
                  <a:schemeClr val="lt1"/>
                </a:solidFill>
              </a:defRPr>
            </a:lvl8pPr>
            <a:lvl9pPr lvl="8">
              <a:spcBef>
                <a:spcPts val="0"/>
              </a:spcBef>
              <a:spcAft>
                <a:spcPts val="0"/>
              </a:spcAft>
              <a:buClr>
                <a:schemeClr val="lt1"/>
              </a:buClr>
              <a:buSzPts val="5600"/>
              <a:buNone/>
              <a:defRPr>
                <a:solidFill>
                  <a:schemeClr val="lt1"/>
                </a:solidFill>
              </a:defRPr>
            </a:lvl9pPr>
          </a:lstStyle>
          <a:p>
            <a:endParaRPr/>
          </a:p>
        </p:txBody>
      </p:sp>
      <p:sp>
        <p:nvSpPr>
          <p:cNvPr id="28" name="Google Shape;28;p4"/>
          <p:cNvSpPr txBox="1">
            <a:spLocks noGrp="1"/>
          </p:cNvSpPr>
          <p:nvPr>
            <p:ph type="body" idx="1"/>
          </p:nvPr>
        </p:nvSpPr>
        <p:spPr>
          <a:xfrm>
            <a:off x="9289350" y="1001850"/>
            <a:ext cx="8332800" cy="8197200"/>
          </a:xfrm>
          <a:prstGeom prst="rect">
            <a:avLst/>
          </a:prstGeom>
        </p:spPr>
        <p:txBody>
          <a:bodyPr spcFirstLastPara="1" wrap="square" lIns="182850" tIns="182850" rIns="182850" bIns="182850" anchor="t" anchorCtr="0">
            <a:normAutofit/>
          </a:bodyPr>
          <a:lstStyle>
            <a:lvl1pPr marL="457200" lvl="0" indent="-393700">
              <a:spcBef>
                <a:spcPts val="0"/>
              </a:spcBef>
              <a:spcAft>
                <a:spcPts val="0"/>
              </a:spcAft>
              <a:buSzPts val="2600"/>
              <a:buChar char="●"/>
              <a:defRPr/>
            </a:lvl1pPr>
            <a:lvl2pPr marL="914400" lvl="1" indent="-368300">
              <a:spcBef>
                <a:spcPts val="0"/>
              </a:spcBef>
              <a:spcAft>
                <a:spcPts val="0"/>
              </a:spcAft>
              <a:buSzPts val="2200"/>
              <a:buChar char="○"/>
              <a:defRPr/>
            </a:lvl2pPr>
            <a:lvl3pPr marL="1371600" lvl="2" indent="-368300">
              <a:spcBef>
                <a:spcPts val="0"/>
              </a:spcBef>
              <a:spcAft>
                <a:spcPts val="0"/>
              </a:spcAft>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29" name="Google Shape;29;p4"/>
          <p:cNvSpPr txBox="1">
            <a:spLocks noGrp="1"/>
          </p:cNvSpPr>
          <p:nvPr>
            <p:ph type="sldNum" idx="12"/>
          </p:nvPr>
        </p:nvSpPr>
        <p:spPr>
          <a:xfrm>
            <a:off x="16944916" y="9326434"/>
            <a:ext cx="1097400" cy="787200"/>
          </a:xfrm>
          <a:prstGeom prst="rect">
            <a:avLst/>
          </a:prstGeom>
        </p:spPr>
        <p:txBody>
          <a:bodyPr spcFirstLastPara="1" wrap="square" lIns="182850" tIns="182850" rIns="182850" bIns="182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p:nvPr/>
        </p:nvSpPr>
        <p:spPr>
          <a:xfrm>
            <a:off x="0" y="0"/>
            <a:ext cx="18288000" cy="2554200"/>
          </a:xfrm>
          <a:prstGeom prst="rect">
            <a:avLst/>
          </a:pr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sp>
        <p:nvSpPr>
          <p:cNvPr id="32" name="Google Shape;32;p5"/>
          <p:cNvSpPr txBox="1">
            <a:spLocks noGrp="1"/>
          </p:cNvSpPr>
          <p:nvPr>
            <p:ph type="title"/>
          </p:nvPr>
        </p:nvSpPr>
        <p:spPr>
          <a:xfrm>
            <a:off x="623450" y="1001850"/>
            <a:ext cx="17041200" cy="1247400"/>
          </a:xfrm>
          <a:prstGeom prst="rect">
            <a:avLst/>
          </a:prstGeom>
        </p:spPr>
        <p:txBody>
          <a:bodyPr spcFirstLastPara="1" wrap="square" lIns="182850" tIns="182850" rIns="182850" bIns="182850" anchor="t" anchorCtr="0">
            <a:normAutofit/>
          </a:bodyPr>
          <a:lstStyle>
            <a:lvl1pPr lvl="0">
              <a:spcBef>
                <a:spcPts val="0"/>
              </a:spcBef>
              <a:spcAft>
                <a:spcPts val="0"/>
              </a:spcAft>
              <a:buClr>
                <a:schemeClr val="lt1"/>
              </a:buClr>
              <a:buSzPts val="5600"/>
              <a:buNone/>
              <a:defRPr>
                <a:solidFill>
                  <a:schemeClr val="lt1"/>
                </a:solidFill>
              </a:defRPr>
            </a:lvl1pPr>
            <a:lvl2pPr lvl="1">
              <a:spcBef>
                <a:spcPts val="0"/>
              </a:spcBef>
              <a:spcAft>
                <a:spcPts val="0"/>
              </a:spcAft>
              <a:buClr>
                <a:schemeClr val="lt1"/>
              </a:buClr>
              <a:buSzPts val="5600"/>
              <a:buNone/>
              <a:defRPr>
                <a:solidFill>
                  <a:schemeClr val="lt1"/>
                </a:solidFill>
              </a:defRPr>
            </a:lvl2pPr>
            <a:lvl3pPr lvl="2">
              <a:spcBef>
                <a:spcPts val="0"/>
              </a:spcBef>
              <a:spcAft>
                <a:spcPts val="0"/>
              </a:spcAft>
              <a:buClr>
                <a:schemeClr val="lt1"/>
              </a:buClr>
              <a:buSzPts val="5600"/>
              <a:buNone/>
              <a:defRPr>
                <a:solidFill>
                  <a:schemeClr val="lt1"/>
                </a:solidFill>
              </a:defRPr>
            </a:lvl3pPr>
            <a:lvl4pPr lvl="3">
              <a:spcBef>
                <a:spcPts val="0"/>
              </a:spcBef>
              <a:spcAft>
                <a:spcPts val="0"/>
              </a:spcAft>
              <a:buClr>
                <a:schemeClr val="lt1"/>
              </a:buClr>
              <a:buSzPts val="5600"/>
              <a:buNone/>
              <a:defRPr>
                <a:solidFill>
                  <a:schemeClr val="lt1"/>
                </a:solidFill>
              </a:defRPr>
            </a:lvl4pPr>
            <a:lvl5pPr lvl="4">
              <a:spcBef>
                <a:spcPts val="0"/>
              </a:spcBef>
              <a:spcAft>
                <a:spcPts val="0"/>
              </a:spcAft>
              <a:buClr>
                <a:schemeClr val="lt1"/>
              </a:buClr>
              <a:buSzPts val="5600"/>
              <a:buNone/>
              <a:defRPr>
                <a:solidFill>
                  <a:schemeClr val="lt1"/>
                </a:solidFill>
              </a:defRPr>
            </a:lvl5pPr>
            <a:lvl6pPr lvl="5">
              <a:spcBef>
                <a:spcPts val="0"/>
              </a:spcBef>
              <a:spcAft>
                <a:spcPts val="0"/>
              </a:spcAft>
              <a:buClr>
                <a:schemeClr val="lt1"/>
              </a:buClr>
              <a:buSzPts val="5600"/>
              <a:buNone/>
              <a:defRPr>
                <a:solidFill>
                  <a:schemeClr val="lt1"/>
                </a:solidFill>
              </a:defRPr>
            </a:lvl6pPr>
            <a:lvl7pPr lvl="6">
              <a:spcBef>
                <a:spcPts val="0"/>
              </a:spcBef>
              <a:spcAft>
                <a:spcPts val="0"/>
              </a:spcAft>
              <a:buClr>
                <a:schemeClr val="lt1"/>
              </a:buClr>
              <a:buSzPts val="5600"/>
              <a:buNone/>
              <a:defRPr>
                <a:solidFill>
                  <a:schemeClr val="lt1"/>
                </a:solidFill>
              </a:defRPr>
            </a:lvl7pPr>
            <a:lvl8pPr lvl="7">
              <a:spcBef>
                <a:spcPts val="0"/>
              </a:spcBef>
              <a:spcAft>
                <a:spcPts val="0"/>
              </a:spcAft>
              <a:buClr>
                <a:schemeClr val="lt1"/>
              </a:buClr>
              <a:buSzPts val="5600"/>
              <a:buNone/>
              <a:defRPr>
                <a:solidFill>
                  <a:schemeClr val="lt1"/>
                </a:solidFill>
              </a:defRPr>
            </a:lvl8pPr>
            <a:lvl9pPr lvl="8">
              <a:spcBef>
                <a:spcPts val="0"/>
              </a:spcBef>
              <a:spcAft>
                <a:spcPts val="0"/>
              </a:spcAft>
              <a:buClr>
                <a:schemeClr val="lt1"/>
              </a:buClr>
              <a:buSzPts val="5600"/>
              <a:buNone/>
              <a:defRPr>
                <a:solidFill>
                  <a:schemeClr val="lt1"/>
                </a:solidFill>
              </a:defRPr>
            </a:lvl9pPr>
          </a:lstStyle>
          <a:p>
            <a:endParaRPr/>
          </a:p>
        </p:txBody>
      </p:sp>
      <p:sp>
        <p:nvSpPr>
          <p:cNvPr id="33" name="Google Shape;33;p5"/>
          <p:cNvSpPr txBox="1">
            <a:spLocks noGrp="1"/>
          </p:cNvSpPr>
          <p:nvPr>
            <p:ph type="body" idx="1"/>
          </p:nvPr>
        </p:nvSpPr>
        <p:spPr>
          <a:xfrm>
            <a:off x="623400" y="3011400"/>
            <a:ext cx="7999800" cy="6152400"/>
          </a:xfrm>
          <a:prstGeom prst="rect">
            <a:avLst/>
          </a:prstGeom>
        </p:spPr>
        <p:txBody>
          <a:bodyPr spcFirstLastPara="1" wrap="square" lIns="182850" tIns="182850" rIns="182850" bIns="182850" anchor="t" anchorCtr="0">
            <a:normAutofit/>
          </a:bodyPr>
          <a:lstStyle>
            <a:lvl1pPr marL="457200" lvl="0" indent="-393700">
              <a:spcBef>
                <a:spcPts val="0"/>
              </a:spcBef>
              <a:spcAft>
                <a:spcPts val="0"/>
              </a:spcAft>
              <a:buSzPts val="2600"/>
              <a:buChar char="●"/>
              <a:defRPr/>
            </a:lvl1pPr>
            <a:lvl2pPr marL="914400" lvl="1" indent="-368300">
              <a:spcBef>
                <a:spcPts val="0"/>
              </a:spcBef>
              <a:spcAft>
                <a:spcPts val="0"/>
              </a:spcAft>
              <a:buSzPts val="2200"/>
              <a:buChar char="○"/>
              <a:defRPr/>
            </a:lvl2pPr>
            <a:lvl3pPr marL="1371600" lvl="2" indent="-368300">
              <a:spcBef>
                <a:spcPts val="0"/>
              </a:spcBef>
              <a:spcAft>
                <a:spcPts val="0"/>
              </a:spcAft>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34" name="Google Shape;34;p5"/>
          <p:cNvSpPr txBox="1">
            <a:spLocks noGrp="1"/>
          </p:cNvSpPr>
          <p:nvPr>
            <p:ph type="body" idx="2"/>
          </p:nvPr>
        </p:nvSpPr>
        <p:spPr>
          <a:xfrm>
            <a:off x="9664800" y="3011400"/>
            <a:ext cx="7999800" cy="6152400"/>
          </a:xfrm>
          <a:prstGeom prst="rect">
            <a:avLst/>
          </a:prstGeom>
        </p:spPr>
        <p:txBody>
          <a:bodyPr spcFirstLastPara="1" wrap="square" lIns="182850" tIns="182850" rIns="182850" bIns="182850" anchor="t" anchorCtr="0">
            <a:normAutofit/>
          </a:bodyPr>
          <a:lstStyle>
            <a:lvl1pPr marL="457200" lvl="0" indent="-393700">
              <a:spcBef>
                <a:spcPts val="0"/>
              </a:spcBef>
              <a:spcAft>
                <a:spcPts val="0"/>
              </a:spcAft>
              <a:buSzPts val="2600"/>
              <a:buChar char="●"/>
              <a:defRPr/>
            </a:lvl1pPr>
            <a:lvl2pPr marL="914400" lvl="1" indent="-368300">
              <a:spcBef>
                <a:spcPts val="0"/>
              </a:spcBef>
              <a:spcAft>
                <a:spcPts val="0"/>
              </a:spcAft>
              <a:buSzPts val="2200"/>
              <a:buChar char="○"/>
              <a:defRPr/>
            </a:lvl2pPr>
            <a:lvl3pPr marL="1371600" lvl="2" indent="-368300">
              <a:spcBef>
                <a:spcPts val="0"/>
              </a:spcBef>
              <a:spcAft>
                <a:spcPts val="0"/>
              </a:spcAft>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35" name="Google Shape;35;p5"/>
          <p:cNvSpPr txBox="1">
            <a:spLocks noGrp="1"/>
          </p:cNvSpPr>
          <p:nvPr>
            <p:ph type="sldNum" idx="12"/>
          </p:nvPr>
        </p:nvSpPr>
        <p:spPr>
          <a:xfrm>
            <a:off x="16944916" y="9326434"/>
            <a:ext cx="1097400" cy="787200"/>
          </a:xfrm>
          <a:prstGeom prst="rect">
            <a:avLst/>
          </a:prstGeom>
        </p:spPr>
        <p:txBody>
          <a:bodyPr spcFirstLastPara="1" wrap="square" lIns="182850" tIns="182850" rIns="182850" bIns="182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p:nvPr/>
        </p:nvSpPr>
        <p:spPr>
          <a:xfrm>
            <a:off x="0" y="0"/>
            <a:ext cx="18288000" cy="2554200"/>
          </a:xfrm>
          <a:prstGeom prst="rect">
            <a:avLst/>
          </a:pr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sp>
        <p:nvSpPr>
          <p:cNvPr id="38" name="Google Shape;38;p6"/>
          <p:cNvSpPr txBox="1">
            <a:spLocks noGrp="1"/>
          </p:cNvSpPr>
          <p:nvPr>
            <p:ph type="title"/>
          </p:nvPr>
        </p:nvSpPr>
        <p:spPr>
          <a:xfrm>
            <a:off x="623450" y="1001850"/>
            <a:ext cx="17041200" cy="1247400"/>
          </a:xfrm>
          <a:prstGeom prst="rect">
            <a:avLst/>
          </a:prstGeom>
        </p:spPr>
        <p:txBody>
          <a:bodyPr spcFirstLastPara="1" wrap="square" lIns="182850" tIns="182850" rIns="182850" bIns="182850" anchor="t" anchorCtr="0">
            <a:normAutofit/>
          </a:bodyPr>
          <a:lstStyle>
            <a:lvl1pPr lvl="0">
              <a:spcBef>
                <a:spcPts val="0"/>
              </a:spcBef>
              <a:spcAft>
                <a:spcPts val="0"/>
              </a:spcAft>
              <a:buClr>
                <a:schemeClr val="lt1"/>
              </a:buClr>
              <a:buSzPts val="5600"/>
              <a:buNone/>
              <a:defRPr>
                <a:solidFill>
                  <a:schemeClr val="lt1"/>
                </a:solidFill>
              </a:defRPr>
            </a:lvl1pPr>
            <a:lvl2pPr lvl="1">
              <a:spcBef>
                <a:spcPts val="0"/>
              </a:spcBef>
              <a:spcAft>
                <a:spcPts val="0"/>
              </a:spcAft>
              <a:buClr>
                <a:schemeClr val="lt1"/>
              </a:buClr>
              <a:buSzPts val="5600"/>
              <a:buNone/>
              <a:defRPr>
                <a:solidFill>
                  <a:schemeClr val="lt1"/>
                </a:solidFill>
              </a:defRPr>
            </a:lvl2pPr>
            <a:lvl3pPr lvl="2">
              <a:spcBef>
                <a:spcPts val="0"/>
              </a:spcBef>
              <a:spcAft>
                <a:spcPts val="0"/>
              </a:spcAft>
              <a:buClr>
                <a:schemeClr val="lt1"/>
              </a:buClr>
              <a:buSzPts val="5600"/>
              <a:buNone/>
              <a:defRPr>
                <a:solidFill>
                  <a:schemeClr val="lt1"/>
                </a:solidFill>
              </a:defRPr>
            </a:lvl3pPr>
            <a:lvl4pPr lvl="3">
              <a:spcBef>
                <a:spcPts val="0"/>
              </a:spcBef>
              <a:spcAft>
                <a:spcPts val="0"/>
              </a:spcAft>
              <a:buClr>
                <a:schemeClr val="lt1"/>
              </a:buClr>
              <a:buSzPts val="5600"/>
              <a:buNone/>
              <a:defRPr>
                <a:solidFill>
                  <a:schemeClr val="lt1"/>
                </a:solidFill>
              </a:defRPr>
            </a:lvl4pPr>
            <a:lvl5pPr lvl="4">
              <a:spcBef>
                <a:spcPts val="0"/>
              </a:spcBef>
              <a:spcAft>
                <a:spcPts val="0"/>
              </a:spcAft>
              <a:buClr>
                <a:schemeClr val="lt1"/>
              </a:buClr>
              <a:buSzPts val="5600"/>
              <a:buNone/>
              <a:defRPr>
                <a:solidFill>
                  <a:schemeClr val="lt1"/>
                </a:solidFill>
              </a:defRPr>
            </a:lvl5pPr>
            <a:lvl6pPr lvl="5">
              <a:spcBef>
                <a:spcPts val="0"/>
              </a:spcBef>
              <a:spcAft>
                <a:spcPts val="0"/>
              </a:spcAft>
              <a:buClr>
                <a:schemeClr val="lt1"/>
              </a:buClr>
              <a:buSzPts val="5600"/>
              <a:buNone/>
              <a:defRPr>
                <a:solidFill>
                  <a:schemeClr val="lt1"/>
                </a:solidFill>
              </a:defRPr>
            </a:lvl6pPr>
            <a:lvl7pPr lvl="6">
              <a:spcBef>
                <a:spcPts val="0"/>
              </a:spcBef>
              <a:spcAft>
                <a:spcPts val="0"/>
              </a:spcAft>
              <a:buClr>
                <a:schemeClr val="lt1"/>
              </a:buClr>
              <a:buSzPts val="5600"/>
              <a:buNone/>
              <a:defRPr>
                <a:solidFill>
                  <a:schemeClr val="lt1"/>
                </a:solidFill>
              </a:defRPr>
            </a:lvl7pPr>
            <a:lvl8pPr lvl="7">
              <a:spcBef>
                <a:spcPts val="0"/>
              </a:spcBef>
              <a:spcAft>
                <a:spcPts val="0"/>
              </a:spcAft>
              <a:buClr>
                <a:schemeClr val="lt1"/>
              </a:buClr>
              <a:buSzPts val="5600"/>
              <a:buNone/>
              <a:defRPr>
                <a:solidFill>
                  <a:schemeClr val="lt1"/>
                </a:solidFill>
              </a:defRPr>
            </a:lvl8pPr>
            <a:lvl9pPr lvl="8">
              <a:spcBef>
                <a:spcPts val="0"/>
              </a:spcBef>
              <a:spcAft>
                <a:spcPts val="0"/>
              </a:spcAft>
              <a:buClr>
                <a:schemeClr val="lt1"/>
              </a:buClr>
              <a:buSzPts val="5600"/>
              <a:buNone/>
              <a:defRPr>
                <a:solidFill>
                  <a:schemeClr val="lt1"/>
                </a:solidFill>
              </a:defRPr>
            </a:lvl9pPr>
          </a:lstStyle>
          <a:p>
            <a:endParaRPr/>
          </a:p>
        </p:txBody>
      </p:sp>
      <p:sp>
        <p:nvSpPr>
          <p:cNvPr id="39" name="Google Shape;39;p6"/>
          <p:cNvSpPr txBox="1">
            <a:spLocks noGrp="1"/>
          </p:cNvSpPr>
          <p:nvPr>
            <p:ph type="sldNum" idx="12"/>
          </p:nvPr>
        </p:nvSpPr>
        <p:spPr>
          <a:xfrm>
            <a:off x="16944916" y="9326434"/>
            <a:ext cx="1097400" cy="787200"/>
          </a:xfrm>
          <a:prstGeom prst="rect">
            <a:avLst/>
          </a:prstGeom>
        </p:spPr>
        <p:txBody>
          <a:bodyPr spcFirstLastPara="1" wrap="square" lIns="182850" tIns="182850" rIns="182850" bIns="182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7"/>
          <p:cNvSpPr/>
          <p:nvPr/>
        </p:nvSpPr>
        <p:spPr>
          <a:xfrm>
            <a:off x="0" y="0"/>
            <a:ext cx="7528800" cy="10287000"/>
          </a:xfrm>
          <a:prstGeom prst="rect">
            <a:avLst/>
          </a:pr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sp>
        <p:nvSpPr>
          <p:cNvPr id="42" name="Google Shape;42;p7"/>
          <p:cNvSpPr txBox="1">
            <a:spLocks noGrp="1"/>
          </p:cNvSpPr>
          <p:nvPr>
            <p:ph type="title"/>
          </p:nvPr>
        </p:nvSpPr>
        <p:spPr>
          <a:xfrm>
            <a:off x="623450" y="1001850"/>
            <a:ext cx="6255000" cy="3658200"/>
          </a:xfrm>
          <a:prstGeom prst="rect">
            <a:avLst/>
          </a:prstGeom>
        </p:spPr>
        <p:txBody>
          <a:bodyPr spcFirstLastPara="1" wrap="square" lIns="182850" tIns="182850" rIns="182850" bIns="182850" anchor="t" anchorCtr="0">
            <a:normAutofit/>
          </a:bodyPr>
          <a:lstStyle>
            <a:lvl1pPr lvl="0">
              <a:spcBef>
                <a:spcPts val="0"/>
              </a:spcBef>
              <a:spcAft>
                <a:spcPts val="0"/>
              </a:spcAft>
              <a:buClr>
                <a:schemeClr val="lt1"/>
              </a:buClr>
              <a:buSzPts val="5600"/>
              <a:buNone/>
              <a:defRPr>
                <a:solidFill>
                  <a:schemeClr val="lt1"/>
                </a:solidFill>
              </a:defRPr>
            </a:lvl1pPr>
            <a:lvl2pPr lvl="1">
              <a:spcBef>
                <a:spcPts val="0"/>
              </a:spcBef>
              <a:spcAft>
                <a:spcPts val="0"/>
              </a:spcAft>
              <a:buClr>
                <a:schemeClr val="lt1"/>
              </a:buClr>
              <a:buSzPts val="5600"/>
              <a:buNone/>
              <a:defRPr>
                <a:solidFill>
                  <a:schemeClr val="lt1"/>
                </a:solidFill>
              </a:defRPr>
            </a:lvl2pPr>
            <a:lvl3pPr lvl="2">
              <a:spcBef>
                <a:spcPts val="0"/>
              </a:spcBef>
              <a:spcAft>
                <a:spcPts val="0"/>
              </a:spcAft>
              <a:buClr>
                <a:schemeClr val="lt1"/>
              </a:buClr>
              <a:buSzPts val="5600"/>
              <a:buNone/>
              <a:defRPr>
                <a:solidFill>
                  <a:schemeClr val="lt1"/>
                </a:solidFill>
              </a:defRPr>
            </a:lvl3pPr>
            <a:lvl4pPr lvl="3">
              <a:spcBef>
                <a:spcPts val="0"/>
              </a:spcBef>
              <a:spcAft>
                <a:spcPts val="0"/>
              </a:spcAft>
              <a:buClr>
                <a:schemeClr val="lt1"/>
              </a:buClr>
              <a:buSzPts val="5600"/>
              <a:buNone/>
              <a:defRPr>
                <a:solidFill>
                  <a:schemeClr val="lt1"/>
                </a:solidFill>
              </a:defRPr>
            </a:lvl4pPr>
            <a:lvl5pPr lvl="4">
              <a:spcBef>
                <a:spcPts val="0"/>
              </a:spcBef>
              <a:spcAft>
                <a:spcPts val="0"/>
              </a:spcAft>
              <a:buClr>
                <a:schemeClr val="lt1"/>
              </a:buClr>
              <a:buSzPts val="5600"/>
              <a:buNone/>
              <a:defRPr>
                <a:solidFill>
                  <a:schemeClr val="lt1"/>
                </a:solidFill>
              </a:defRPr>
            </a:lvl5pPr>
            <a:lvl6pPr lvl="5">
              <a:spcBef>
                <a:spcPts val="0"/>
              </a:spcBef>
              <a:spcAft>
                <a:spcPts val="0"/>
              </a:spcAft>
              <a:buClr>
                <a:schemeClr val="lt1"/>
              </a:buClr>
              <a:buSzPts val="5600"/>
              <a:buNone/>
              <a:defRPr>
                <a:solidFill>
                  <a:schemeClr val="lt1"/>
                </a:solidFill>
              </a:defRPr>
            </a:lvl6pPr>
            <a:lvl7pPr lvl="6">
              <a:spcBef>
                <a:spcPts val="0"/>
              </a:spcBef>
              <a:spcAft>
                <a:spcPts val="0"/>
              </a:spcAft>
              <a:buClr>
                <a:schemeClr val="lt1"/>
              </a:buClr>
              <a:buSzPts val="5600"/>
              <a:buNone/>
              <a:defRPr>
                <a:solidFill>
                  <a:schemeClr val="lt1"/>
                </a:solidFill>
              </a:defRPr>
            </a:lvl7pPr>
            <a:lvl8pPr lvl="7">
              <a:spcBef>
                <a:spcPts val="0"/>
              </a:spcBef>
              <a:spcAft>
                <a:spcPts val="0"/>
              </a:spcAft>
              <a:buClr>
                <a:schemeClr val="lt1"/>
              </a:buClr>
              <a:buSzPts val="5600"/>
              <a:buNone/>
              <a:defRPr>
                <a:solidFill>
                  <a:schemeClr val="lt1"/>
                </a:solidFill>
              </a:defRPr>
            </a:lvl8pPr>
            <a:lvl9pPr lvl="8">
              <a:spcBef>
                <a:spcPts val="0"/>
              </a:spcBef>
              <a:spcAft>
                <a:spcPts val="0"/>
              </a:spcAft>
              <a:buClr>
                <a:schemeClr val="lt1"/>
              </a:buClr>
              <a:buSzPts val="5600"/>
              <a:buNone/>
              <a:defRPr>
                <a:solidFill>
                  <a:schemeClr val="lt1"/>
                </a:solidFill>
              </a:defRPr>
            </a:lvl9pPr>
          </a:lstStyle>
          <a:p>
            <a:endParaRPr/>
          </a:p>
        </p:txBody>
      </p:sp>
      <p:sp>
        <p:nvSpPr>
          <p:cNvPr id="43" name="Google Shape;43;p7"/>
          <p:cNvSpPr txBox="1">
            <a:spLocks noGrp="1"/>
          </p:cNvSpPr>
          <p:nvPr>
            <p:ph type="body" idx="1"/>
          </p:nvPr>
        </p:nvSpPr>
        <p:spPr>
          <a:xfrm>
            <a:off x="623400" y="4781300"/>
            <a:ext cx="6255000" cy="4596000"/>
          </a:xfrm>
          <a:prstGeom prst="rect">
            <a:avLst/>
          </a:prstGeom>
        </p:spPr>
        <p:txBody>
          <a:bodyPr spcFirstLastPara="1" wrap="square" lIns="182850" tIns="182850" rIns="182850" bIns="182850" anchor="t" anchorCtr="0">
            <a:normAutofit/>
          </a:bodyPr>
          <a:lstStyle>
            <a:lvl1pPr marL="457200" lvl="0" indent="-393700">
              <a:spcBef>
                <a:spcPts val="0"/>
              </a:spcBef>
              <a:spcAft>
                <a:spcPts val="0"/>
              </a:spcAft>
              <a:buClr>
                <a:schemeClr val="accent2"/>
              </a:buClr>
              <a:buSzPts val="2600"/>
              <a:buChar char="●"/>
              <a:defRPr>
                <a:solidFill>
                  <a:schemeClr val="accent2"/>
                </a:solidFill>
              </a:defRPr>
            </a:lvl1pPr>
            <a:lvl2pPr marL="914400" lvl="1" indent="-368300">
              <a:spcBef>
                <a:spcPts val="0"/>
              </a:spcBef>
              <a:spcAft>
                <a:spcPts val="0"/>
              </a:spcAft>
              <a:buClr>
                <a:schemeClr val="accent2"/>
              </a:buClr>
              <a:buSzPts val="2200"/>
              <a:buChar char="○"/>
              <a:defRPr>
                <a:solidFill>
                  <a:schemeClr val="accent2"/>
                </a:solidFill>
              </a:defRPr>
            </a:lvl2pPr>
            <a:lvl3pPr marL="1371600" lvl="2" indent="-368300">
              <a:spcBef>
                <a:spcPts val="0"/>
              </a:spcBef>
              <a:spcAft>
                <a:spcPts val="0"/>
              </a:spcAft>
              <a:buClr>
                <a:schemeClr val="accent2"/>
              </a:buClr>
              <a:buSzPts val="2200"/>
              <a:buChar char="■"/>
              <a:defRPr>
                <a:solidFill>
                  <a:schemeClr val="accent2"/>
                </a:solidFill>
              </a:defRPr>
            </a:lvl3pPr>
            <a:lvl4pPr marL="1828800" lvl="3" indent="-368300">
              <a:spcBef>
                <a:spcPts val="0"/>
              </a:spcBef>
              <a:spcAft>
                <a:spcPts val="0"/>
              </a:spcAft>
              <a:buClr>
                <a:schemeClr val="accent2"/>
              </a:buClr>
              <a:buSzPts val="2200"/>
              <a:buChar char="●"/>
              <a:defRPr>
                <a:solidFill>
                  <a:schemeClr val="accent2"/>
                </a:solidFill>
              </a:defRPr>
            </a:lvl4pPr>
            <a:lvl5pPr marL="2286000" lvl="4" indent="-368300">
              <a:spcBef>
                <a:spcPts val="0"/>
              </a:spcBef>
              <a:spcAft>
                <a:spcPts val="0"/>
              </a:spcAft>
              <a:buClr>
                <a:schemeClr val="accent2"/>
              </a:buClr>
              <a:buSzPts val="2200"/>
              <a:buChar char="○"/>
              <a:defRPr>
                <a:solidFill>
                  <a:schemeClr val="accent2"/>
                </a:solidFill>
              </a:defRPr>
            </a:lvl5pPr>
            <a:lvl6pPr marL="2743200" lvl="5" indent="-368300">
              <a:spcBef>
                <a:spcPts val="0"/>
              </a:spcBef>
              <a:spcAft>
                <a:spcPts val="0"/>
              </a:spcAft>
              <a:buClr>
                <a:schemeClr val="accent2"/>
              </a:buClr>
              <a:buSzPts val="2200"/>
              <a:buChar char="■"/>
              <a:defRPr>
                <a:solidFill>
                  <a:schemeClr val="accent2"/>
                </a:solidFill>
              </a:defRPr>
            </a:lvl6pPr>
            <a:lvl7pPr marL="3200400" lvl="6" indent="-368300">
              <a:spcBef>
                <a:spcPts val="0"/>
              </a:spcBef>
              <a:spcAft>
                <a:spcPts val="0"/>
              </a:spcAft>
              <a:buClr>
                <a:schemeClr val="accent2"/>
              </a:buClr>
              <a:buSzPts val="2200"/>
              <a:buChar char="●"/>
              <a:defRPr>
                <a:solidFill>
                  <a:schemeClr val="accent2"/>
                </a:solidFill>
              </a:defRPr>
            </a:lvl7pPr>
            <a:lvl8pPr marL="3657600" lvl="7" indent="-368300">
              <a:spcBef>
                <a:spcPts val="0"/>
              </a:spcBef>
              <a:spcAft>
                <a:spcPts val="0"/>
              </a:spcAft>
              <a:buClr>
                <a:schemeClr val="accent2"/>
              </a:buClr>
              <a:buSzPts val="2200"/>
              <a:buChar char="○"/>
              <a:defRPr>
                <a:solidFill>
                  <a:schemeClr val="accent2"/>
                </a:solidFill>
              </a:defRPr>
            </a:lvl8pPr>
            <a:lvl9pPr marL="4114800" lvl="8" indent="-368300">
              <a:spcBef>
                <a:spcPts val="0"/>
              </a:spcBef>
              <a:spcAft>
                <a:spcPts val="0"/>
              </a:spcAft>
              <a:buClr>
                <a:schemeClr val="accent2"/>
              </a:buClr>
              <a:buSzPts val="2200"/>
              <a:buChar char="■"/>
              <a:defRPr>
                <a:solidFill>
                  <a:schemeClr val="accent2"/>
                </a:solidFill>
              </a:defRPr>
            </a:lvl9pPr>
          </a:lstStyle>
          <a:p>
            <a:endParaRPr/>
          </a:p>
        </p:txBody>
      </p:sp>
      <p:sp>
        <p:nvSpPr>
          <p:cNvPr id="44" name="Google Shape;44;p7"/>
          <p:cNvSpPr txBox="1">
            <a:spLocks noGrp="1"/>
          </p:cNvSpPr>
          <p:nvPr>
            <p:ph type="sldNum" idx="12"/>
          </p:nvPr>
        </p:nvSpPr>
        <p:spPr>
          <a:xfrm>
            <a:off x="16944916" y="9326434"/>
            <a:ext cx="1097400" cy="787200"/>
          </a:xfrm>
          <a:prstGeom prst="rect">
            <a:avLst/>
          </a:prstGeom>
        </p:spPr>
        <p:txBody>
          <a:bodyPr spcFirstLastPara="1" wrap="square" lIns="182850" tIns="182850" rIns="182850" bIns="182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623350" y="1597200"/>
            <a:ext cx="12495600" cy="7092600"/>
          </a:xfrm>
          <a:prstGeom prst="rect">
            <a:avLst/>
          </a:prstGeom>
        </p:spPr>
        <p:txBody>
          <a:bodyPr spcFirstLastPara="1" wrap="square" lIns="182850" tIns="182850" rIns="182850" bIns="182850" anchor="ctr" anchorCtr="0">
            <a:normAutofit/>
          </a:bodyPr>
          <a:lstStyle>
            <a:lvl1pPr lvl="0">
              <a:spcBef>
                <a:spcPts val="0"/>
              </a:spcBef>
              <a:spcAft>
                <a:spcPts val="0"/>
              </a:spcAft>
              <a:buSzPts val="7200"/>
              <a:buNone/>
              <a:defRPr sz="7200"/>
            </a:lvl1pPr>
            <a:lvl2pPr lvl="1">
              <a:spcBef>
                <a:spcPts val="0"/>
              </a:spcBef>
              <a:spcAft>
                <a:spcPts val="0"/>
              </a:spcAft>
              <a:buSzPts val="7200"/>
              <a:buNone/>
              <a:defRPr sz="7200"/>
            </a:lvl2pPr>
            <a:lvl3pPr lvl="2">
              <a:spcBef>
                <a:spcPts val="0"/>
              </a:spcBef>
              <a:spcAft>
                <a:spcPts val="0"/>
              </a:spcAft>
              <a:buSzPts val="7200"/>
              <a:buNone/>
              <a:defRPr sz="7200"/>
            </a:lvl3pPr>
            <a:lvl4pPr lvl="3">
              <a:spcBef>
                <a:spcPts val="0"/>
              </a:spcBef>
              <a:spcAft>
                <a:spcPts val="0"/>
              </a:spcAft>
              <a:buSzPts val="7200"/>
              <a:buNone/>
              <a:defRPr sz="7200"/>
            </a:lvl4pPr>
            <a:lvl5pPr lvl="4">
              <a:spcBef>
                <a:spcPts val="0"/>
              </a:spcBef>
              <a:spcAft>
                <a:spcPts val="0"/>
              </a:spcAft>
              <a:buSzPts val="7200"/>
              <a:buNone/>
              <a:defRPr sz="7200"/>
            </a:lvl5pPr>
            <a:lvl6pPr lvl="5">
              <a:spcBef>
                <a:spcPts val="0"/>
              </a:spcBef>
              <a:spcAft>
                <a:spcPts val="0"/>
              </a:spcAft>
              <a:buSzPts val="7200"/>
              <a:buNone/>
              <a:defRPr sz="7200"/>
            </a:lvl6pPr>
            <a:lvl7pPr lvl="6">
              <a:spcBef>
                <a:spcPts val="0"/>
              </a:spcBef>
              <a:spcAft>
                <a:spcPts val="0"/>
              </a:spcAft>
              <a:buSzPts val="7200"/>
              <a:buNone/>
              <a:defRPr sz="7200"/>
            </a:lvl7pPr>
            <a:lvl8pPr lvl="7">
              <a:spcBef>
                <a:spcPts val="0"/>
              </a:spcBef>
              <a:spcAft>
                <a:spcPts val="0"/>
              </a:spcAft>
              <a:buSzPts val="7200"/>
              <a:buNone/>
              <a:defRPr sz="7200"/>
            </a:lvl8pPr>
            <a:lvl9pPr lvl="8">
              <a:spcBef>
                <a:spcPts val="0"/>
              </a:spcBef>
              <a:spcAft>
                <a:spcPts val="0"/>
              </a:spcAft>
              <a:buSzPts val="7200"/>
              <a:buNone/>
              <a:defRPr sz="7200"/>
            </a:lvl9pPr>
          </a:lstStyle>
          <a:p>
            <a:endParaRPr/>
          </a:p>
        </p:txBody>
      </p:sp>
      <p:sp>
        <p:nvSpPr>
          <p:cNvPr id="47" name="Google Shape;47;p8"/>
          <p:cNvSpPr txBox="1">
            <a:spLocks noGrp="1"/>
          </p:cNvSpPr>
          <p:nvPr>
            <p:ph type="sldNum" idx="12"/>
          </p:nvPr>
        </p:nvSpPr>
        <p:spPr>
          <a:xfrm>
            <a:off x="16944916" y="9326434"/>
            <a:ext cx="1097400" cy="787200"/>
          </a:xfrm>
          <a:prstGeom prst="rect">
            <a:avLst/>
          </a:prstGeom>
        </p:spPr>
        <p:txBody>
          <a:bodyPr spcFirstLastPara="1" wrap="square" lIns="182850" tIns="182850" rIns="182850" bIns="182850"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p10"/>
          <p:cNvSpPr/>
          <p:nvPr/>
        </p:nvSpPr>
        <p:spPr>
          <a:xfrm>
            <a:off x="0" y="8738000"/>
            <a:ext cx="18288000" cy="1548600"/>
          </a:xfrm>
          <a:prstGeom prst="rect">
            <a:avLst/>
          </a:pr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sp>
        <p:nvSpPr>
          <p:cNvPr id="56" name="Google Shape;56;p10"/>
          <p:cNvSpPr txBox="1">
            <a:spLocks noGrp="1"/>
          </p:cNvSpPr>
          <p:nvPr>
            <p:ph type="body" idx="1"/>
          </p:nvPr>
        </p:nvSpPr>
        <p:spPr>
          <a:xfrm>
            <a:off x="623400" y="9042800"/>
            <a:ext cx="15958800" cy="921000"/>
          </a:xfrm>
          <a:prstGeom prst="rect">
            <a:avLst/>
          </a:prstGeom>
        </p:spPr>
        <p:txBody>
          <a:bodyPr spcFirstLastPara="1" wrap="square" lIns="182850" tIns="182850" rIns="182850" bIns="182850" anchor="ctr" anchorCtr="0">
            <a:normAutofit/>
          </a:bodyPr>
          <a:lstStyle>
            <a:lvl1pPr marL="457200" lvl="0" indent="-228600">
              <a:lnSpc>
                <a:spcPct val="100000"/>
              </a:lnSpc>
              <a:spcBef>
                <a:spcPts val="0"/>
              </a:spcBef>
              <a:spcAft>
                <a:spcPts val="0"/>
              </a:spcAft>
              <a:buClr>
                <a:schemeClr val="lt1"/>
              </a:buClr>
              <a:buSzPts val="2600"/>
              <a:buFont typeface="Merriweather"/>
              <a:buNone/>
              <a:defRPr>
                <a:solidFill>
                  <a:schemeClr val="lt1"/>
                </a:solidFill>
                <a:latin typeface="Merriweather"/>
                <a:ea typeface="Merriweather"/>
                <a:cs typeface="Merriweather"/>
                <a:sym typeface="Merriweather"/>
              </a:defRPr>
            </a:lvl1pPr>
          </a:lstStyle>
          <a:p>
            <a:endParaRPr/>
          </a:p>
        </p:txBody>
      </p:sp>
      <p:sp>
        <p:nvSpPr>
          <p:cNvPr id="57" name="Google Shape;57;p10"/>
          <p:cNvSpPr txBox="1">
            <a:spLocks noGrp="1"/>
          </p:cNvSpPr>
          <p:nvPr>
            <p:ph type="sldNum" idx="12"/>
          </p:nvPr>
        </p:nvSpPr>
        <p:spPr>
          <a:xfrm>
            <a:off x="16944916" y="9326434"/>
            <a:ext cx="1097400" cy="787200"/>
          </a:xfrm>
          <a:prstGeom prst="rect">
            <a:avLst/>
          </a:prstGeom>
        </p:spPr>
        <p:txBody>
          <a:bodyPr spcFirstLastPara="1" wrap="square" lIns="182850" tIns="182850" rIns="182850" bIns="18285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8"/>
        <p:cNvGrpSpPr/>
        <p:nvPr/>
      </p:nvGrpSpPr>
      <p:grpSpPr>
        <a:xfrm>
          <a:off x="0" y="0"/>
          <a:ext cx="0" cy="0"/>
          <a:chOff x="0" y="0"/>
          <a:chExt cx="0" cy="0"/>
        </a:xfrm>
      </p:grpSpPr>
      <p:sp>
        <p:nvSpPr>
          <p:cNvPr id="59" name="Google Shape;59;p11"/>
          <p:cNvSpPr txBox="1">
            <a:spLocks noGrp="1"/>
          </p:cNvSpPr>
          <p:nvPr>
            <p:ph type="title" hasCustomPrompt="1"/>
          </p:nvPr>
        </p:nvSpPr>
        <p:spPr>
          <a:xfrm>
            <a:off x="623500" y="1662350"/>
            <a:ext cx="10669800" cy="2489400"/>
          </a:xfrm>
          <a:prstGeom prst="rect">
            <a:avLst/>
          </a:prstGeom>
        </p:spPr>
        <p:txBody>
          <a:bodyPr spcFirstLastPara="1" wrap="square" lIns="182850" tIns="182850" rIns="182850" bIns="182850" anchor="b" anchorCtr="0">
            <a:normAutofit/>
          </a:bodyPr>
          <a:lstStyle>
            <a:lvl1pPr lvl="0">
              <a:spcBef>
                <a:spcPts val="0"/>
              </a:spcBef>
              <a:spcAft>
                <a:spcPts val="0"/>
              </a:spcAft>
              <a:buClr>
                <a:schemeClr val="lt1"/>
              </a:buClr>
              <a:buSzPts val="20000"/>
              <a:buNone/>
              <a:defRPr sz="20000">
                <a:solidFill>
                  <a:schemeClr val="lt1"/>
                </a:solidFill>
              </a:defRPr>
            </a:lvl1pPr>
            <a:lvl2pPr lvl="1">
              <a:spcBef>
                <a:spcPts val="0"/>
              </a:spcBef>
              <a:spcAft>
                <a:spcPts val="0"/>
              </a:spcAft>
              <a:buClr>
                <a:schemeClr val="lt1"/>
              </a:buClr>
              <a:buSzPts val="20000"/>
              <a:buNone/>
              <a:defRPr sz="20000">
                <a:solidFill>
                  <a:schemeClr val="lt1"/>
                </a:solidFill>
              </a:defRPr>
            </a:lvl2pPr>
            <a:lvl3pPr lvl="2">
              <a:spcBef>
                <a:spcPts val="0"/>
              </a:spcBef>
              <a:spcAft>
                <a:spcPts val="0"/>
              </a:spcAft>
              <a:buClr>
                <a:schemeClr val="lt1"/>
              </a:buClr>
              <a:buSzPts val="20000"/>
              <a:buNone/>
              <a:defRPr sz="20000">
                <a:solidFill>
                  <a:schemeClr val="lt1"/>
                </a:solidFill>
              </a:defRPr>
            </a:lvl3pPr>
            <a:lvl4pPr lvl="3">
              <a:spcBef>
                <a:spcPts val="0"/>
              </a:spcBef>
              <a:spcAft>
                <a:spcPts val="0"/>
              </a:spcAft>
              <a:buClr>
                <a:schemeClr val="lt1"/>
              </a:buClr>
              <a:buSzPts val="20000"/>
              <a:buNone/>
              <a:defRPr sz="20000">
                <a:solidFill>
                  <a:schemeClr val="lt1"/>
                </a:solidFill>
              </a:defRPr>
            </a:lvl4pPr>
            <a:lvl5pPr lvl="4">
              <a:spcBef>
                <a:spcPts val="0"/>
              </a:spcBef>
              <a:spcAft>
                <a:spcPts val="0"/>
              </a:spcAft>
              <a:buClr>
                <a:schemeClr val="lt1"/>
              </a:buClr>
              <a:buSzPts val="20000"/>
              <a:buNone/>
              <a:defRPr sz="20000">
                <a:solidFill>
                  <a:schemeClr val="lt1"/>
                </a:solidFill>
              </a:defRPr>
            </a:lvl5pPr>
            <a:lvl6pPr lvl="5">
              <a:spcBef>
                <a:spcPts val="0"/>
              </a:spcBef>
              <a:spcAft>
                <a:spcPts val="0"/>
              </a:spcAft>
              <a:buClr>
                <a:schemeClr val="lt1"/>
              </a:buClr>
              <a:buSzPts val="20000"/>
              <a:buNone/>
              <a:defRPr sz="20000">
                <a:solidFill>
                  <a:schemeClr val="lt1"/>
                </a:solidFill>
              </a:defRPr>
            </a:lvl6pPr>
            <a:lvl7pPr lvl="6">
              <a:spcBef>
                <a:spcPts val="0"/>
              </a:spcBef>
              <a:spcAft>
                <a:spcPts val="0"/>
              </a:spcAft>
              <a:buClr>
                <a:schemeClr val="lt1"/>
              </a:buClr>
              <a:buSzPts val="20000"/>
              <a:buNone/>
              <a:defRPr sz="20000">
                <a:solidFill>
                  <a:schemeClr val="lt1"/>
                </a:solidFill>
              </a:defRPr>
            </a:lvl7pPr>
            <a:lvl8pPr lvl="7">
              <a:spcBef>
                <a:spcPts val="0"/>
              </a:spcBef>
              <a:spcAft>
                <a:spcPts val="0"/>
              </a:spcAft>
              <a:buClr>
                <a:schemeClr val="lt1"/>
              </a:buClr>
              <a:buSzPts val="20000"/>
              <a:buNone/>
              <a:defRPr sz="20000">
                <a:solidFill>
                  <a:schemeClr val="lt1"/>
                </a:solidFill>
              </a:defRPr>
            </a:lvl8pPr>
            <a:lvl9pPr lvl="8">
              <a:spcBef>
                <a:spcPts val="0"/>
              </a:spcBef>
              <a:spcAft>
                <a:spcPts val="0"/>
              </a:spcAft>
              <a:buClr>
                <a:schemeClr val="lt1"/>
              </a:buClr>
              <a:buSzPts val="20000"/>
              <a:buNone/>
              <a:defRPr sz="20000">
                <a:solidFill>
                  <a:schemeClr val="lt1"/>
                </a:solidFill>
              </a:defRPr>
            </a:lvl9pPr>
          </a:lstStyle>
          <a:p>
            <a:r>
              <a:t>xx%</a:t>
            </a:r>
          </a:p>
        </p:txBody>
      </p:sp>
      <p:sp>
        <p:nvSpPr>
          <p:cNvPr id="60" name="Google Shape;60;p11"/>
          <p:cNvSpPr txBox="1">
            <a:spLocks noGrp="1"/>
          </p:cNvSpPr>
          <p:nvPr>
            <p:ph type="body" idx="1"/>
          </p:nvPr>
        </p:nvSpPr>
        <p:spPr>
          <a:xfrm>
            <a:off x="623400" y="4242850"/>
            <a:ext cx="10669800" cy="1885200"/>
          </a:xfrm>
          <a:prstGeom prst="rect">
            <a:avLst/>
          </a:prstGeom>
        </p:spPr>
        <p:txBody>
          <a:bodyPr spcFirstLastPara="1" wrap="square" lIns="182850" tIns="182850" rIns="182850" bIns="182850" anchor="t" anchorCtr="0">
            <a:normAutofit/>
          </a:bodyPr>
          <a:lstStyle>
            <a:lvl1pPr marL="457200" lvl="0" indent="-393700">
              <a:spcBef>
                <a:spcPts val="0"/>
              </a:spcBef>
              <a:spcAft>
                <a:spcPts val="0"/>
              </a:spcAft>
              <a:buClr>
                <a:schemeClr val="accent2"/>
              </a:buClr>
              <a:buSzPts val="2600"/>
              <a:buChar char="●"/>
              <a:defRPr>
                <a:solidFill>
                  <a:schemeClr val="accent2"/>
                </a:solidFill>
              </a:defRPr>
            </a:lvl1pPr>
            <a:lvl2pPr marL="914400" lvl="1" indent="-368300">
              <a:spcBef>
                <a:spcPts val="0"/>
              </a:spcBef>
              <a:spcAft>
                <a:spcPts val="0"/>
              </a:spcAft>
              <a:buClr>
                <a:schemeClr val="accent2"/>
              </a:buClr>
              <a:buSzPts val="2200"/>
              <a:buChar char="○"/>
              <a:defRPr>
                <a:solidFill>
                  <a:schemeClr val="accent2"/>
                </a:solidFill>
              </a:defRPr>
            </a:lvl2pPr>
            <a:lvl3pPr marL="1371600" lvl="2" indent="-368300">
              <a:spcBef>
                <a:spcPts val="0"/>
              </a:spcBef>
              <a:spcAft>
                <a:spcPts val="0"/>
              </a:spcAft>
              <a:buClr>
                <a:schemeClr val="accent2"/>
              </a:buClr>
              <a:buSzPts val="2200"/>
              <a:buChar char="■"/>
              <a:defRPr>
                <a:solidFill>
                  <a:schemeClr val="accent2"/>
                </a:solidFill>
              </a:defRPr>
            </a:lvl3pPr>
            <a:lvl4pPr marL="1828800" lvl="3" indent="-368300">
              <a:spcBef>
                <a:spcPts val="0"/>
              </a:spcBef>
              <a:spcAft>
                <a:spcPts val="0"/>
              </a:spcAft>
              <a:buClr>
                <a:schemeClr val="accent2"/>
              </a:buClr>
              <a:buSzPts val="2200"/>
              <a:buChar char="●"/>
              <a:defRPr>
                <a:solidFill>
                  <a:schemeClr val="accent2"/>
                </a:solidFill>
              </a:defRPr>
            </a:lvl4pPr>
            <a:lvl5pPr marL="2286000" lvl="4" indent="-368300">
              <a:spcBef>
                <a:spcPts val="0"/>
              </a:spcBef>
              <a:spcAft>
                <a:spcPts val="0"/>
              </a:spcAft>
              <a:buClr>
                <a:schemeClr val="accent2"/>
              </a:buClr>
              <a:buSzPts val="2200"/>
              <a:buChar char="○"/>
              <a:defRPr>
                <a:solidFill>
                  <a:schemeClr val="accent2"/>
                </a:solidFill>
              </a:defRPr>
            </a:lvl5pPr>
            <a:lvl6pPr marL="2743200" lvl="5" indent="-368300">
              <a:spcBef>
                <a:spcPts val="0"/>
              </a:spcBef>
              <a:spcAft>
                <a:spcPts val="0"/>
              </a:spcAft>
              <a:buClr>
                <a:schemeClr val="accent2"/>
              </a:buClr>
              <a:buSzPts val="2200"/>
              <a:buChar char="■"/>
              <a:defRPr>
                <a:solidFill>
                  <a:schemeClr val="accent2"/>
                </a:solidFill>
              </a:defRPr>
            </a:lvl6pPr>
            <a:lvl7pPr marL="3200400" lvl="6" indent="-368300">
              <a:spcBef>
                <a:spcPts val="0"/>
              </a:spcBef>
              <a:spcAft>
                <a:spcPts val="0"/>
              </a:spcAft>
              <a:buClr>
                <a:schemeClr val="accent2"/>
              </a:buClr>
              <a:buSzPts val="2200"/>
              <a:buChar char="●"/>
              <a:defRPr>
                <a:solidFill>
                  <a:schemeClr val="accent2"/>
                </a:solidFill>
              </a:defRPr>
            </a:lvl7pPr>
            <a:lvl8pPr marL="3657600" lvl="7" indent="-368300">
              <a:spcBef>
                <a:spcPts val="0"/>
              </a:spcBef>
              <a:spcAft>
                <a:spcPts val="0"/>
              </a:spcAft>
              <a:buClr>
                <a:schemeClr val="accent2"/>
              </a:buClr>
              <a:buSzPts val="2200"/>
              <a:buChar char="○"/>
              <a:defRPr>
                <a:solidFill>
                  <a:schemeClr val="accent2"/>
                </a:solidFill>
              </a:defRPr>
            </a:lvl8pPr>
            <a:lvl9pPr marL="4114800" lvl="8" indent="-368300">
              <a:spcBef>
                <a:spcPts val="0"/>
              </a:spcBef>
              <a:spcAft>
                <a:spcPts val="0"/>
              </a:spcAft>
              <a:buClr>
                <a:schemeClr val="accent2"/>
              </a:buClr>
              <a:buSzPts val="2200"/>
              <a:buChar char="■"/>
              <a:defRPr>
                <a:solidFill>
                  <a:schemeClr val="accent2"/>
                </a:solidFill>
              </a:defRPr>
            </a:lvl9pPr>
          </a:lstStyle>
          <a:p>
            <a:endParaRPr/>
          </a:p>
        </p:txBody>
      </p:sp>
      <p:sp>
        <p:nvSpPr>
          <p:cNvPr id="61" name="Google Shape;61;p11"/>
          <p:cNvSpPr txBox="1">
            <a:spLocks noGrp="1"/>
          </p:cNvSpPr>
          <p:nvPr>
            <p:ph type="sldNum" idx="12"/>
          </p:nvPr>
        </p:nvSpPr>
        <p:spPr>
          <a:xfrm>
            <a:off x="16944916" y="9326434"/>
            <a:ext cx="1097400" cy="787200"/>
          </a:xfrm>
          <a:prstGeom prst="rect">
            <a:avLst/>
          </a:prstGeom>
        </p:spPr>
        <p:txBody>
          <a:bodyPr spcFirstLastPara="1" wrap="square" lIns="182850" tIns="182850" rIns="182850" bIns="18285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3400" y="890050"/>
            <a:ext cx="17041200" cy="1145400"/>
          </a:xfrm>
          <a:prstGeom prst="rect">
            <a:avLst/>
          </a:prstGeom>
          <a:noFill/>
          <a:ln>
            <a:noFill/>
          </a:ln>
        </p:spPr>
        <p:txBody>
          <a:bodyPr spcFirstLastPara="1" wrap="square" lIns="182850" tIns="182850" rIns="182850" bIns="182850" anchor="t" anchorCtr="0">
            <a:normAutofit/>
          </a:bodyPr>
          <a:lstStyle>
            <a:lvl1pPr lvl="0">
              <a:spcBef>
                <a:spcPts val="0"/>
              </a:spcBef>
              <a:spcAft>
                <a:spcPts val="0"/>
              </a:spcAft>
              <a:buClr>
                <a:schemeClr val="accent1"/>
              </a:buClr>
              <a:buSzPts val="5600"/>
              <a:buFont typeface="Merriweather"/>
              <a:buNone/>
              <a:defRPr sz="56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5600"/>
              <a:buFont typeface="Merriweather"/>
              <a:buNone/>
              <a:defRPr sz="56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5600"/>
              <a:buFont typeface="Merriweather"/>
              <a:buNone/>
              <a:defRPr sz="56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5600"/>
              <a:buFont typeface="Merriweather"/>
              <a:buNone/>
              <a:defRPr sz="56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5600"/>
              <a:buFont typeface="Merriweather"/>
              <a:buNone/>
              <a:defRPr sz="56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5600"/>
              <a:buFont typeface="Merriweather"/>
              <a:buNone/>
              <a:defRPr sz="56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5600"/>
              <a:buFont typeface="Merriweather"/>
              <a:buNone/>
              <a:defRPr sz="56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5600"/>
              <a:buFont typeface="Merriweather"/>
              <a:buNone/>
              <a:defRPr sz="56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5600"/>
              <a:buFont typeface="Merriweather"/>
              <a:buNone/>
              <a:defRPr sz="5600">
                <a:solidFill>
                  <a:schemeClr val="accent1"/>
                </a:solidFill>
                <a:latin typeface="Merriweather"/>
                <a:ea typeface="Merriweather"/>
                <a:cs typeface="Merriweather"/>
                <a:sym typeface="Merriweather"/>
              </a:defRPr>
            </a:lvl9pPr>
          </a:lstStyle>
          <a:p>
            <a:endParaRPr/>
          </a:p>
        </p:txBody>
      </p:sp>
      <p:sp>
        <p:nvSpPr>
          <p:cNvPr id="11" name="Google Shape;11;p1"/>
          <p:cNvSpPr txBox="1">
            <a:spLocks noGrp="1"/>
          </p:cNvSpPr>
          <p:nvPr>
            <p:ph type="body" idx="1"/>
          </p:nvPr>
        </p:nvSpPr>
        <p:spPr>
          <a:xfrm>
            <a:off x="623400" y="2304950"/>
            <a:ext cx="17041200" cy="6832800"/>
          </a:xfrm>
          <a:prstGeom prst="rect">
            <a:avLst/>
          </a:prstGeom>
          <a:noFill/>
          <a:ln>
            <a:noFill/>
          </a:ln>
        </p:spPr>
        <p:txBody>
          <a:bodyPr spcFirstLastPara="1" wrap="square" lIns="182850" tIns="182850" rIns="182850" bIns="182850" anchor="t" anchorCtr="0">
            <a:normAutofit/>
          </a:bodyPr>
          <a:lstStyle>
            <a:lvl1pPr marL="457200" lvl="0" indent="-393700">
              <a:lnSpc>
                <a:spcPct val="115000"/>
              </a:lnSpc>
              <a:spcBef>
                <a:spcPts val="0"/>
              </a:spcBef>
              <a:spcAft>
                <a:spcPts val="0"/>
              </a:spcAft>
              <a:buClr>
                <a:schemeClr val="dk2"/>
              </a:buClr>
              <a:buSzPts val="2600"/>
              <a:buFont typeface="Roboto"/>
              <a:buChar char="●"/>
              <a:defRPr sz="2600">
                <a:solidFill>
                  <a:schemeClr val="dk2"/>
                </a:solidFill>
                <a:latin typeface="Roboto"/>
                <a:ea typeface="Roboto"/>
                <a:cs typeface="Roboto"/>
                <a:sym typeface="Roboto"/>
              </a:defRPr>
            </a:lvl1pPr>
            <a:lvl2pPr marL="914400" lvl="1" indent="-368300">
              <a:lnSpc>
                <a:spcPct val="115000"/>
              </a:lnSpc>
              <a:spcBef>
                <a:spcPts val="0"/>
              </a:spcBef>
              <a:spcAft>
                <a:spcPts val="0"/>
              </a:spcAft>
              <a:buClr>
                <a:schemeClr val="dk2"/>
              </a:buClr>
              <a:buSzPts val="2200"/>
              <a:buFont typeface="Roboto"/>
              <a:buChar char="○"/>
              <a:defRPr sz="2200">
                <a:solidFill>
                  <a:schemeClr val="dk2"/>
                </a:solidFill>
                <a:latin typeface="Roboto"/>
                <a:ea typeface="Roboto"/>
                <a:cs typeface="Roboto"/>
                <a:sym typeface="Roboto"/>
              </a:defRPr>
            </a:lvl2pPr>
            <a:lvl3pPr marL="1371600" lvl="2" indent="-368300">
              <a:lnSpc>
                <a:spcPct val="115000"/>
              </a:lnSpc>
              <a:spcBef>
                <a:spcPts val="0"/>
              </a:spcBef>
              <a:spcAft>
                <a:spcPts val="0"/>
              </a:spcAft>
              <a:buClr>
                <a:schemeClr val="dk2"/>
              </a:buClr>
              <a:buSzPts val="2200"/>
              <a:buFont typeface="Roboto"/>
              <a:buChar char="■"/>
              <a:defRPr sz="2200">
                <a:solidFill>
                  <a:schemeClr val="dk2"/>
                </a:solidFill>
                <a:latin typeface="Roboto"/>
                <a:ea typeface="Roboto"/>
                <a:cs typeface="Roboto"/>
                <a:sym typeface="Roboto"/>
              </a:defRPr>
            </a:lvl3pPr>
            <a:lvl4pPr marL="1828800" lvl="3" indent="-368300">
              <a:lnSpc>
                <a:spcPct val="115000"/>
              </a:lnSpc>
              <a:spcBef>
                <a:spcPts val="0"/>
              </a:spcBef>
              <a:spcAft>
                <a:spcPts val="0"/>
              </a:spcAft>
              <a:buClr>
                <a:schemeClr val="dk2"/>
              </a:buClr>
              <a:buSzPts val="2200"/>
              <a:buFont typeface="Roboto"/>
              <a:buChar char="●"/>
              <a:defRPr sz="2200">
                <a:solidFill>
                  <a:schemeClr val="dk2"/>
                </a:solidFill>
                <a:latin typeface="Roboto"/>
                <a:ea typeface="Roboto"/>
                <a:cs typeface="Roboto"/>
                <a:sym typeface="Roboto"/>
              </a:defRPr>
            </a:lvl4pPr>
            <a:lvl5pPr marL="2286000" lvl="4" indent="-368300">
              <a:lnSpc>
                <a:spcPct val="115000"/>
              </a:lnSpc>
              <a:spcBef>
                <a:spcPts val="0"/>
              </a:spcBef>
              <a:spcAft>
                <a:spcPts val="0"/>
              </a:spcAft>
              <a:buClr>
                <a:schemeClr val="dk2"/>
              </a:buClr>
              <a:buSzPts val="2200"/>
              <a:buFont typeface="Roboto"/>
              <a:buChar char="○"/>
              <a:defRPr sz="2200">
                <a:solidFill>
                  <a:schemeClr val="dk2"/>
                </a:solidFill>
                <a:latin typeface="Roboto"/>
                <a:ea typeface="Roboto"/>
                <a:cs typeface="Roboto"/>
                <a:sym typeface="Roboto"/>
              </a:defRPr>
            </a:lvl5pPr>
            <a:lvl6pPr marL="2743200" lvl="5" indent="-368300">
              <a:lnSpc>
                <a:spcPct val="115000"/>
              </a:lnSpc>
              <a:spcBef>
                <a:spcPts val="0"/>
              </a:spcBef>
              <a:spcAft>
                <a:spcPts val="0"/>
              </a:spcAft>
              <a:buClr>
                <a:schemeClr val="dk2"/>
              </a:buClr>
              <a:buSzPts val="2200"/>
              <a:buFont typeface="Roboto"/>
              <a:buChar char="■"/>
              <a:defRPr sz="2200">
                <a:solidFill>
                  <a:schemeClr val="dk2"/>
                </a:solidFill>
                <a:latin typeface="Roboto"/>
                <a:ea typeface="Roboto"/>
                <a:cs typeface="Roboto"/>
                <a:sym typeface="Roboto"/>
              </a:defRPr>
            </a:lvl6pPr>
            <a:lvl7pPr marL="3200400" lvl="6" indent="-368300">
              <a:lnSpc>
                <a:spcPct val="115000"/>
              </a:lnSpc>
              <a:spcBef>
                <a:spcPts val="0"/>
              </a:spcBef>
              <a:spcAft>
                <a:spcPts val="0"/>
              </a:spcAft>
              <a:buClr>
                <a:schemeClr val="dk2"/>
              </a:buClr>
              <a:buSzPts val="2200"/>
              <a:buFont typeface="Roboto"/>
              <a:buChar char="●"/>
              <a:defRPr sz="2200">
                <a:solidFill>
                  <a:schemeClr val="dk2"/>
                </a:solidFill>
                <a:latin typeface="Roboto"/>
                <a:ea typeface="Roboto"/>
                <a:cs typeface="Roboto"/>
                <a:sym typeface="Roboto"/>
              </a:defRPr>
            </a:lvl7pPr>
            <a:lvl8pPr marL="3657600" lvl="7" indent="-368300">
              <a:lnSpc>
                <a:spcPct val="115000"/>
              </a:lnSpc>
              <a:spcBef>
                <a:spcPts val="0"/>
              </a:spcBef>
              <a:spcAft>
                <a:spcPts val="0"/>
              </a:spcAft>
              <a:buClr>
                <a:schemeClr val="dk2"/>
              </a:buClr>
              <a:buSzPts val="2200"/>
              <a:buFont typeface="Roboto"/>
              <a:buChar char="○"/>
              <a:defRPr sz="2200">
                <a:solidFill>
                  <a:schemeClr val="dk2"/>
                </a:solidFill>
                <a:latin typeface="Roboto"/>
                <a:ea typeface="Roboto"/>
                <a:cs typeface="Roboto"/>
                <a:sym typeface="Roboto"/>
              </a:defRPr>
            </a:lvl8pPr>
            <a:lvl9pPr marL="4114800" lvl="8" indent="-368300">
              <a:lnSpc>
                <a:spcPct val="115000"/>
              </a:lnSpc>
              <a:spcBef>
                <a:spcPts val="0"/>
              </a:spcBef>
              <a:spcAft>
                <a:spcPts val="0"/>
              </a:spcAft>
              <a:buClr>
                <a:schemeClr val="dk2"/>
              </a:buClr>
              <a:buSzPts val="2200"/>
              <a:buFont typeface="Roboto"/>
              <a:buChar char="■"/>
              <a:defRPr sz="2200">
                <a:solidFill>
                  <a:schemeClr val="dk2"/>
                </a:solidFill>
                <a:latin typeface="Roboto"/>
                <a:ea typeface="Roboto"/>
                <a:cs typeface="Roboto"/>
                <a:sym typeface="Roboto"/>
              </a:defRPr>
            </a:lvl9pPr>
          </a:lstStyle>
          <a:p>
            <a:endParaRPr/>
          </a:p>
        </p:txBody>
      </p:sp>
      <p:sp>
        <p:nvSpPr>
          <p:cNvPr id="12" name="Google Shape;12;p1"/>
          <p:cNvSpPr txBox="1">
            <a:spLocks noGrp="1"/>
          </p:cNvSpPr>
          <p:nvPr>
            <p:ph type="sldNum" idx="12"/>
          </p:nvPr>
        </p:nvSpPr>
        <p:spPr>
          <a:xfrm>
            <a:off x="16944916" y="9326434"/>
            <a:ext cx="1097400" cy="787200"/>
          </a:xfrm>
          <a:prstGeom prst="rect">
            <a:avLst/>
          </a:prstGeom>
          <a:noFill/>
          <a:ln>
            <a:noFill/>
          </a:ln>
        </p:spPr>
        <p:txBody>
          <a:bodyPr spcFirstLastPara="1" wrap="square" lIns="182850" tIns="182850" rIns="182850" bIns="182850" anchor="ctr" anchorCtr="0">
            <a:normAutofit/>
          </a:bodyPr>
          <a:lstStyle>
            <a:lvl1pPr lvl="0" algn="r">
              <a:buNone/>
              <a:defRPr sz="2000">
                <a:solidFill>
                  <a:schemeClr val="dk2"/>
                </a:solidFill>
                <a:latin typeface="Roboto"/>
                <a:ea typeface="Roboto"/>
                <a:cs typeface="Roboto"/>
                <a:sym typeface="Roboto"/>
              </a:defRPr>
            </a:lvl1pPr>
            <a:lvl2pPr lvl="1" algn="r">
              <a:buNone/>
              <a:defRPr sz="2000">
                <a:solidFill>
                  <a:schemeClr val="dk2"/>
                </a:solidFill>
                <a:latin typeface="Roboto"/>
                <a:ea typeface="Roboto"/>
                <a:cs typeface="Roboto"/>
                <a:sym typeface="Roboto"/>
              </a:defRPr>
            </a:lvl2pPr>
            <a:lvl3pPr lvl="2" algn="r">
              <a:buNone/>
              <a:defRPr sz="2000">
                <a:solidFill>
                  <a:schemeClr val="dk2"/>
                </a:solidFill>
                <a:latin typeface="Roboto"/>
                <a:ea typeface="Roboto"/>
                <a:cs typeface="Roboto"/>
                <a:sym typeface="Roboto"/>
              </a:defRPr>
            </a:lvl3pPr>
            <a:lvl4pPr lvl="3" algn="r">
              <a:buNone/>
              <a:defRPr sz="2000">
                <a:solidFill>
                  <a:schemeClr val="dk2"/>
                </a:solidFill>
                <a:latin typeface="Roboto"/>
                <a:ea typeface="Roboto"/>
                <a:cs typeface="Roboto"/>
                <a:sym typeface="Roboto"/>
              </a:defRPr>
            </a:lvl4pPr>
            <a:lvl5pPr lvl="4" algn="r">
              <a:buNone/>
              <a:defRPr sz="2000">
                <a:solidFill>
                  <a:schemeClr val="dk2"/>
                </a:solidFill>
                <a:latin typeface="Roboto"/>
                <a:ea typeface="Roboto"/>
                <a:cs typeface="Roboto"/>
                <a:sym typeface="Roboto"/>
              </a:defRPr>
            </a:lvl5pPr>
            <a:lvl6pPr lvl="5" algn="r">
              <a:buNone/>
              <a:defRPr sz="2000">
                <a:solidFill>
                  <a:schemeClr val="dk2"/>
                </a:solidFill>
                <a:latin typeface="Roboto"/>
                <a:ea typeface="Roboto"/>
                <a:cs typeface="Roboto"/>
                <a:sym typeface="Roboto"/>
              </a:defRPr>
            </a:lvl6pPr>
            <a:lvl7pPr lvl="6" algn="r">
              <a:buNone/>
              <a:defRPr sz="2000">
                <a:solidFill>
                  <a:schemeClr val="dk2"/>
                </a:solidFill>
                <a:latin typeface="Roboto"/>
                <a:ea typeface="Roboto"/>
                <a:cs typeface="Roboto"/>
                <a:sym typeface="Roboto"/>
              </a:defRPr>
            </a:lvl7pPr>
            <a:lvl8pPr lvl="7" algn="r">
              <a:buNone/>
              <a:defRPr sz="2000">
                <a:solidFill>
                  <a:schemeClr val="dk2"/>
                </a:solidFill>
                <a:latin typeface="Roboto"/>
                <a:ea typeface="Roboto"/>
                <a:cs typeface="Roboto"/>
                <a:sym typeface="Roboto"/>
              </a:defRPr>
            </a:lvl8pPr>
            <a:lvl9pPr lvl="8" algn="r">
              <a:buNone/>
              <a:defRPr sz="2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hyperlink" Target="https://braverangels.org/" TargetMode="External"/><Relationship Id="rId5" Type="http://schemas.openxmlformats.org/officeDocument/2006/relationships/hyperlink" Target="mailto:Media@braverangels.org" TargetMode="External"/><Relationship Id="rId4" Type="http://schemas.openxmlformats.org/officeDocument/2006/relationships/hyperlink" Target="mailto:Newsletter@braverangels.or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7.jp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grpSp>
        <p:nvGrpSpPr>
          <p:cNvPr id="74" name="Google Shape;74;p14"/>
          <p:cNvGrpSpPr/>
          <p:nvPr/>
        </p:nvGrpSpPr>
        <p:grpSpPr>
          <a:xfrm>
            <a:off x="708250" y="1954725"/>
            <a:ext cx="15928798" cy="7002139"/>
            <a:chOff x="-2271504" y="-3251372"/>
            <a:chExt cx="23380006" cy="9336184"/>
          </a:xfrm>
        </p:grpSpPr>
        <p:sp>
          <p:nvSpPr>
            <p:cNvPr id="75" name="Google Shape;75;p14"/>
            <p:cNvSpPr txBox="1"/>
            <p:nvPr/>
          </p:nvSpPr>
          <p:spPr>
            <a:xfrm>
              <a:off x="-2271504" y="-3251372"/>
              <a:ext cx="19536900" cy="1935300"/>
            </a:xfrm>
            <a:prstGeom prst="rect">
              <a:avLst/>
            </a:prstGeom>
            <a:noFill/>
            <a:ln>
              <a:noFill/>
            </a:ln>
          </p:spPr>
          <p:txBody>
            <a:bodyPr spcFirstLastPara="1" wrap="square" lIns="0" tIns="0" rIns="0" bIns="0" anchor="t" anchorCtr="0">
              <a:spAutoFit/>
            </a:bodyPr>
            <a:lstStyle/>
            <a:p>
              <a:pPr marL="0" marR="0" lvl="0" indent="0" algn="l" rtl="0">
                <a:lnSpc>
                  <a:spcPct val="66400"/>
                </a:lnSpc>
                <a:spcBef>
                  <a:spcPts val="0"/>
                </a:spcBef>
                <a:spcAft>
                  <a:spcPts val="0"/>
                </a:spcAft>
                <a:buNone/>
              </a:pPr>
              <a:r>
                <a:rPr lang="en-US" sz="13900" dirty="0">
                  <a:solidFill>
                    <a:srgbClr val="1D3A97"/>
                  </a:solidFill>
                  <a:latin typeface="Libre Franklin Medium"/>
                  <a:ea typeface="Libre Franklin Medium"/>
                  <a:cs typeface="Libre Franklin Medium"/>
                  <a:sym typeface="Libre Franklin Medium"/>
                </a:rPr>
                <a:t> Braver Angels</a:t>
              </a:r>
              <a:br>
                <a:rPr lang="en-US" sz="13900" b="0" i="0" u="none" strike="noStrike" cap="none" dirty="0">
                  <a:solidFill>
                    <a:srgbClr val="1D3A97"/>
                  </a:solidFill>
                  <a:latin typeface="Libre Franklin Medium"/>
                  <a:ea typeface="Libre Franklin Medium"/>
                  <a:cs typeface="Libre Franklin Medium"/>
                  <a:sym typeface="Libre Franklin Medium"/>
                </a:rPr>
              </a:br>
              <a:endParaRPr sz="300" dirty="0">
                <a:solidFill>
                  <a:srgbClr val="1D3A97"/>
                </a:solidFill>
              </a:endParaRPr>
            </a:p>
          </p:txBody>
        </p:sp>
        <p:sp>
          <p:nvSpPr>
            <p:cNvPr id="76" name="Google Shape;76;p14"/>
            <p:cNvSpPr txBox="1"/>
            <p:nvPr/>
          </p:nvSpPr>
          <p:spPr>
            <a:xfrm>
              <a:off x="-1456298" y="92061"/>
              <a:ext cx="22564800" cy="5992751"/>
            </a:xfrm>
            <a:prstGeom prst="rect">
              <a:avLst/>
            </a:prstGeom>
            <a:noFill/>
            <a:ln>
              <a:noFill/>
            </a:ln>
          </p:spPr>
          <p:txBody>
            <a:bodyPr spcFirstLastPara="1" wrap="square" lIns="0" tIns="0" rIns="0" bIns="0" anchor="t" anchorCtr="0">
              <a:spAutoFit/>
            </a:bodyPr>
            <a:lstStyle/>
            <a:p>
              <a:pPr marL="0" marR="0" lvl="0" indent="0" algn="l" rtl="0">
                <a:lnSpc>
                  <a:spcPct val="69979"/>
                </a:lnSpc>
                <a:spcBef>
                  <a:spcPts val="0"/>
                </a:spcBef>
                <a:spcAft>
                  <a:spcPts val="0"/>
                </a:spcAft>
                <a:buNone/>
              </a:pPr>
              <a:endParaRPr sz="4800" dirty="0">
                <a:solidFill>
                  <a:srgbClr val="ECEDF8"/>
                </a:solidFill>
                <a:latin typeface="Libre Franklin Light"/>
                <a:ea typeface="Libre Franklin Light"/>
                <a:cs typeface="Libre Franklin Light"/>
                <a:sym typeface="Libre Franklin Light"/>
              </a:endParaRPr>
            </a:p>
            <a:p>
              <a:pPr marL="0" marR="0" lvl="0" indent="0" algn="l" rtl="0">
                <a:lnSpc>
                  <a:spcPct val="69979"/>
                </a:lnSpc>
                <a:spcBef>
                  <a:spcPts val="0"/>
                </a:spcBef>
                <a:spcAft>
                  <a:spcPts val="0"/>
                </a:spcAft>
                <a:buNone/>
              </a:pPr>
              <a:r>
                <a:rPr lang="en-US" sz="4800" dirty="0">
                  <a:solidFill>
                    <a:srgbClr val="1D3A97"/>
                  </a:solidFill>
                  <a:latin typeface="Libre Franklin Light"/>
                  <a:ea typeface="Libre Franklin Light"/>
                  <a:cs typeface="Libre Franklin Light"/>
                  <a:sym typeface="Libre Franklin Light"/>
                </a:rPr>
                <a:t>Lower Susquehanna Alliance – Pennsylvania (BALSA)</a:t>
              </a:r>
              <a:endParaRPr sz="4800" dirty="0">
                <a:solidFill>
                  <a:srgbClr val="1D3A97"/>
                </a:solidFill>
                <a:latin typeface="Libre Franklin Light"/>
                <a:ea typeface="Libre Franklin Light"/>
                <a:cs typeface="Libre Franklin Light"/>
                <a:sym typeface="Libre Franklin Light"/>
              </a:endParaRPr>
            </a:p>
            <a:p>
              <a:pPr marL="0" marR="0" lvl="0" indent="0" algn="l" rtl="0">
                <a:lnSpc>
                  <a:spcPct val="69979"/>
                </a:lnSpc>
                <a:spcBef>
                  <a:spcPts val="0"/>
                </a:spcBef>
                <a:spcAft>
                  <a:spcPts val="0"/>
                </a:spcAft>
                <a:buNone/>
              </a:pPr>
              <a:endParaRPr sz="4800" dirty="0">
                <a:solidFill>
                  <a:srgbClr val="1D3A97"/>
                </a:solidFill>
                <a:latin typeface="Libre Franklin Light"/>
                <a:ea typeface="Libre Franklin Light"/>
                <a:cs typeface="Libre Franklin Light"/>
                <a:sym typeface="Libre Franklin Light"/>
              </a:endParaRPr>
            </a:p>
            <a:p>
              <a:pPr marL="0" marR="0" lvl="0" indent="0" algn="l" rtl="0">
                <a:lnSpc>
                  <a:spcPct val="69979"/>
                </a:lnSpc>
                <a:spcBef>
                  <a:spcPts val="0"/>
                </a:spcBef>
                <a:spcAft>
                  <a:spcPts val="0"/>
                </a:spcAft>
                <a:buNone/>
              </a:pPr>
              <a:r>
                <a:rPr lang="en-US" sz="4800" dirty="0">
                  <a:solidFill>
                    <a:srgbClr val="1D3A97"/>
                  </a:solidFill>
                  <a:latin typeface="Libre Franklin Light"/>
                  <a:ea typeface="Libre Franklin Light"/>
                  <a:cs typeface="Libre Franklin Light"/>
                  <a:sym typeface="Libre Franklin Light"/>
                </a:rPr>
                <a:t>Ted B. Borek &amp; Terry Webb Presenters</a:t>
              </a:r>
              <a:endParaRPr sz="4800" dirty="0">
                <a:solidFill>
                  <a:srgbClr val="1D3A97"/>
                </a:solidFill>
                <a:latin typeface="Libre Franklin Light"/>
                <a:ea typeface="Libre Franklin Light"/>
                <a:cs typeface="Libre Franklin Light"/>
                <a:sym typeface="Libre Franklin Light"/>
              </a:endParaRPr>
            </a:p>
            <a:p>
              <a:pPr marL="0" marR="0" lvl="0" indent="0" algn="l" rtl="0">
                <a:lnSpc>
                  <a:spcPct val="69979"/>
                </a:lnSpc>
                <a:spcBef>
                  <a:spcPts val="0"/>
                </a:spcBef>
                <a:spcAft>
                  <a:spcPts val="0"/>
                </a:spcAft>
                <a:buNone/>
              </a:pPr>
              <a:endParaRPr sz="4800" dirty="0">
                <a:solidFill>
                  <a:srgbClr val="1D3A97"/>
                </a:solidFill>
                <a:latin typeface="Libre Franklin Light"/>
                <a:ea typeface="Libre Franklin Light"/>
                <a:cs typeface="Libre Franklin Light"/>
                <a:sym typeface="Libre Franklin Light"/>
              </a:endParaRPr>
            </a:p>
            <a:p>
              <a:pPr marL="0" marR="0" lvl="0" indent="0" algn="l" rtl="0">
                <a:lnSpc>
                  <a:spcPct val="69979"/>
                </a:lnSpc>
                <a:spcBef>
                  <a:spcPts val="0"/>
                </a:spcBef>
                <a:spcAft>
                  <a:spcPts val="0"/>
                </a:spcAft>
                <a:buNone/>
              </a:pPr>
              <a:r>
                <a:rPr lang="en-US" sz="4800" dirty="0">
                  <a:solidFill>
                    <a:srgbClr val="1D3A97"/>
                  </a:solidFill>
                  <a:latin typeface="Libre Franklin Light"/>
                  <a:ea typeface="Libre Franklin Light"/>
                  <a:cs typeface="Libre Franklin Light"/>
                  <a:sym typeface="Libre Franklin Light"/>
                </a:rPr>
                <a:t>Willow Valley Democratic Club, April 29, 2025</a:t>
              </a:r>
              <a:endParaRPr sz="4800" dirty="0">
                <a:solidFill>
                  <a:srgbClr val="1D3A97"/>
                </a:solidFill>
                <a:latin typeface="Libre Franklin Light"/>
                <a:ea typeface="Libre Franklin Light"/>
                <a:cs typeface="Libre Franklin Light"/>
                <a:sym typeface="Libre Franklin Light"/>
              </a:endParaRPr>
            </a:p>
            <a:p>
              <a:pPr marL="63500" lvl="0" indent="0" algn="l" rtl="0">
                <a:lnSpc>
                  <a:spcPct val="115000"/>
                </a:lnSpc>
                <a:spcBef>
                  <a:spcPts val="0"/>
                </a:spcBef>
                <a:spcAft>
                  <a:spcPts val="0"/>
                </a:spcAft>
                <a:buNone/>
              </a:pPr>
              <a:endParaRPr sz="4800" dirty="0">
                <a:solidFill>
                  <a:srgbClr val="1D3A97"/>
                </a:solidFill>
                <a:latin typeface="Libre Franklin Light"/>
                <a:ea typeface="Libre Franklin Light"/>
                <a:cs typeface="Libre Franklin Light"/>
                <a:sym typeface="Libre Franklin Light"/>
              </a:endParaRPr>
            </a:p>
            <a:p>
              <a:pPr marL="0" marR="0" lvl="0" indent="0" algn="l" rtl="0">
                <a:lnSpc>
                  <a:spcPct val="69979"/>
                </a:lnSpc>
                <a:spcBef>
                  <a:spcPts val="200"/>
                </a:spcBef>
                <a:spcAft>
                  <a:spcPts val="0"/>
                </a:spcAft>
                <a:buNone/>
              </a:pPr>
              <a:endParaRPr sz="4800" dirty="0">
                <a:solidFill>
                  <a:srgbClr val="002364"/>
                </a:solidFill>
                <a:latin typeface="Libre Franklin Light"/>
                <a:ea typeface="Libre Franklin Light"/>
                <a:cs typeface="Libre Franklin Light"/>
                <a:sym typeface="Libre Franklin Light"/>
              </a:endParaRPr>
            </a:p>
          </p:txBody>
        </p:sp>
      </p:grpSp>
      <p:pic>
        <p:nvPicPr>
          <p:cNvPr id="77" name="Google Shape;77;p14" descr="Logo&#10;&#10;Description automatically generated"/>
          <p:cNvPicPr preferRelativeResize="0"/>
          <p:nvPr/>
        </p:nvPicPr>
        <p:blipFill rotWithShape="1">
          <a:blip r:embed="rId3">
            <a:alphaModFix/>
          </a:blip>
          <a:srcRect r="10450" b="11637"/>
          <a:stretch/>
        </p:blipFill>
        <p:spPr>
          <a:xfrm>
            <a:off x="13533525" y="247199"/>
            <a:ext cx="3991750" cy="3951675"/>
          </a:xfrm>
          <a:prstGeom prst="rect">
            <a:avLst/>
          </a:prstGeom>
          <a:noFill/>
          <a:ln>
            <a:noFill/>
          </a:ln>
        </p:spPr>
      </p:pic>
      <p:sp>
        <p:nvSpPr>
          <p:cNvPr id="2" name="Text Placeholder 1">
            <a:extLst>
              <a:ext uri="{FF2B5EF4-FFF2-40B4-BE49-F238E27FC236}">
                <a16:creationId xmlns:a16="http://schemas.microsoft.com/office/drawing/2014/main" id="{FB654586-9A54-8A37-2ADF-C412F39BA18B}"/>
              </a:ext>
            </a:extLst>
          </p:cNvPr>
          <p:cNvSpPr>
            <a:spLocks noGrp="1"/>
          </p:cNvSpPr>
          <p:nvPr>
            <p:ph type="body" idx="1"/>
          </p:nvPr>
        </p:nvSpPr>
        <p:spPr/>
        <p:txBody>
          <a:bodyPr/>
          <a:lstStyle/>
          <a:p>
            <a:r>
              <a:rPr lang="en-US" sz="2400" dirty="0">
                <a:solidFill>
                  <a:schemeClr val="lt1"/>
                </a:solidFill>
                <a:latin typeface="Libre Franklin SemiBold"/>
                <a:ea typeface="Libre Franklin SemiBold"/>
                <a:cs typeface="Libre Franklin SemiBold"/>
                <a:sym typeface="Libre Franklin SemiBold"/>
              </a:rPr>
              <a:t>To learn more about upcoming Braver Angels programs, go to: </a:t>
            </a:r>
            <a:r>
              <a:rPr lang="en-US" sz="2400" b="1" dirty="0">
                <a:solidFill>
                  <a:schemeClr val="lt1"/>
                </a:solidFill>
                <a:latin typeface="Libre Franklin"/>
                <a:ea typeface="Libre Franklin"/>
                <a:cs typeface="Libre Franklin"/>
                <a:sym typeface="Libre Franklin"/>
              </a:rPr>
              <a:t>braverangels.org/events</a:t>
            </a:r>
            <a:endParaRPr lang="en-US" sz="2400" dirty="0">
              <a:solidFill>
                <a:schemeClr val="lt1"/>
              </a:solidFill>
              <a:latin typeface="Roboto"/>
              <a:ea typeface="Roboto"/>
              <a:cs typeface="Roboto"/>
              <a:sym typeface="Roboto"/>
            </a:endParaRP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p:nvPr/>
        </p:nvSpPr>
        <p:spPr>
          <a:xfrm>
            <a:off x="9339423" y="6816323"/>
            <a:ext cx="7387500" cy="277200"/>
          </a:xfrm>
          <a:prstGeom prst="rect">
            <a:avLst/>
          </a:prstGeom>
          <a:noFill/>
          <a:ln>
            <a:noFill/>
          </a:ln>
        </p:spPr>
        <p:txBody>
          <a:bodyPr spcFirstLastPara="1" wrap="square" lIns="0" tIns="0" rIns="0" bIns="0" anchor="t" anchorCtr="0">
            <a:spAutoFit/>
          </a:bodyPr>
          <a:lstStyle/>
          <a:p>
            <a:pPr marL="0" marR="0" lvl="0" indent="0" algn="l" rtl="0">
              <a:lnSpc>
                <a:spcPct val="163277"/>
              </a:lnSpc>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24"/>
          <p:cNvSpPr txBox="1"/>
          <p:nvPr/>
        </p:nvSpPr>
        <p:spPr>
          <a:xfrm>
            <a:off x="158262" y="0"/>
            <a:ext cx="18129738" cy="1625030"/>
          </a:xfrm>
          <a:prstGeom prst="rect">
            <a:avLst/>
          </a:prstGeom>
          <a:gradFill>
            <a:gsLst>
              <a:gs pos="0">
                <a:srgbClr val="D4E5F5"/>
              </a:gs>
              <a:gs pos="100000">
                <a:srgbClr val="70A4D5"/>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lnSpc>
                <a:spcPct val="119982"/>
              </a:lnSpc>
              <a:spcBef>
                <a:spcPts val="0"/>
              </a:spcBef>
              <a:spcAft>
                <a:spcPts val="0"/>
              </a:spcAft>
              <a:buNone/>
            </a:pPr>
            <a:endParaRPr sz="600" dirty="0">
              <a:solidFill>
                <a:srgbClr val="1D3A97"/>
              </a:solidFill>
              <a:latin typeface="Libre Franklin SemiBold"/>
              <a:ea typeface="Libre Franklin SemiBold"/>
              <a:cs typeface="Libre Franklin SemiBold"/>
              <a:sym typeface="Libre Franklin SemiBold"/>
            </a:endParaRPr>
          </a:p>
          <a:p>
            <a:pPr marL="0" lvl="0" indent="0" algn="ctr" rtl="0">
              <a:lnSpc>
                <a:spcPct val="119982"/>
              </a:lnSpc>
              <a:spcBef>
                <a:spcPts val="0"/>
              </a:spcBef>
              <a:spcAft>
                <a:spcPts val="0"/>
              </a:spcAft>
              <a:buNone/>
            </a:pPr>
            <a:r>
              <a:rPr lang="en-US" sz="6500" dirty="0">
                <a:solidFill>
                  <a:srgbClr val="1D3A97"/>
                </a:solidFill>
                <a:latin typeface="Libre Franklin SemiBold"/>
                <a:ea typeface="Libre Franklin SemiBold"/>
                <a:cs typeface="Libre Franklin SemiBold"/>
                <a:sym typeface="Libre Franklin SemiBold"/>
              </a:rPr>
              <a:t>Examples of Debate Colleges</a:t>
            </a:r>
            <a:endParaRPr sz="6500" dirty="0">
              <a:solidFill>
                <a:srgbClr val="1D3A97"/>
              </a:solidFill>
              <a:latin typeface="Libre Franklin SemiBold"/>
              <a:ea typeface="Libre Franklin SemiBold"/>
              <a:cs typeface="Libre Franklin SemiBold"/>
              <a:sym typeface="Libre Franklin SemiBold"/>
            </a:endParaRPr>
          </a:p>
          <a:p>
            <a:pPr marL="0" lvl="0" indent="0" algn="l" rtl="0">
              <a:lnSpc>
                <a:spcPct val="119982"/>
              </a:lnSpc>
              <a:spcBef>
                <a:spcPts val="0"/>
              </a:spcBef>
              <a:spcAft>
                <a:spcPts val="0"/>
              </a:spcAft>
              <a:buNone/>
            </a:pPr>
            <a:endParaRPr sz="700" dirty="0">
              <a:solidFill>
                <a:srgbClr val="1D3A97"/>
              </a:solidFill>
              <a:latin typeface="Libre Franklin SemiBold"/>
              <a:ea typeface="Libre Franklin SemiBold"/>
              <a:cs typeface="Libre Franklin SemiBold"/>
              <a:sym typeface="Libre Franklin SemiBold"/>
            </a:endParaRPr>
          </a:p>
        </p:txBody>
      </p:sp>
      <p:sp>
        <p:nvSpPr>
          <p:cNvPr id="160" name="Google Shape;160;p24"/>
          <p:cNvSpPr txBox="1"/>
          <p:nvPr/>
        </p:nvSpPr>
        <p:spPr>
          <a:xfrm>
            <a:off x="668215" y="1459524"/>
            <a:ext cx="18428678" cy="755211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dirty="0">
                <a:solidFill>
                  <a:srgbClr val="1D3A97"/>
                </a:solidFill>
                <a:latin typeface="Roboto"/>
                <a:ea typeface="Roboto"/>
                <a:cs typeface="Roboto"/>
                <a:sym typeface="Roboto"/>
              </a:rPr>
              <a:t>	Arizona State University										</a:t>
            </a:r>
          </a:p>
          <a:p>
            <a:pPr marL="0" lvl="0" indent="0" algn="l" rtl="0">
              <a:spcBef>
                <a:spcPts val="0"/>
              </a:spcBef>
              <a:spcAft>
                <a:spcPts val="0"/>
              </a:spcAft>
              <a:buNone/>
            </a:pPr>
            <a:r>
              <a:rPr lang="en-US" sz="3600" dirty="0">
                <a:solidFill>
                  <a:srgbClr val="1D3A97"/>
                </a:solidFill>
                <a:latin typeface="Roboto"/>
                <a:ea typeface="Roboto"/>
                <a:cs typeface="Roboto"/>
                <a:sym typeface="Roboto"/>
              </a:rPr>
              <a:t>	University of California-Berkeley									</a:t>
            </a:r>
          </a:p>
          <a:p>
            <a:pPr marL="0" lvl="0" indent="0" algn="l" rtl="0">
              <a:spcBef>
                <a:spcPts val="0"/>
              </a:spcBef>
              <a:spcAft>
                <a:spcPts val="0"/>
              </a:spcAft>
              <a:buNone/>
            </a:pPr>
            <a:r>
              <a:rPr lang="en-US" sz="3600" dirty="0">
                <a:solidFill>
                  <a:srgbClr val="1D3A97"/>
                </a:solidFill>
                <a:latin typeface="Roboto"/>
                <a:ea typeface="Roboto"/>
                <a:cs typeface="Roboto"/>
                <a:sym typeface="Roboto"/>
              </a:rPr>
              <a:t>	American University</a:t>
            </a:r>
          </a:p>
          <a:p>
            <a:pPr marL="0" lvl="0" indent="0" algn="l" rtl="0">
              <a:spcBef>
                <a:spcPts val="0"/>
              </a:spcBef>
              <a:spcAft>
                <a:spcPts val="0"/>
              </a:spcAft>
              <a:buNone/>
            </a:pPr>
            <a:r>
              <a:rPr lang="en-US" sz="3600" dirty="0">
                <a:solidFill>
                  <a:srgbClr val="1D3A97"/>
                </a:solidFill>
                <a:latin typeface="Roboto"/>
                <a:ea typeface="Roboto"/>
                <a:cs typeface="Roboto"/>
                <a:sym typeface="Roboto"/>
              </a:rPr>
              <a:t>	University of Connecticut											</a:t>
            </a:r>
          </a:p>
          <a:p>
            <a:pPr marL="0" lvl="0" indent="0" algn="l" rtl="0">
              <a:spcBef>
                <a:spcPts val="0"/>
              </a:spcBef>
              <a:spcAft>
                <a:spcPts val="0"/>
              </a:spcAft>
              <a:buNone/>
            </a:pPr>
            <a:r>
              <a:rPr lang="en-US" sz="3600" dirty="0">
                <a:solidFill>
                  <a:srgbClr val="1D3A97"/>
                </a:solidFill>
                <a:latin typeface="Roboto"/>
                <a:ea typeface="Roboto"/>
                <a:cs typeface="Roboto"/>
                <a:sym typeface="Roboto"/>
              </a:rPr>
              <a:t>	Mississippi State University						</a:t>
            </a:r>
          </a:p>
          <a:p>
            <a:pPr marL="0" lvl="0" indent="0" algn="l" rtl="0">
              <a:spcBef>
                <a:spcPts val="0"/>
              </a:spcBef>
              <a:spcAft>
                <a:spcPts val="0"/>
              </a:spcAft>
              <a:buNone/>
            </a:pPr>
            <a:r>
              <a:rPr lang="en-US" sz="3600" dirty="0">
                <a:solidFill>
                  <a:srgbClr val="1D3A97"/>
                </a:solidFill>
                <a:latin typeface="Roboto"/>
                <a:ea typeface="Roboto"/>
                <a:cs typeface="Roboto"/>
                <a:sym typeface="Roboto"/>
              </a:rPr>
              <a:t>	Texas Woman’s University</a:t>
            </a:r>
          </a:p>
          <a:p>
            <a:pPr marL="0" lvl="0" indent="0" algn="l" rtl="0">
              <a:spcBef>
                <a:spcPts val="0"/>
              </a:spcBef>
              <a:spcAft>
                <a:spcPts val="0"/>
              </a:spcAft>
              <a:buNone/>
            </a:pPr>
            <a:r>
              <a:rPr lang="en-US" sz="3600" dirty="0">
                <a:solidFill>
                  <a:srgbClr val="1D3A97"/>
                </a:solidFill>
                <a:latin typeface="Roboto"/>
                <a:ea typeface="Roboto"/>
                <a:cs typeface="Roboto"/>
                <a:sym typeface="Roboto"/>
              </a:rPr>
              <a:t>	Texas Tech University							</a:t>
            </a:r>
          </a:p>
          <a:p>
            <a:pPr marL="0" lvl="0" indent="0" algn="l" rtl="0">
              <a:spcBef>
                <a:spcPts val="0"/>
              </a:spcBef>
              <a:spcAft>
                <a:spcPts val="0"/>
              </a:spcAft>
              <a:buNone/>
            </a:pPr>
            <a:r>
              <a:rPr lang="en-US" sz="3600" dirty="0">
                <a:solidFill>
                  <a:srgbClr val="1D3A97"/>
                </a:solidFill>
                <a:latin typeface="Roboto"/>
                <a:ea typeface="Roboto"/>
                <a:cs typeface="Roboto"/>
                <a:sym typeface="Roboto"/>
              </a:rPr>
              <a:t>	Georgia State University										</a:t>
            </a:r>
          </a:p>
          <a:p>
            <a:pPr marL="0" lvl="0" indent="0" algn="l" rtl="0">
              <a:spcBef>
                <a:spcPts val="0"/>
              </a:spcBef>
              <a:spcAft>
                <a:spcPts val="0"/>
              </a:spcAft>
              <a:buNone/>
            </a:pPr>
            <a:r>
              <a:rPr lang="en-US" sz="3600" dirty="0">
                <a:solidFill>
                  <a:srgbClr val="1D3A97"/>
                </a:solidFill>
                <a:latin typeface="Roboto"/>
                <a:ea typeface="Roboto"/>
                <a:cs typeface="Roboto"/>
                <a:sym typeface="Roboto"/>
              </a:rPr>
              <a:t>	Yale University</a:t>
            </a:r>
          </a:p>
          <a:p>
            <a:pPr marL="0" lvl="0" indent="0" algn="l" rtl="0">
              <a:spcBef>
                <a:spcPts val="0"/>
              </a:spcBef>
              <a:spcAft>
                <a:spcPts val="0"/>
              </a:spcAft>
              <a:buNone/>
            </a:pPr>
            <a:r>
              <a:rPr lang="en-US" sz="3600" dirty="0">
                <a:solidFill>
                  <a:srgbClr val="1D3A97"/>
                </a:solidFill>
                <a:latin typeface="Roboto"/>
                <a:ea typeface="Roboto"/>
                <a:cs typeface="Roboto"/>
                <a:sym typeface="Roboto"/>
              </a:rPr>
              <a:t>	Allegany College of Maryland				</a:t>
            </a:r>
          </a:p>
          <a:p>
            <a:pPr marL="0" lvl="0" indent="0" algn="l" rtl="0">
              <a:spcBef>
                <a:spcPts val="0"/>
              </a:spcBef>
              <a:spcAft>
                <a:spcPts val="0"/>
              </a:spcAft>
              <a:buNone/>
            </a:pPr>
            <a:r>
              <a:rPr lang="en-US" sz="3600" dirty="0">
                <a:solidFill>
                  <a:srgbClr val="1D3A97"/>
                </a:solidFill>
                <a:latin typeface="Roboto"/>
                <a:ea typeface="Roboto"/>
                <a:cs typeface="Roboto"/>
                <a:sym typeface="Roboto"/>
              </a:rPr>
              <a:t>	Virginia Military Institute </a:t>
            </a:r>
          </a:p>
          <a:p>
            <a:pPr marL="0" lvl="0" indent="0" algn="l" rtl="0">
              <a:spcBef>
                <a:spcPts val="0"/>
              </a:spcBef>
              <a:spcAft>
                <a:spcPts val="0"/>
              </a:spcAft>
              <a:buNone/>
            </a:pPr>
            <a:r>
              <a:rPr lang="en-US" sz="3600" dirty="0">
                <a:solidFill>
                  <a:srgbClr val="1D3A97"/>
                </a:solidFill>
                <a:latin typeface="Roboto"/>
                <a:ea typeface="Roboto"/>
                <a:cs typeface="Roboto"/>
                <a:sym typeface="Roboto"/>
              </a:rPr>
              <a:t>	University of Texas-Austin</a:t>
            </a:r>
          </a:p>
          <a:p>
            <a:pPr marL="0" lvl="0" indent="0" algn="l" rtl="0">
              <a:spcBef>
                <a:spcPts val="0"/>
              </a:spcBef>
              <a:spcAft>
                <a:spcPts val="0"/>
              </a:spcAft>
              <a:buNone/>
            </a:pPr>
            <a:r>
              <a:rPr lang="en-US" sz="3600" dirty="0">
                <a:solidFill>
                  <a:srgbClr val="1D3A97"/>
                </a:solidFill>
                <a:latin typeface="Roboto"/>
                <a:ea typeface="Roboto"/>
                <a:cs typeface="Roboto"/>
                <a:sym typeface="Roboto"/>
              </a:rPr>
              <a:t>	Duke University								</a:t>
            </a:r>
            <a:endParaRPr sz="3600" dirty="0">
              <a:solidFill>
                <a:srgbClr val="1D3A97"/>
              </a:solidFill>
              <a:latin typeface="Libre Franklin SemiBold"/>
              <a:ea typeface="Libre Franklin SemiBold"/>
              <a:cs typeface="Libre Franklin SemiBold"/>
              <a:sym typeface="Libre Franklin Semi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p:nvPr/>
        </p:nvSpPr>
        <p:spPr>
          <a:xfrm>
            <a:off x="9339423" y="6816323"/>
            <a:ext cx="7387500" cy="277200"/>
          </a:xfrm>
          <a:prstGeom prst="rect">
            <a:avLst/>
          </a:prstGeom>
          <a:noFill/>
          <a:ln>
            <a:noFill/>
          </a:ln>
        </p:spPr>
        <p:txBody>
          <a:bodyPr spcFirstLastPara="1" wrap="square" lIns="0" tIns="0" rIns="0" bIns="0" anchor="t" anchorCtr="0">
            <a:spAutoFit/>
          </a:bodyPr>
          <a:lstStyle/>
          <a:p>
            <a:pPr marL="0" marR="0" lvl="0" indent="0" algn="l" rtl="0">
              <a:lnSpc>
                <a:spcPct val="163277"/>
              </a:lnSpc>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24"/>
          <p:cNvSpPr txBox="1"/>
          <p:nvPr/>
        </p:nvSpPr>
        <p:spPr>
          <a:xfrm>
            <a:off x="0" y="0"/>
            <a:ext cx="18288000" cy="1625030"/>
          </a:xfrm>
          <a:prstGeom prst="rect">
            <a:avLst/>
          </a:prstGeom>
          <a:gradFill>
            <a:gsLst>
              <a:gs pos="0">
                <a:srgbClr val="D4E5F5"/>
              </a:gs>
              <a:gs pos="100000">
                <a:srgbClr val="70A4D5"/>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lnSpc>
                <a:spcPct val="119982"/>
              </a:lnSpc>
              <a:spcBef>
                <a:spcPts val="0"/>
              </a:spcBef>
              <a:spcAft>
                <a:spcPts val="0"/>
              </a:spcAft>
              <a:buNone/>
            </a:pPr>
            <a:endParaRPr sz="600" dirty="0">
              <a:solidFill>
                <a:srgbClr val="1D3A97"/>
              </a:solidFill>
              <a:latin typeface="Libre Franklin SemiBold"/>
              <a:ea typeface="Libre Franklin SemiBold"/>
              <a:cs typeface="Libre Franklin SemiBold"/>
              <a:sym typeface="Libre Franklin SemiBold"/>
            </a:endParaRPr>
          </a:p>
          <a:p>
            <a:pPr marL="0" lvl="0" indent="0" algn="ctr" rtl="0">
              <a:lnSpc>
                <a:spcPct val="119982"/>
              </a:lnSpc>
              <a:spcBef>
                <a:spcPts val="0"/>
              </a:spcBef>
              <a:spcAft>
                <a:spcPts val="0"/>
              </a:spcAft>
              <a:buNone/>
            </a:pPr>
            <a:r>
              <a:rPr lang="en-US" sz="6500" dirty="0">
                <a:solidFill>
                  <a:srgbClr val="1D3A97"/>
                </a:solidFill>
                <a:latin typeface="Libre Franklin SemiBold"/>
                <a:ea typeface="Libre Franklin SemiBold"/>
                <a:cs typeface="Libre Franklin SemiBold"/>
                <a:sym typeface="Libre Franklin SemiBold"/>
              </a:rPr>
              <a:t>Examples of Debate Topics, College</a:t>
            </a:r>
            <a:endParaRPr sz="6500" dirty="0">
              <a:solidFill>
                <a:srgbClr val="1D3A97"/>
              </a:solidFill>
              <a:latin typeface="Libre Franklin SemiBold"/>
              <a:ea typeface="Libre Franklin SemiBold"/>
              <a:cs typeface="Libre Franklin SemiBold"/>
              <a:sym typeface="Libre Franklin SemiBold"/>
            </a:endParaRPr>
          </a:p>
          <a:p>
            <a:pPr marL="0" lvl="0" indent="0" algn="l" rtl="0">
              <a:lnSpc>
                <a:spcPct val="119982"/>
              </a:lnSpc>
              <a:spcBef>
                <a:spcPts val="0"/>
              </a:spcBef>
              <a:spcAft>
                <a:spcPts val="0"/>
              </a:spcAft>
              <a:buNone/>
            </a:pPr>
            <a:endParaRPr sz="700" dirty="0">
              <a:solidFill>
                <a:srgbClr val="1D3A97"/>
              </a:solidFill>
              <a:latin typeface="Libre Franklin SemiBold"/>
              <a:ea typeface="Libre Franklin SemiBold"/>
              <a:cs typeface="Libre Franklin SemiBold"/>
              <a:sym typeface="Libre Franklin SemiBold"/>
            </a:endParaRPr>
          </a:p>
        </p:txBody>
      </p:sp>
      <p:pic>
        <p:nvPicPr>
          <p:cNvPr id="159" name="Google Shape;159;p24" descr="Logo&#10;&#10;Description automatically generated"/>
          <p:cNvPicPr preferRelativeResize="0"/>
          <p:nvPr/>
        </p:nvPicPr>
        <p:blipFill rotWithShape="1">
          <a:blip r:embed="rId3">
            <a:alphaModFix/>
          </a:blip>
          <a:srcRect/>
          <a:stretch/>
        </p:blipFill>
        <p:spPr>
          <a:xfrm>
            <a:off x="16881799" y="8937392"/>
            <a:ext cx="1129750" cy="1133359"/>
          </a:xfrm>
          <a:prstGeom prst="rect">
            <a:avLst/>
          </a:prstGeom>
          <a:noFill/>
          <a:ln>
            <a:noFill/>
          </a:ln>
        </p:spPr>
      </p:pic>
      <p:sp>
        <p:nvSpPr>
          <p:cNvPr id="160" name="Google Shape;160;p24"/>
          <p:cNvSpPr txBox="1"/>
          <p:nvPr/>
        </p:nvSpPr>
        <p:spPr>
          <a:xfrm>
            <a:off x="0" y="1915250"/>
            <a:ext cx="18288000" cy="7222200"/>
          </a:xfrm>
          <a:prstGeom prst="rect">
            <a:avLst/>
          </a:prstGeom>
          <a:noFill/>
          <a:ln>
            <a:noFill/>
          </a:ln>
        </p:spPr>
        <p:txBody>
          <a:bodyPr spcFirstLastPara="1" wrap="square" lIns="91425" tIns="91425" rIns="91425" bIns="91425" anchor="t" anchorCtr="0">
            <a:spAutoFit/>
          </a:bodyPr>
          <a:lstStyle/>
          <a:p>
            <a:pPr marL="914400" lvl="0" indent="-457200" algn="l" rtl="0">
              <a:lnSpc>
                <a:spcPct val="130000"/>
              </a:lnSpc>
              <a:spcBef>
                <a:spcPts val="0"/>
              </a:spcBef>
              <a:spcAft>
                <a:spcPts val="0"/>
              </a:spcAft>
              <a:buClr>
                <a:srgbClr val="1D3A97"/>
              </a:buClr>
              <a:buSzPts val="3600"/>
              <a:buFont typeface="Roboto"/>
              <a:buChar char="●"/>
            </a:pPr>
            <a:r>
              <a:rPr lang="en-US" sz="3600" dirty="0">
                <a:solidFill>
                  <a:srgbClr val="1D3A97"/>
                </a:solidFill>
                <a:latin typeface="Roboto"/>
                <a:ea typeface="Roboto"/>
                <a:cs typeface="Roboto"/>
                <a:sym typeface="Roboto"/>
              </a:rPr>
              <a:t>Resolved: American media undermines free speech and fair elections.</a:t>
            </a:r>
            <a:endParaRPr sz="3600" dirty="0">
              <a:solidFill>
                <a:srgbClr val="1D3A97"/>
              </a:solidFill>
              <a:latin typeface="Roboto"/>
              <a:ea typeface="Roboto"/>
              <a:cs typeface="Roboto"/>
              <a:sym typeface="Roboto"/>
            </a:endParaRPr>
          </a:p>
          <a:p>
            <a:pPr marL="914400" lvl="0" indent="0" algn="l" rtl="0">
              <a:lnSpc>
                <a:spcPct val="130000"/>
              </a:lnSpc>
              <a:spcBef>
                <a:spcPts val="0"/>
              </a:spcBef>
              <a:spcAft>
                <a:spcPts val="0"/>
              </a:spcAft>
              <a:buNone/>
            </a:pPr>
            <a:endParaRPr sz="3600" dirty="0">
              <a:solidFill>
                <a:srgbClr val="1D3A97"/>
              </a:solidFill>
              <a:latin typeface="Roboto"/>
              <a:ea typeface="Roboto"/>
              <a:cs typeface="Roboto"/>
              <a:sym typeface="Roboto"/>
            </a:endParaRPr>
          </a:p>
          <a:p>
            <a:pPr marL="914400" lvl="0" indent="-457200" algn="l" rtl="0">
              <a:lnSpc>
                <a:spcPct val="130000"/>
              </a:lnSpc>
              <a:spcBef>
                <a:spcPts val="0"/>
              </a:spcBef>
              <a:spcAft>
                <a:spcPts val="0"/>
              </a:spcAft>
              <a:buClr>
                <a:srgbClr val="1D3A97"/>
              </a:buClr>
              <a:buSzPts val="3600"/>
              <a:buFont typeface="Roboto"/>
              <a:buChar char="●"/>
            </a:pPr>
            <a:r>
              <a:rPr lang="en-US" sz="3600" dirty="0">
                <a:solidFill>
                  <a:srgbClr val="1D3A97"/>
                </a:solidFill>
                <a:latin typeface="Roboto"/>
                <a:ea typeface="Roboto"/>
                <a:cs typeface="Roboto"/>
                <a:sym typeface="Roboto"/>
              </a:rPr>
              <a:t>Resolved: The U.S. should implement more restrictive gun laws to reduce crime.</a:t>
            </a:r>
            <a:endParaRPr sz="3600" dirty="0">
              <a:solidFill>
                <a:srgbClr val="1D3A97"/>
              </a:solidFill>
              <a:latin typeface="Roboto"/>
              <a:ea typeface="Roboto"/>
              <a:cs typeface="Roboto"/>
              <a:sym typeface="Roboto"/>
            </a:endParaRPr>
          </a:p>
          <a:p>
            <a:pPr marL="914400" lvl="0" indent="0" algn="l" rtl="0">
              <a:lnSpc>
                <a:spcPct val="130000"/>
              </a:lnSpc>
              <a:spcBef>
                <a:spcPts val="0"/>
              </a:spcBef>
              <a:spcAft>
                <a:spcPts val="0"/>
              </a:spcAft>
              <a:buNone/>
            </a:pPr>
            <a:endParaRPr sz="3600" dirty="0">
              <a:solidFill>
                <a:srgbClr val="1D3A97"/>
              </a:solidFill>
              <a:latin typeface="Roboto"/>
              <a:ea typeface="Roboto"/>
              <a:cs typeface="Roboto"/>
              <a:sym typeface="Roboto"/>
            </a:endParaRPr>
          </a:p>
          <a:p>
            <a:pPr marL="914400" lvl="0" indent="-457200" algn="l" rtl="0">
              <a:lnSpc>
                <a:spcPct val="130000"/>
              </a:lnSpc>
              <a:spcBef>
                <a:spcPts val="0"/>
              </a:spcBef>
              <a:spcAft>
                <a:spcPts val="0"/>
              </a:spcAft>
              <a:buClr>
                <a:srgbClr val="1D3A97"/>
              </a:buClr>
              <a:buSzPts val="3600"/>
              <a:buFont typeface="Roboto"/>
              <a:buChar char="●"/>
            </a:pPr>
            <a:r>
              <a:rPr lang="en-US" sz="3600" dirty="0">
                <a:solidFill>
                  <a:srgbClr val="1D3A97"/>
                </a:solidFill>
                <a:latin typeface="Roboto"/>
                <a:ea typeface="Roboto"/>
                <a:cs typeface="Roboto"/>
                <a:sym typeface="Roboto"/>
              </a:rPr>
              <a:t>Resolved: Immigration laws should be changed to allow for quicker citizenship.</a:t>
            </a:r>
            <a:endParaRPr sz="3600" dirty="0">
              <a:solidFill>
                <a:srgbClr val="1D3A97"/>
              </a:solidFill>
              <a:latin typeface="Roboto"/>
              <a:ea typeface="Roboto"/>
              <a:cs typeface="Roboto"/>
              <a:sym typeface="Roboto"/>
            </a:endParaRPr>
          </a:p>
          <a:p>
            <a:pPr marL="914400" lvl="0" indent="0" algn="l" rtl="0">
              <a:lnSpc>
                <a:spcPct val="130000"/>
              </a:lnSpc>
              <a:spcBef>
                <a:spcPts val="0"/>
              </a:spcBef>
              <a:spcAft>
                <a:spcPts val="0"/>
              </a:spcAft>
              <a:buNone/>
            </a:pPr>
            <a:endParaRPr sz="3600" dirty="0">
              <a:solidFill>
                <a:srgbClr val="1D3A97"/>
              </a:solidFill>
              <a:latin typeface="Roboto"/>
              <a:ea typeface="Roboto"/>
              <a:cs typeface="Roboto"/>
              <a:sym typeface="Roboto"/>
            </a:endParaRPr>
          </a:p>
          <a:p>
            <a:pPr marL="914400" lvl="0" indent="-457200" algn="l" rtl="0">
              <a:lnSpc>
                <a:spcPct val="130000"/>
              </a:lnSpc>
              <a:spcBef>
                <a:spcPts val="0"/>
              </a:spcBef>
              <a:spcAft>
                <a:spcPts val="0"/>
              </a:spcAft>
              <a:buClr>
                <a:srgbClr val="1D3A97"/>
              </a:buClr>
              <a:buSzPts val="3600"/>
              <a:buFont typeface="Roboto"/>
              <a:buChar char="●"/>
            </a:pPr>
            <a:r>
              <a:rPr lang="en-US" sz="3600" dirty="0">
                <a:solidFill>
                  <a:srgbClr val="1D3A97"/>
                </a:solidFill>
                <a:latin typeface="Roboto"/>
                <a:ea typeface="Roboto"/>
                <a:cs typeface="Roboto"/>
                <a:sym typeface="Roboto"/>
              </a:rPr>
              <a:t>Resolved: There should be term limits for Supreme Court justices.</a:t>
            </a:r>
            <a:endParaRPr sz="3600" dirty="0">
              <a:solidFill>
                <a:srgbClr val="1D3A97"/>
              </a:solidFill>
              <a:latin typeface="Roboto"/>
              <a:ea typeface="Roboto"/>
              <a:cs typeface="Roboto"/>
              <a:sym typeface="Roboto"/>
            </a:endParaRPr>
          </a:p>
          <a:p>
            <a:pPr marL="914400" lvl="0" indent="0" algn="l" rtl="0">
              <a:lnSpc>
                <a:spcPct val="130000"/>
              </a:lnSpc>
              <a:spcBef>
                <a:spcPts val="0"/>
              </a:spcBef>
              <a:spcAft>
                <a:spcPts val="0"/>
              </a:spcAft>
              <a:buNone/>
            </a:pPr>
            <a:endParaRPr sz="3600" dirty="0">
              <a:solidFill>
                <a:srgbClr val="1D3A97"/>
              </a:solidFill>
              <a:latin typeface="Roboto"/>
              <a:ea typeface="Roboto"/>
              <a:cs typeface="Roboto"/>
              <a:sym typeface="Roboto"/>
            </a:endParaRPr>
          </a:p>
          <a:p>
            <a:pPr marL="914400" lvl="0" indent="-457200" algn="l" rtl="0">
              <a:lnSpc>
                <a:spcPct val="130000"/>
              </a:lnSpc>
              <a:spcBef>
                <a:spcPts val="0"/>
              </a:spcBef>
              <a:spcAft>
                <a:spcPts val="0"/>
              </a:spcAft>
              <a:buClr>
                <a:srgbClr val="1D3A97"/>
              </a:buClr>
              <a:buSzPts val="3600"/>
              <a:buFont typeface="Roboto"/>
              <a:buChar char="●"/>
            </a:pPr>
            <a:r>
              <a:rPr lang="en-US" sz="3600" dirty="0">
                <a:solidFill>
                  <a:srgbClr val="1D3A97"/>
                </a:solidFill>
                <a:latin typeface="Roboto"/>
                <a:ea typeface="Roboto"/>
                <a:cs typeface="Roboto"/>
                <a:sym typeface="Roboto"/>
              </a:rPr>
              <a:t>Resolved: Schools should not teach about racism and critical race theory.</a:t>
            </a:r>
            <a:endParaRPr sz="3600" dirty="0">
              <a:solidFill>
                <a:srgbClr val="1D3A97"/>
              </a:solidFill>
              <a:latin typeface="Roboto"/>
              <a:ea typeface="Roboto"/>
              <a:cs typeface="Roboto"/>
              <a:sym typeface="Roboto"/>
            </a:endParaRPr>
          </a:p>
          <a:p>
            <a:pPr marL="914400" lvl="0" indent="0" algn="l" rtl="0">
              <a:lnSpc>
                <a:spcPct val="130000"/>
              </a:lnSpc>
              <a:spcBef>
                <a:spcPts val="0"/>
              </a:spcBef>
              <a:spcAft>
                <a:spcPts val="0"/>
              </a:spcAft>
              <a:buNone/>
            </a:pPr>
            <a:endParaRPr sz="3600" dirty="0">
              <a:solidFill>
                <a:srgbClr val="1D3A97"/>
              </a:solidFill>
              <a:latin typeface="Libre Franklin SemiBold"/>
              <a:ea typeface="Libre Franklin SemiBold"/>
              <a:cs typeface="Libre Franklin SemiBold"/>
              <a:sym typeface="Libre Franklin SemiBold"/>
            </a:endParaRPr>
          </a:p>
        </p:txBody>
      </p:sp>
    </p:spTree>
    <p:extLst>
      <p:ext uri="{BB962C8B-B14F-4D97-AF65-F5344CB8AC3E}">
        <p14:creationId xmlns:p14="http://schemas.microsoft.com/office/powerpoint/2010/main" val="54330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p:nvPr/>
        </p:nvSpPr>
        <p:spPr>
          <a:xfrm>
            <a:off x="9339423" y="6816323"/>
            <a:ext cx="7387500" cy="277200"/>
          </a:xfrm>
          <a:prstGeom prst="rect">
            <a:avLst/>
          </a:prstGeom>
          <a:noFill/>
          <a:ln>
            <a:noFill/>
          </a:ln>
        </p:spPr>
        <p:txBody>
          <a:bodyPr spcFirstLastPara="1" wrap="square" lIns="0" tIns="0" rIns="0" bIns="0" anchor="t" anchorCtr="0">
            <a:spAutoFit/>
          </a:bodyPr>
          <a:lstStyle/>
          <a:p>
            <a:pPr marL="0" marR="0" lvl="0" indent="0" algn="l" rtl="0">
              <a:lnSpc>
                <a:spcPct val="163277"/>
              </a:lnSpc>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24"/>
          <p:cNvSpPr txBox="1"/>
          <p:nvPr/>
        </p:nvSpPr>
        <p:spPr>
          <a:xfrm>
            <a:off x="0" y="0"/>
            <a:ext cx="18288000" cy="1625030"/>
          </a:xfrm>
          <a:prstGeom prst="rect">
            <a:avLst/>
          </a:prstGeom>
          <a:gradFill>
            <a:gsLst>
              <a:gs pos="0">
                <a:srgbClr val="D4E5F5"/>
              </a:gs>
              <a:gs pos="100000">
                <a:srgbClr val="70A4D5"/>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lnSpc>
                <a:spcPct val="119982"/>
              </a:lnSpc>
              <a:spcBef>
                <a:spcPts val="0"/>
              </a:spcBef>
              <a:spcAft>
                <a:spcPts val="0"/>
              </a:spcAft>
              <a:buNone/>
            </a:pPr>
            <a:endParaRPr sz="600" dirty="0">
              <a:solidFill>
                <a:srgbClr val="1D3A97"/>
              </a:solidFill>
              <a:latin typeface="Libre Franklin SemiBold"/>
              <a:ea typeface="Libre Franklin SemiBold"/>
              <a:cs typeface="Libre Franklin SemiBold"/>
              <a:sym typeface="Libre Franklin SemiBold"/>
            </a:endParaRPr>
          </a:p>
          <a:p>
            <a:pPr marL="0" lvl="0" indent="0" algn="ctr" rtl="0">
              <a:lnSpc>
                <a:spcPct val="119982"/>
              </a:lnSpc>
              <a:spcBef>
                <a:spcPts val="0"/>
              </a:spcBef>
              <a:spcAft>
                <a:spcPts val="0"/>
              </a:spcAft>
              <a:buNone/>
            </a:pPr>
            <a:r>
              <a:rPr lang="en-US" sz="6500" dirty="0">
                <a:solidFill>
                  <a:srgbClr val="1D3A97"/>
                </a:solidFill>
                <a:latin typeface="Libre Franklin SemiBold"/>
                <a:ea typeface="Libre Franklin SemiBold"/>
                <a:cs typeface="Libre Franklin SemiBold"/>
                <a:sym typeface="Libre Franklin SemiBold"/>
              </a:rPr>
              <a:t>Examples of Debate Topics, BALSA</a:t>
            </a:r>
            <a:endParaRPr sz="6500" dirty="0">
              <a:solidFill>
                <a:srgbClr val="1D3A97"/>
              </a:solidFill>
              <a:latin typeface="Libre Franklin SemiBold"/>
              <a:ea typeface="Libre Franklin SemiBold"/>
              <a:cs typeface="Libre Franklin SemiBold"/>
              <a:sym typeface="Libre Franklin SemiBold"/>
            </a:endParaRPr>
          </a:p>
          <a:p>
            <a:pPr marL="0" lvl="0" indent="0" algn="l" rtl="0">
              <a:lnSpc>
                <a:spcPct val="119982"/>
              </a:lnSpc>
              <a:spcBef>
                <a:spcPts val="0"/>
              </a:spcBef>
              <a:spcAft>
                <a:spcPts val="0"/>
              </a:spcAft>
              <a:buNone/>
            </a:pPr>
            <a:endParaRPr sz="700" dirty="0">
              <a:solidFill>
                <a:srgbClr val="1D3A97"/>
              </a:solidFill>
              <a:latin typeface="Libre Franklin SemiBold"/>
              <a:ea typeface="Libre Franklin SemiBold"/>
              <a:cs typeface="Libre Franklin SemiBold"/>
              <a:sym typeface="Libre Franklin SemiBold"/>
            </a:endParaRPr>
          </a:p>
        </p:txBody>
      </p:sp>
      <p:pic>
        <p:nvPicPr>
          <p:cNvPr id="159" name="Google Shape;159;p24" descr="Logo&#10;&#10;Description automatically generated"/>
          <p:cNvPicPr preferRelativeResize="0"/>
          <p:nvPr/>
        </p:nvPicPr>
        <p:blipFill rotWithShape="1">
          <a:blip r:embed="rId3">
            <a:alphaModFix/>
          </a:blip>
          <a:srcRect/>
          <a:stretch/>
        </p:blipFill>
        <p:spPr>
          <a:xfrm>
            <a:off x="16881799" y="8937392"/>
            <a:ext cx="1129750" cy="1133359"/>
          </a:xfrm>
          <a:prstGeom prst="rect">
            <a:avLst/>
          </a:prstGeom>
          <a:noFill/>
          <a:ln>
            <a:noFill/>
          </a:ln>
        </p:spPr>
      </p:pic>
      <p:sp>
        <p:nvSpPr>
          <p:cNvPr id="160" name="Google Shape;160;p24"/>
          <p:cNvSpPr txBox="1"/>
          <p:nvPr/>
        </p:nvSpPr>
        <p:spPr>
          <a:xfrm>
            <a:off x="457200" y="1875449"/>
            <a:ext cx="18288000" cy="6666410"/>
          </a:xfrm>
          <a:prstGeom prst="rect">
            <a:avLst/>
          </a:prstGeom>
          <a:noFill/>
          <a:ln>
            <a:noFill/>
          </a:ln>
        </p:spPr>
        <p:txBody>
          <a:bodyPr spcFirstLastPara="1" wrap="square" lIns="91425" tIns="91425" rIns="91425" bIns="91425" anchor="t" anchorCtr="0">
            <a:spAutoFit/>
          </a:bodyPr>
          <a:lstStyle/>
          <a:p>
            <a:pPr marL="914400" lvl="0" indent="-457200" algn="l" rtl="0">
              <a:lnSpc>
                <a:spcPct val="130000"/>
              </a:lnSpc>
              <a:spcBef>
                <a:spcPts val="0"/>
              </a:spcBef>
              <a:spcAft>
                <a:spcPts val="0"/>
              </a:spcAft>
              <a:buClr>
                <a:srgbClr val="1D3A97"/>
              </a:buClr>
              <a:buSzPts val="3600"/>
              <a:buFont typeface="Roboto"/>
              <a:buChar char="●"/>
            </a:pPr>
            <a:r>
              <a:rPr lang="en-US" sz="3600" dirty="0">
                <a:solidFill>
                  <a:srgbClr val="1D3A97"/>
                </a:solidFill>
                <a:latin typeface="Roboto"/>
                <a:ea typeface="Roboto"/>
                <a:cs typeface="Roboto"/>
                <a:sym typeface="Roboto"/>
              </a:rPr>
              <a:t>Critical Race Theory</a:t>
            </a:r>
          </a:p>
          <a:p>
            <a:pPr marL="914400" lvl="0" indent="-457200" algn="l" rtl="0">
              <a:lnSpc>
                <a:spcPct val="130000"/>
              </a:lnSpc>
              <a:spcBef>
                <a:spcPts val="0"/>
              </a:spcBef>
              <a:spcAft>
                <a:spcPts val="0"/>
              </a:spcAft>
              <a:buClr>
                <a:srgbClr val="1D3A97"/>
              </a:buClr>
              <a:buSzPts val="3600"/>
              <a:buFont typeface="Roboto"/>
              <a:buChar char="●"/>
            </a:pPr>
            <a:r>
              <a:rPr lang="en-US" sz="3600" dirty="0">
                <a:solidFill>
                  <a:srgbClr val="1D3A97"/>
                </a:solidFill>
                <a:latin typeface="Roboto"/>
                <a:ea typeface="Roboto"/>
                <a:cs typeface="Roboto"/>
                <a:sym typeface="Roboto"/>
              </a:rPr>
              <a:t>Social Media Censorship</a:t>
            </a:r>
          </a:p>
          <a:p>
            <a:pPr marL="914400" lvl="0" indent="-457200" algn="l" rtl="0">
              <a:lnSpc>
                <a:spcPct val="130000"/>
              </a:lnSpc>
              <a:spcBef>
                <a:spcPts val="0"/>
              </a:spcBef>
              <a:spcAft>
                <a:spcPts val="0"/>
              </a:spcAft>
              <a:buClr>
                <a:srgbClr val="1D3A97"/>
              </a:buClr>
              <a:buSzPts val="3600"/>
              <a:buFont typeface="Roboto"/>
              <a:buChar char="●"/>
            </a:pPr>
            <a:r>
              <a:rPr lang="en-US" sz="3600" dirty="0">
                <a:solidFill>
                  <a:srgbClr val="1D3A97"/>
                </a:solidFill>
                <a:latin typeface="Roboto"/>
                <a:ea typeface="Roboto"/>
                <a:cs typeface="Roboto"/>
                <a:sym typeface="Roboto"/>
              </a:rPr>
              <a:t>Book Bans in Public Schools -</a:t>
            </a:r>
          </a:p>
          <a:p>
            <a:pPr marL="914400" lvl="0" indent="-457200" algn="l" rtl="0">
              <a:lnSpc>
                <a:spcPct val="130000"/>
              </a:lnSpc>
              <a:spcBef>
                <a:spcPts val="0"/>
              </a:spcBef>
              <a:spcAft>
                <a:spcPts val="0"/>
              </a:spcAft>
              <a:buClr>
                <a:srgbClr val="1D3A97"/>
              </a:buClr>
              <a:buSzPts val="3600"/>
              <a:buFont typeface="Roboto"/>
              <a:buChar char="●"/>
            </a:pPr>
            <a:r>
              <a:rPr lang="en-US" sz="3600" dirty="0">
                <a:solidFill>
                  <a:srgbClr val="1D3A97"/>
                </a:solidFill>
                <a:latin typeface="Roboto"/>
                <a:ea typeface="Roboto"/>
                <a:cs typeface="Roboto"/>
                <a:sym typeface="Roboto"/>
              </a:rPr>
              <a:t>Restricting Access to Fire Arms</a:t>
            </a:r>
          </a:p>
          <a:p>
            <a:pPr marL="914400" lvl="0" indent="-457200" algn="l" rtl="0">
              <a:lnSpc>
                <a:spcPct val="130000"/>
              </a:lnSpc>
              <a:spcBef>
                <a:spcPts val="0"/>
              </a:spcBef>
              <a:spcAft>
                <a:spcPts val="0"/>
              </a:spcAft>
              <a:buClr>
                <a:srgbClr val="1D3A97"/>
              </a:buClr>
              <a:buSzPts val="3600"/>
              <a:buFont typeface="Roboto"/>
              <a:buChar char="●"/>
            </a:pPr>
            <a:r>
              <a:rPr lang="en-US" sz="3600" dirty="0">
                <a:solidFill>
                  <a:srgbClr val="1D3A97"/>
                </a:solidFill>
                <a:latin typeface="Roboto"/>
                <a:ea typeface="Roboto"/>
                <a:cs typeface="Roboto"/>
                <a:sym typeface="Roboto"/>
              </a:rPr>
              <a:t>Abortion</a:t>
            </a:r>
          </a:p>
          <a:p>
            <a:pPr marL="914400" lvl="0" indent="-457200" algn="l" rtl="0">
              <a:lnSpc>
                <a:spcPct val="130000"/>
              </a:lnSpc>
              <a:spcBef>
                <a:spcPts val="0"/>
              </a:spcBef>
              <a:spcAft>
                <a:spcPts val="0"/>
              </a:spcAft>
              <a:buClr>
                <a:srgbClr val="1D3A97"/>
              </a:buClr>
              <a:buSzPts val="3600"/>
              <a:buFont typeface="Roboto"/>
              <a:buChar char="●"/>
            </a:pPr>
            <a:r>
              <a:rPr lang="en-US" sz="3600" dirty="0">
                <a:solidFill>
                  <a:srgbClr val="1D3A97"/>
                </a:solidFill>
                <a:latin typeface="Roboto"/>
                <a:ea typeface="Roboto"/>
                <a:cs typeface="Roboto"/>
                <a:sym typeface="Roboto"/>
              </a:rPr>
              <a:t>Eliminate Tax Incentives for Electronic Vehicles</a:t>
            </a:r>
          </a:p>
          <a:p>
            <a:pPr marL="914400" lvl="0" indent="-457200" algn="l" rtl="0">
              <a:lnSpc>
                <a:spcPct val="130000"/>
              </a:lnSpc>
              <a:spcBef>
                <a:spcPts val="0"/>
              </a:spcBef>
              <a:spcAft>
                <a:spcPts val="0"/>
              </a:spcAft>
              <a:buClr>
                <a:srgbClr val="1D3A97"/>
              </a:buClr>
              <a:buSzPts val="3600"/>
              <a:buFont typeface="Roboto"/>
              <a:buChar char="●"/>
            </a:pPr>
            <a:r>
              <a:rPr lang="en-US" sz="3600" dirty="0">
                <a:solidFill>
                  <a:srgbClr val="1D3A97"/>
                </a:solidFill>
                <a:latin typeface="Roboto"/>
                <a:ea typeface="Roboto"/>
                <a:cs typeface="Roboto"/>
                <a:sym typeface="Roboto"/>
              </a:rPr>
              <a:t>We Need the Dept. of Gov’t Efficiency (DOGE) -</a:t>
            </a:r>
          </a:p>
          <a:p>
            <a:pPr marL="914400" lvl="0" indent="-457200" algn="l" rtl="0">
              <a:lnSpc>
                <a:spcPct val="130000"/>
              </a:lnSpc>
              <a:spcBef>
                <a:spcPts val="0"/>
              </a:spcBef>
              <a:spcAft>
                <a:spcPts val="0"/>
              </a:spcAft>
              <a:buClr>
                <a:srgbClr val="1D3A97"/>
              </a:buClr>
              <a:buSzPts val="3600"/>
              <a:buFont typeface="Roboto"/>
              <a:buChar char="●"/>
            </a:pPr>
            <a:r>
              <a:rPr lang="en-US" sz="3600" dirty="0">
                <a:solidFill>
                  <a:srgbClr val="1D3A97"/>
                </a:solidFill>
                <a:latin typeface="Roboto"/>
                <a:ea typeface="Roboto"/>
                <a:cs typeface="Roboto"/>
                <a:sym typeface="Roboto"/>
              </a:rPr>
              <a:t>Climate Change</a:t>
            </a:r>
            <a:endParaRPr sz="3600" dirty="0">
              <a:solidFill>
                <a:srgbClr val="1D3A97"/>
              </a:solidFill>
              <a:latin typeface="Roboto"/>
              <a:ea typeface="Roboto"/>
              <a:cs typeface="Roboto"/>
              <a:sym typeface="Roboto"/>
            </a:endParaRPr>
          </a:p>
          <a:p>
            <a:pPr marL="914400" lvl="0" indent="0" algn="l" rtl="0">
              <a:lnSpc>
                <a:spcPct val="130000"/>
              </a:lnSpc>
              <a:spcBef>
                <a:spcPts val="0"/>
              </a:spcBef>
              <a:spcAft>
                <a:spcPts val="0"/>
              </a:spcAft>
              <a:buNone/>
            </a:pPr>
            <a:endParaRPr sz="3600" dirty="0">
              <a:solidFill>
                <a:srgbClr val="1D3A97"/>
              </a:solidFill>
              <a:latin typeface="Libre Franklin SemiBold"/>
              <a:ea typeface="Libre Franklin SemiBold"/>
              <a:cs typeface="Libre Franklin SemiBold"/>
              <a:sym typeface="Libre Franklin SemiBold"/>
            </a:endParaRPr>
          </a:p>
        </p:txBody>
      </p:sp>
    </p:spTree>
    <p:extLst>
      <p:ext uri="{BB962C8B-B14F-4D97-AF65-F5344CB8AC3E}">
        <p14:creationId xmlns:p14="http://schemas.microsoft.com/office/powerpoint/2010/main" val="3608613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p:nvPr/>
        </p:nvSpPr>
        <p:spPr>
          <a:xfrm>
            <a:off x="9339423" y="6816323"/>
            <a:ext cx="7387500" cy="277200"/>
          </a:xfrm>
          <a:prstGeom prst="rect">
            <a:avLst/>
          </a:prstGeom>
          <a:noFill/>
          <a:ln>
            <a:noFill/>
          </a:ln>
        </p:spPr>
        <p:txBody>
          <a:bodyPr spcFirstLastPara="1" wrap="square" lIns="0" tIns="0" rIns="0" bIns="0" anchor="t" anchorCtr="0">
            <a:spAutoFit/>
          </a:bodyPr>
          <a:lstStyle/>
          <a:p>
            <a:pPr marL="0" marR="0" lvl="0" indent="0" algn="l" rtl="0">
              <a:lnSpc>
                <a:spcPct val="163277"/>
              </a:lnSpc>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24"/>
          <p:cNvSpPr txBox="1"/>
          <p:nvPr/>
        </p:nvSpPr>
        <p:spPr>
          <a:xfrm>
            <a:off x="0" y="0"/>
            <a:ext cx="18288000" cy="1625030"/>
          </a:xfrm>
          <a:prstGeom prst="rect">
            <a:avLst/>
          </a:prstGeom>
          <a:gradFill>
            <a:gsLst>
              <a:gs pos="0">
                <a:srgbClr val="D4E5F5"/>
              </a:gs>
              <a:gs pos="100000">
                <a:srgbClr val="70A4D5"/>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lnSpc>
                <a:spcPct val="119982"/>
              </a:lnSpc>
              <a:spcBef>
                <a:spcPts val="0"/>
              </a:spcBef>
              <a:spcAft>
                <a:spcPts val="0"/>
              </a:spcAft>
              <a:buNone/>
            </a:pPr>
            <a:endParaRPr sz="600" dirty="0">
              <a:solidFill>
                <a:srgbClr val="1D3A97"/>
              </a:solidFill>
              <a:latin typeface="Libre Franklin SemiBold"/>
              <a:ea typeface="Libre Franklin SemiBold"/>
              <a:cs typeface="Libre Franklin SemiBold"/>
              <a:sym typeface="Libre Franklin SemiBold"/>
            </a:endParaRPr>
          </a:p>
          <a:p>
            <a:pPr marL="0" lvl="0" indent="0" algn="ctr" rtl="0">
              <a:lnSpc>
                <a:spcPct val="119982"/>
              </a:lnSpc>
              <a:spcBef>
                <a:spcPts val="0"/>
              </a:spcBef>
              <a:spcAft>
                <a:spcPts val="0"/>
              </a:spcAft>
              <a:buNone/>
            </a:pPr>
            <a:r>
              <a:rPr lang="en-US" sz="6500" dirty="0">
                <a:solidFill>
                  <a:srgbClr val="1D3A97"/>
                </a:solidFill>
                <a:latin typeface="Libre Franklin SemiBold"/>
                <a:ea typeface="Libre Franklin SemiBold"/>
                <a:cs typeface="Libre Franklin SemiBold"/>
                <a:sym typeface="Libre Franklin SemiBold"/>
              </a:rPr>
              <a:t>Examples of Debate Topics, </a:t>
            </a:r>
            <a:r>
              <a:rPr lang="en-US" sz="6500" dirty="0" err="1">
                <a:solidFill>
                  <a:srgbClr val="1D3A97"/>
                </a:solidFill>
                <a:latin typeface="Libre Franklin SemiBold"/>
                <a:ea typeface="Libre Franklin SemiBold"/>
                <a:cs typeface="Libre Franklin SemiBold"/>
                <a:sym typeface="Libre Franklin SemiBold"/>
              </a:rPr>
              <a:t>Nat’l</a:t>
            </a:r>
            <a:endParaRPr sz="6500" dirty="0">
              <a:solidFill>
                <a:srgbClr val="1D3A97"/>
              </a:solidFill>
              <a:latin typeface="Libre Franklin SemiBold"/>
              <a:ea typeface="Libre Franklin SemiBold"/>
              <a:cs typeface="Libre Franklin SemiBold"/>
              <a:sym typeface="Libre Franklin SemiBold"/>
            </a:endParaRPr>
          </a:p>
          <a:p>
            <a:pPr marL="0" lvl="0" indent="0" algn="l" rtl="0">
              <a:lnSpc>
                <a:spcPct val="119982"/>
              </a:lnSpc>
              <a:spcBef>
                <a:spcPts val="0"/>
              </a:spcBef>
              <a:spcAft>
                <a:spcPts val="0"/>
              </a:spcAft>
              <a:buNone/>
            </a:pPr>
            <a:endParaRPr sz="700" dirty="0">
              <a:solidFill>
                <a:srgbClr val="1D3A97"/>
              </a:solidFill>
              <a:latin typeface="Libre Franklin SemiBold"/>
              <a:ea typeface="Libre Franklin SemiBold"/>
              <a:cs typeface="Libre Franklin SemiBold"/>
              <a:sym typeface="Libre Franklin SemiBold"/>
            </a:endParaRPr>
          </a:p>
        </p:txBody>
      </p:sp>
      <p:pic>
        <p:nvPicPr>
          <p:cNvPr id="159" name="Google Shape;159;p24" descr="Logo&#10;&#10;Description automatically generated"/>
          <p:cNvPicPr preferRelativeResize="0"/>
          <p:nvPr/>
        </p:nvPicPr>
        <p:blipFill rotWithShape="1">
          <a:blip r:embed="rId3">
            <a:alphaModFix/>
          </a:blip>
          <a:srcRect/>
          <a:stretch/>
        </p:blipFill>
        <p:spPr>
          <a:xfrm>
            <a:off x="16881799" y="8937392"/>
            <a:ext cx="1129750" cy="1133359"/>
          </a:xfrm>
          <a:prstGeom prst="rect">
            <a:avLst/>
          </a:prstGeom>
          <a:noFill/>
          <a:ln>
            <a:noFill/>
          </a:ln>
        </p:spPr>
      </p:pic>
      <p:sp>
        <p:nvSpPr>
          <p:cNvPr id="160" name="Google Shape;160;p24"/>
          <p:cNvSpPr txBox="1"/>
          <p:nvPr/>
        </p:nvSpPr>
        <p:spPr>
          <a:xfrm>
            <a:off x="0" y="1625030"/>
            <a:ext cx="18288000" cy="6666410"/>
          </a:xfrm>
          <a:prstGeom prst="rect">
            <a:avLst/>
          </a:prstGeom>
          <a:noFill/>
          <a:ln>
            <a:noFill/>
          </a:ln>
        </p:spPr>
        <p:txBody>
          <a:bodyPr spcFirstLastPara="1" wrap="square" lIns="91425" tIns="91425" rIns="91425" bIns="91425" anchor="t" anchorCtr="0">
            <a:spAutoFit/>
          </a:bodyPr>
          <a:lstStyle/>
          <a:p>
            <a:pPr marL="914400" lvl="0" indent="-457200" algn="l" rtl="0">
              <a:lnSpc>
                <a:spcPct val="130000"/>
              </a:lnSpc>
              <a:spcBef>
                <a:spcPts val="0"/>
              </a:spcBef>
              <a:spcAft>
                <a:spcPts val="0"/>
              </a:spcAft>
              <a:buClr>
                <a:srgbClr val="1D3A97"/>
              </a:buClr>
              <a:buSzPts val="3600"/>
              <a:buFont typeface="Roboto"/>
              <a:buChar char="●"/>
            </a:pPr>
            <a:r>
              <a:rPr lang="en-US" sz="3600" dirty="0">
                <a:solidFill>
                  <a:srgbClr val="1D3A97"/>
                </a:solidFill>
                <a:latin typeface="Roboto"/>
                <a:ea typeface="Roboto"/>
                <a:cs typeface="Roboto"/>
                <a:sym typeface="Roboto"/>
              </a:rPr>
              <a:t> Artificial Intelligence</a:t>
            </a:r>
          </a:p>
          <a:p>
            <a:pPr marL="914400" lvl="0" indent="-457200" algn="l" rtl="0">
              <a:lnSpc>
                <a:spcPct val="130000"/>
              </a:lnSpc>
              <a:spcBef>
                <a:spcPts val="0"/>
              </a:spcBef>
              <a:spcAft>
                <a:spcPts val="0"/>
              </a:spcAft>
              <a:buClr>
                <a:srgbClr val="1D3A97"/>
              </a:buClr>
              <a:buSzPts val="3600"/>
              <a:buFont typeface="Roboto"/>
              <a:buChar char="●"/>
            </a:pPr>
            <a:r>
              <a:rPr lang="en-US" sz="3600" dirty="0">
                <a:solidFill>
                  <a:srgbClr val="1D3A97"/>
                </a:solidFill>
                <a:latin typeface="Roboto"/>
                <a:ea typeface="Roboto"/>
                <a:cs typeface="Roboto"/>
                <a:sym typeface="Roboto"/>
              </a:rPr>
              <a:t> America needs changes Trump promises</a:t>
            </a:r>
          </a:p>
          <a:p>
            <a:pPr marL="914400" lvl="0" indent="-457200" algn="l" rtl="0">
              <a:lnSpc>
                <a:spcPct val="130000"/>
              </a:lnSpc>
              <a:spcBef>
                <a:spcPts val="0"/>
              </a:spcBef>
              <a:spcAft>
                <a:spcPts val="0"/>
              </a:spcAft>
              <a:buClr>
                <a:srgbClr val="1D3A97"/>
              </a:buClr>
              <a:buSzPts val="3600"/>
              <a:buFont typeface="Roboto"/>
              <a:buChar char="●"/>
            </a:pPr>
            <a:r>
              <a:rPr lang="en-US" sz="3600" dirty="0">
                <a:solidFill>
                  <a:srgbClr val="1D3A97"/>
                </a:solidFill>
                <a:latin typeface="Roboto"/>
                <a:ea typeface="Roboto"/>
                <a:cs typeface="Roboto"/>
                <a:sym typeface="Roboto"/>
              </a:rPr>
              <a:t> Republicans are the party of the working class</a:t>
            </a:r>
          </a:p>
          <a:p>
            <a:pPr marL="914400" lvl="0" indent="-457200" algn="l" rtl="0">
              <a:lnSpc>
                <a:spcPct val="130000"/>
              </a:lnSpc>
              <a:spcBef>
                <a:spcPts val="0"/>
              </a:spcBef>
              <a:spcAft>
                <a:spcPts val="0"/>
              </a:spcAft>
              <a:buClr>
                <a:srgbClr val="1D3A97"/>
              </a:buClr>
              <a:buSzPts val="3600"/>
              <a:buFont typeface="Roboto"/>
              <a:buChar char="●"/>
            </a:pPr>
            <a:r>
              <a:rPr lang="en-US" sz="3600" dirty="0">
                <a:solidFill>
                  <a:srgbClr val="1D3A97"/>
                </a:solidFill>
                <a:latin typeface="Roboto"/>
                <a:ea typeface="Roboto"/>
                <a:cs typeface="Roboto"/>
                <a:sym typeface="Roboto"/>
              </a:rPr>
              <a:t> Trump’s First 100 days, crisis or leadership -</a:t>
            </a:r>
          </a:p>
          <a:p>
            <a:pPr marL="914400" lvl="3" indent="-457200">
              <a:lnSpc>
                <a:spcPct val="130000"/>
              </a:lnSpc>
              <a:buClr>
                <a:srgbClr val="1D3A97"/>
              </a:buClr>
              <a:buSzPts val="3600"/>
              <a:buFont typeface="Roboto"/>
              <a:buChar char="●"/>
            </a:pPr>
            <a:r>
              <a:rPr lang="en-US" sz="3600" dirty="0">
                <a:solidFill>
                  <a:srgbClr val="1D3A97"/>
                </a:solidFill>
                <a:latin typeface="Roboto"/>
                <a:ea typeface="Roboto"/>
                <a:cs typeface="Roboto"/>
                <a:sym typeface="Roboto"/>
              </a:rPr>
              <a:t>     End Birthright Citizenship</a:t>
            </a:r>
          </a:p>
          <a:p>
            <a:pPr marL="914400" lvl="4" indent="-457200">
              <a:lnSpc>
                <a:spcPct val="130000"/>
              </a:lnSpc>
              <a:buClr>
                <a:srgbClr val="1D3A97"/>
              </a:buClr>
              <a:buSzPts val="3600"/>
              <a:buFont typeface="Roboto"/>
              <a:buChar char="●"/>
            </a:pPr>
            <a:r>
              <a:rPr lang="en-US" sz="3600" dirty="0">
                <a:solidFill>
                  <a:srgbClr val="1D3A97"/>
                </a:solidFill>
                <a:latin typeface="Roboto"/>
                <a:ea typeface="Roboto"/>
                <a:cs typeface="Roboto"/>
                <a:sym typeface="Roboto"/>
              </a:rPr>
              <a:t>     Foreign Policy</a:t>
            </a:r>
          </a:p>
          <a:p>
            <a:pPr marL="914400" lvl="4" indent="-457200">
              <a:lnSpc>
                <a:spcPct val="130000"/>
              </a:lnSpc>
              <a:buClr>
                <a:srgbClr val="1D3A97"/>
              </a:buClr>
              <a:buSzPts val="3600"/>
              <a:buFont typeface="Roboto"/>
              <a:buChar char="●"/>
            </a:pPr>
            <a:r>
              <a:rPr lang="en-US" sz="3600" dirty="0">
                <a:solidFill>
                  <a:srgbClr val="1D3A97"/>
                </a:solidFill>
                <a:latin typeface="Roboto"/>
                <a:ea typeface="Roboto"/>
                <a:cs typeface="Roboto"/>
                <a:sym typeface="Roboto"/>
              </a:rPr>
              <a:t>     Executive Orders</a:t>
            </a:r>
          </a:p>
          <a:p>
            <a:pPr marL="914400" lvl="4" indent="-457200">
              <a:lnSpc>
                <a:spcPct val="130000"/>
              </a:lnSpc>
              <a:buClr>
                <a:srgbClr val="1D3A97"/>
              </a:buClr>
              <a:buSzPts val="3600"/>
              <a:buFont typeface="Roboto"/>
              <a:buChar char="●"/>
            </a:pPr>
            <a:r>
              <a:rPr lang="en-US" sz="3600" dirty="0">
                <a:solidFill>
                  <a:srgbClr val="1D3A97"/>
                </a:solidFill>
                <a:latin typeface="Roboto"/>
                <a:ea typeface="Roboto"/>
                <a:cs typeface="Roboto"/>
                <a:sym typeface="Roboto"/>
              </a:rPr>
              <a:t>     DEI</a:t>
            </a:r>
          </a:p>
          <a:p>
            <a:pPr marL="914400" lvl="4" indent="-457200">
              <a:lnSpc>
                <a:spcPct val="130000"/>
              </a:lnSpc>
              <a:buClr>
                <a:srgbClr val="1D3A97"/>
              </a:buClr>
              <a:buSzPts val="3600"/>
              <a:buFont typeface="Roboto"/>
              <a:buChar char="●"/>
            </a:pPr>
            <a:r>
              <a:rPr lang="en-US" sz="3600" dirty="0">
                <a:solidFill>
                  <a:srgbClr val="1D3A97"/>
                </a:solidFill>
                <a:latin typeface="Roboto"/>
                <a:ea typeface="Roboto"/>
                <a:cs typeface="Roboto"/>
                <a:sym typeface="Roboto"/>
              </a:rPr>
              <a:t> FISHBOWL: </a:t>
            </a:r>
            <a:r>
              <a:rPr lang="en-US" sz="3600" dirty="0">
                <a:solidFill>
                  <a:srgbClr val="FF0000"/>
                </a:solidFill>
                <a:latin typeface="Roboto"/>
                <a:ea typeface="Roboto"/>
                <a:cs typeface="Roboto"/>
                <a:sym typeface="Roboto"/>
              </a:rPr>
              <a:t>HOPES and CONCERNS </a:t>
            </a:r>
            <a:r>
              <a:rPr lang="en-US" sz="3600" dirty="0">
                <a:solidFill>
                  <a:srgbClr val="1D3A97"/>
                </a:solidFill>
                <a:latin typeface="Roboto"/>
                <a:ea typeface="Roboto"/>
                <a:cs typeface="Roboto"/>
                <a:sym typeface="Roboto"/>
              </a:rPr>
              <a:t>of Trump’s Election</a:t>
            </a:r>
            <a:endParaRPr sz="3600" dirty="0">
              <a:solidFill>
                <a:srgbClr val="1D3A97"/>
              </a:solidFill>
              <a:latin typeface="Libre Franklin SemiBold"/>
              <a:ea typeface="Libre Franklin SemiBold"/>
              <a:cs typeface="Libre Franklin SemiBold"/>
              <a:sym typeface="Libre Franklin SemiBold"/>
            </a:endParaRPr>
          </a:p>
        </p:txBody>
      </p:sp>
    </p:spTree>
    <p:extLst>
      <p:ext uri="{BB962C8B-B14F-4D97-AF65-F5344CB8AC3E}">
        <p14:creationId xmlns:p14="http://schemas.microsoft.com/office/powerpoint/2010/main" val="621391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DAF8B310-15D5-EE53-F175-51241E0386FA}"/>
            </a:ext>
          </a:extLst>
        </p:cNvPr>
        <p:cNvGrpSpPr/>
        <p:nvPr/>
      </p:nvGrpSpPr>
      <p:grpSpPr>
        <a:xfrm>
          <a:off x="0" y="0"/>
          <a:ext cx="0" cy="0"/>
          <a:chOff x="0" y="0"/>
          <a:chExt cx="0" cy="0"/>
        </a:xfrm>
      </p:grpSpPr>
      <p:sp>
        <p:nvSpPr>
          <p:cNvPr id="173" name="Google Shape;173;p26">
            <a:extLst>
              <a:ext uri="{FF2B5EF4-FFF2-40B4-BE49-F238E27FC236}">
                <a16:creationId xmlns:a16="http://schemas.microsoft.com/office/drawing/2014/main" id="{7C75FF44-51DB-7393-50D2-FBE333752ACD}"/>
              </a:ext>
            </a:extLst>
          </p:cNvPr>
          <p:cNvSpPr txBox="1"/>
          <p:nvPr/>
        </p:nvSpPr>
        <p:spPr>
          <a:xfrm>
            <a:off x="9339423" y="6816323"/>
            <a:ext cx="7387500" cy="277200"/>
          </a:xfrm>
          <a:prstGeom prst="rect">
            <a:avLst/>
          </a:prstGeom>
          <a:noFill/>
          <a:ln>
            <a:noFill/>
          </a:ln>
        </p:spPr>
        <p:txBody>
          <a:bodyPr spcFirstLastPara="1" wrap="square" lIns="0" tIns="0" rIns="0" bIns="0" anchor="t" anchorCtr="0">
            <a:spAutoFit/>
          </a:bodyPr>
          <a:lstStyle/>
          <a:p>
            <a:pPr marL="0" marR="0" lvl="0" indent="0" algn="l" rtl="0">
              <a:lnSpc>
                <a:spcPct val="163277"/>
              </a:lnSpc>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26">
            <a:extLst>
              <a:ext uri="{FF2B5EF4-FFF2-40B4-BE49-F238E27FC236}">
                <a16:creationId xmlns:a16="http://schemas.microsoft.com/office/drawing/2014/main" id="{2D968CC3-296F-9A8F-FD1C-48EC1104FAB6}"/>
              </a:ext>
            </a:extLst>
          </p:cNvPr>
          <p:cNvSpPr txBox="1"/>
          <p:nvPr/>
        </p:nvSpPr>
        <p:spPr>
          <a:xfrm>
            <a:off x="0" y="0"/>
            <a:ext cx="18288000" cy="1754296"/>
          </a:xfrm>
          <a:prstGeom prst="rect">
            <a:avLst/>
          </a:prstGeom>
          <a:gradFill>
            <a:gsLst>
              <a:gs pos="0">
                <a:srgbClr val="D4E5F5"/>
              </a:gs>
              <a:gs pos="100000">
                <a:srgbClr val="70A4D5"/>
              </a:gs>
            </a:gsLst>
            <a:lin ang="5400012" scaled="0"/>
          </a:gradFill>
          <a:ln w="9525" cap="flat" cmpd="sng">
            <a:solidFill>
              <a:srgbClr val="1C4587"/>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9982"/>
              </a:lnSpc>
              <a:spcBef>
                <a:spcPts val="0"/>
              </a:spcBef>
              <a:spcAft>
                <a:spcPts val="0"/>
              </a:spcAft>
              <a:buNone/>
            </a:pPr>
            <a:endParaRPr sz="1000" dirty="0">
              <a:solidFill>
                <a:srgbClr val="1D3A97"/>
              </a:solidFill>
              <a:latin typeface="Libre Franklin SemiBold"/>
              <a:ea typeface="Libre Franklin SemiBold"/>
              <a:cs typeface="Libre Franklin SemiBold"/>
              <a:sym typeface="Libre Franklin SemiBold"/>
            </a:endParaRPr>
          </a:p>
          <a:p>
            <a:pPr marL="0" lvl="0" indent="0" algn="ctr" rtl="0">
              <a:lnSpc>
                <a:spcPct val="119982"/>
              </a:lnSpc>
              <a:spcBef>
                <a:spcPts val="0"/>
              </a:spcBef>
              <a:spcAft>
                <a:spcPts val="0"/>
              </a:spcAft>
              <a:buNone/>
            </a:pPr>
            <a:r>
              <a:rPr lang="en-US" sz="6500" dirty="0">
                <a:solidFill>
                  <a:srgbClr val="1D3A97"/>
                </a:solidFill>
                <a:latin typeface="Libre Franklin SemiBold"/>
                <a:ea typeface="Libre Franklin SemiBold"/>
                <a:cs typeface="Libre Franklin SemiBold"/>
                <a:sym typeface="Libre Franklin SemiBold"/>
              </a:rPr>
              <a:t>Trustworthy Elections Workshops</a:t>
            </a:r>
            <a:endParaRPr sz="6500" dirty="0">
              <a:solidFill>
                <a:srgbClr val="1D3A97"/>
              </a:solidFill>
              <a:latin typeface="Libre Franklin SemiBold"/>
              <a:ea typeface="Libre Franklin SemiBold"/>
              <a:cs typeface="Libre Franklin SemiBold"/>
              <a:sym typeface="Libre Franklin SemiBold"/>
            </a:endParaRPr>
          </a:p>
          <a:p>
            <a:pPr marL="0" lvl="0" indent="0" algn="ctr" rtl="0">
              <a:lnSpc>
                <a:spcPct val="119982"/>
              </a:lnSpc>
              <a:spcBef>
                <a:spcPts val="0"/>
              </a:spcBef>
              <a:spcAft>
                <a:spcPts val="0"/>
              </a:spcAft>
              <a:buNone/>
            </a:pPr>
            <a:endParaRPr sz="1000" dirty="0">
              <a:solidFill>
                <a:srgbClr val="1D3A97"/>
              </a:solidFill>
              <a:latin typeface="Libre Franklin SemiBold"/>
              <a:ea typeface="Libre Franklin SemiBold"/>
              <a:cs typeface="Libre Franklin SemiBold"/>
              <a:sym typeface="Libre Franklin SemiBold"/>
            </a:endParaRPr>
          </a:p>
        </p:txBody>
      </p:sp>
      <p:pic>
        <p:nvPicPr>
          <p:cNvPr id="175" name="Google Shape;175;p26" descr="Logo&#10;&#10;Description automatically generated">
            <a:extLst>
              <a:ext uri="{FF2B5EF4-FFF2-40B4-BE49-F238E27FC236}">
                <a16:creationId xmlns:a16="http://schemas.microsoft.com/office/drawing/2014/main" id="{606A62DC-9C2F-7972-C234-1C3C00A664C3}"/>
              </a:ext>
            </a:extLst>
          </p:cNvPr>
          <p:cNvPicPr preferRelativeResize="0"/>
          <p:nvPr/>
        </p:nvPicPr>
        <p:blipFill rotWithShape="1">
          <a:blip r:embed="rId3">
            <a:alphaModFix/>
          </a:blip>
          <a:srcRect/>
          <a:stretch/>
        </p:blipFill>
        <p:spPr>
          <a:xfrm>
            <a:off x="16881799" y="8937392"/>
            <a:ext cx="1129750" cy="1133359"/>
          </a:xfrm>
          <a:prstGeom prst="rect">
            <a:avLst/>
          </a:prstGeom>
          <a:noFill/>
          <a:ln>
            <a:noFill/>
          </a:ln>
        </p:spPr>
      </p:pic>
      <p:sp>
        <p:nvSpPr>
          <p:cNvPr id="176" name="Google Shape;176;p26">
            <a:extLst>
              <a:ext uri="{FF2B5EF4-FFF2-40B4-BE49-F238E27FC236}">
                <a16:creationId xmlns:a16="http://schemas.microsoft.com/office/drawing/2014/main" id="{51453F5E-5C90-6FB6-5827-D9BB8C4C3DB6}"/>
              </a:ext>
            </a:extLst>
          </p:cNvPr>
          <p:cNvSpPr txBox="1"/>
          <p:nvPr/>
        </p:nvSpPr>
        <p:spPr>
          <a:xfrm>
            <a:off x="1143000" y="1283400"/>
            <a:ext cx="15738900" cy="7364700"/>
          </a:xfrm>
          <a:prstGeom prst="rect">
            <a:avLst/>
          </a:prstGeom>
          <a:noFill/>
          <a:ln>
            <a:noFill/>
          </a:ln>
        </p:spPr>
        <p:txBody>
          <a:bodyPr spcFirstLastPara="1" wrap="square" lIns="91425" tIns="91425" rIns="91425" bIns="91425" anchor="t" anchorCtr="0">
            <a:noAutofit/>
          </a:bodyPr>
          <a:lstStyle/>
          <a:p>
            <a:pPr marL="0" lvl="0" indent="0" algn="l" rtl="0">
              <a:lnSpc>
                <a:spcPct val="119982"/>
              </a:lnSpc>
              <a:spcBef>
                <a:spcPts val="0"/>
              </a:spcBef>
              <a:spcAft>
                <a:spcPts val="0"/>
              </a:spcAft>
              <a:buNone/>
            </a:pPr>
            <a:endParaRPr sz="4800" b="1" dirty="0">
              <a:solidFill>
                <a:srgbClr val="1D3A97"/>
              </a:solidFill>
              <a:latin typeface="Roboto"/>
              <a:ea typeface="Roboto"/>
              <a:cs typeface="Roboto"/>
              <a:sym typeface="Roboto"/>
            </a:endParaRPr>
          </a:p>
          <a:p>
            <a:pPr marL="0" lvl="0" indent="0" algn="l" rtl="0">
              <a:lnSpc>
                <a:spcPct val="119982"/>
              </a:lnSpc>
              <a:spcBef>
                <a:spcPts val="0"/>
              </a:spcBef>
              <a:spcAft>
                <a:spcPts val="0"/>
              </a:spcAft>
              <a:buNone/>
            </a:pPr>
            <a:r>
              <a:rPr lang="en-US" sz="4800" b="1" dirty="0">
                <a:solidFill>
                  <a:srgbClr val="1D3A97"/>
                </a:solidFill>
                <a:latin typeface="Roboto"/>
                <a:ea typeface="Roboto"/>
                <a:cs typeface="Roboto"/>
                <a:sym typeface="Roboto"/>
              </a:rPr>
              <a:t>Trustworthy Elections</a:t>
            </a:r>
            <a:r>
              <a:rPr lang="en-US" sz="3600" dirty="0">
                <a:solidFill>
                  <a:srgbClr val="1D3A97"/>
                </a:solidFill>
                <a:latin typeface="Roboto Medium"/>
                <a:ea typeface="Roboto Medium"/>
                <a:cs typeface="Roboto Medium"/>
                <a:sym typeface="Roboto Medium"/>
              </a:rPr>
              <a:t> </a:t>
            </a:r>
            <a:endParaRPr sz="3600" dirty="0">
              <a:solidFill>
                <a:srgbClr val="1D3A97"/>
              </a:solidFill>
              <a:latin typeface="Roboto Medium"/>
              <a:ea typeface="Roboto Medium"/>
              <a:cs typeface="Roboto Medium"/>
              <a:sym typeface="Roboto Medium"/>
            </a:endParaRPr>
          </a:p>
          <a:p>
            <a:pPr marL="0" lvl="0" indent="0" algn="l" rtl="0">
              <a:lnSpc>
                <a:spcPct val="119982"/>
              </a:lnSpc>
              <a:spcBef>
                <a:spcPts val="0"/>
              </a:spcBef>
              <a:spcAft>
                <a:spcPts val="0"/>
              </a:spcAft>
              <a:buNone/>
            </a:pPr>
            <a:endParaRPr sz="3600" dirty="0">
              <a:solidFill>
                <a:srgbClr val="1D3A97"/>
              </a:solidFill>
              <a:latin typeface="Roboto Medium"/>
              <a:ea typeface="Roboto Medium"/>
              <a:cs typeface="Roboto Medium"/>
              <a:sym typeface="Roboto Medium"/>
            </a:endParaRPr>
          </a:p>
          <a:p>
            <a:pPr marL="1371600" lvl="0" indent="-457200" algn="l" rtl="0">
              <a:lnSpc>
                <a:spcPct val="119982"/>
              </a:lnSpc>
              <a:spcBef>
                <a:spcPts val="0"/>
              </a:spcBef>
              <a:spcAft>
                <a:spcPts val="0"/>
              </a:spcAft>
              <a:buClr>
                <a:srgbClr val="1D3A97"/>
              </a:buClr>
              <a:buSzPts val="3600"/>
              <a:buFont typeface="Roboto"/>
              <a:buChar char="●"/>
            </a:pPr>
            <a:r>
              <a:rPr lang="en-US" sz="3600" dirty="0">
                <a:solidFill>
                  <a:srgbClr val="1D3A97"/>
                </a:solidFill>
                <a:latin typeface="Roboto"/>
                <a:ea typeface="Roboto"/>
                <a:cs typeface="Roboto"/>
                <a:sym typeface="Roboto"/>
              </a:rPr>
              <a:t>A polarized issue for both Republicans and Democrats</a:t>
            </a:r>
            <a:endParaRPr sz="3600" dirty="0">
              <a:solidFill>
                <a:srgbClr val="1D3A97"/>
              </a:solidFill>
              <a:latin typeface="Roboto"/>
              <a:ea typeface="Roboto"/>
              <a:cs typeface="Roboto"/>
              <a:sym typeface="Roboto"/>
            </a:endParaRPr>
          </a:p>
          <a:p>
            <a:pPr marL="1371600" lvl="0" indent="-457200" algn="l" rtl="0">
              <a:lnSpc>
                <a:spcPct val="119982"/>
              </a:lnSpc>
              <a:spcBef>
                <a:spcPts val="0"/>
              </a:spcBef>
              <a:spcAft>
                <a:spcPts val="0"/>
              </a:spcAft>
              <a:buClr>
                <a:srgbClr val="1D3A97"/>
              </a:buClr>
              <a:buSzPts val="3600"/>
              <a:buFont typeface="Roboto"/>
              <a:buChar char="●"/>
            </a:pPr>
            <a:r>
              <a:rPr lang="en-US" sz="3600" dirty="0">
                <a:solidFill>
                  <a:srgbClr val="1D3A97"/>
                </a:solidFill>
                <a:latin typeface="Roboto"/>
                <a:ea typeface="Roboto"/>
                <a:cs typeface="Roboto"/>
                <a:sym typeface="Roboto"/>
              </a:rPr>
              <a:t>Braver Angels conducted </a:t>
            </a:r>
            <a:r>
              <a:rPr lang="en-US" sz="3600" dirty="0">
                <a:solidFill>
                  <a:srgbClr val="FF0000"/>
                </a:solidFill>
                <a:latin typeface="Roboto"/>
                <a:ea typeface="Roboto"/>
                <a:cs typeface="Roboto"/>
                <a:sym typeface="Roboto"/>
              </a:rPr>
              <a:t>26 Common Ground </a:t>
            </a:r>
            <a:r>
              <a:rPr lang="en-US" sz="3600" dirty="0">
                <a:solidFill>
                  <a:srgbClr val="1D3A97"/>
                </a:solidFill>
                <a:latin typeface="Roboto"/>
                <a:ea typeface="Roboto"/>
                <a:cs typeface="Roboto"/>
                <a:sym typeface="Roboto"/>
              </a:rPr>
              <a:t>workshops from 2020-2023</a:t>
            </a:r>
            <a:endParaRPr sz="3600" dirty="0">
              <a:solidFill>
                <a:srgbClr val="1D3A97"/>
              </a:solidFill>
              <a:latin typeface="Roboto"/>
              <a:ea typeface="Roboto"/>
              <a:cs typeface="Roboto"/>
              <a:sym typeface="Roboto"/>
            </a:endParaRPr>
          </a:p>
          <a:p>
            <a:pPr marL="1371600" lvl="0" indent="-457200" algn="l" rtl="0">
              <a:lnSpc>
                <a:spcPct val="119982"/>
              </a:lnSpc>
              <a:spcBef>
                <a:spcPts val="0"/>
              </a:spcBef>
              <a:spcAft>
                <a:spcPts val="0"/>
              </a:spcAft>
              <a:buClr>
                <a:srgbClr val="1D3A97"/>
              </a:buClr>
              <a:buSzPts val="3600"/>
              <a:buFont typeface="Roboto"/>
              <a:buChar char="●"/>
            </a:pPr>
            <a:r>
              <a:rPr lang="en-US" sz="3600" dirty="0">
                <a:solidFill>
                  <a:srgbClr val="1D3A97"/>
                </a:solidFill>
                <a:latin typeface="Roboto"/>
                <a:ea typeface="Roboto"/>
                <a:cs typeface="Roboto"/>
                <a:sym typeface="Roboto"/>
              </a:rPr>
              <a:t>Over </a:t>
            </a:r>
            <a:r>
              <a:rPr lang="en-US" sz="3600" dirty="0">
                <a:solidFill>
                  <a:srgbClr val="FF0000"/>
                </a:solidFill>
                <a:latin typeface="Roboto"/>
                <a:ea typeface="Roboto"/>
                <a:cs typeface="Roboto"/>
                <a:sym typeface="Roboto"/>
              </a:rPr>
              <a:t>194 participants </a:t>
            </a:r>
            <a:r>
              <a:rPr lang="en-US" sz="3600" dirty="0">
                <a:solidFill>
                  <a:srgbClr val="1D3A97"/>
                </a:solidFill>
                <a:latin typeface="Roboto"/>
                <a:ea typeface="Roboto"/>
                <a:cs typeface="Roboto"/>
                <a:sym typeface="Roboto"/>
              </a:rPr>
              <a:t>from 27 states – evenly balanced, Red and Blue – worked to find solutions to voter concerns</a:t>
            </a:r>
            <a:endParaRPr sz="3600" dirty="0">
              <a:solidFill>
                <a:srgbClr val="1D3A97"/>
              </a:solidFill>
              <a:latin typeface="Roboto"/>
              <a:ea typeface="Roboto"/>
              <a:cs typeface="Roboto"/>
              <a:sym typeface="Roboto"/>
            </a:endParaRPr>
          </a:p>
          <a:p>
            <a:pPr marL="1828800" lvl="0" indent="0" algn="l" rtl="0">
              <a:lnSpc>
                <a:spcPct val="119982"/>
              </a:lnSpc>
              <a:spcBef>
                <a:spcPts val="0"/>
              </a:spcBef>
              <a:spcAft>
                <a:spcPts val="0"/>
              </a:spcAft>
              <a:buNone/>
            </a:pPr>
            <a:endParaRPr sz="3600" dirty="0">
              <a:solidFill>
                <a:srgbClr val="1D3A97"/>
              </a:solidFill>
              <a:latin typeface="Roboto Medium"/>
              <a:ea typeface="Roboto Medium"/>
              <a:cs typeface="Roboto Medium"/>
              <a:sym typeface="Roboto Medium"/>
            </a:endParaRPr>
          </a:p>
        </p:txBody>
      </p:sp>
      <p:sp>
        <p:nvSpPr>
          <p:cNvPr id="177" name="Google Shape;177;p26">
            <a:extLst>
              <a:ext uri="{FF2B5EF4-FFF2-40B4-BE49-F238E27FC236}">
                <a16:creationId xmlns:a16="http://schemas.microsoft.com/office/drawing/2014/main" id="{4BFFF4D5-FC9A-F9D3-9B95-C2FACC65C078}"/>
              </a:ext>
            </a:extLst>
          </p:cNvPr>
          <p:cNvSpPr txBox="1"/>
          <p:nvPr/>
        </p:nvSpPr>
        <p:spPr>
          <a:xfrm>
            <a:off x="431300" y="9009975"/>
            <a:ext cx="16450500" cy="988200"/>
          </a:xfrm>
          <a:prstGeom prst="rect">
            <a:avLst/>
          </a:prstGeom>
          <a:noFill/>
          <a:ln>
            <a:noFill/>
          </a:ln>
        </p:spPr>
        <p:txBody>
          <a:bodyPr spcFirstLastPara="1" wrap="square" lIns="91425" tIns="91425" rIns="91425" bIns="91425" anchor="t" anchorCtr="0">
            <a:noAutofit/>
          </a:bodyPr>
          <a:lstStyle/>
          <a:p>
            <a:pPr marL="0" lvl="0" indent="0" algn="ctr" rtl="0">
              <a:lnSpc>
                <a:spcPct val="119982"/>
              </a:lnSpc>
              <a:spcBef>
                <a:spcPts val="0"/>
              </a:spcBef>
              <a:spcAft>
                <a:spcPts val="0"/>
              </a:spcAft>
              <a:buNone/>
            </a:pPr>
            <a:r>
              <a:rPr lang="en-US" sz="2600">
                <a:solidFill>
                  <a:schemeClr val="lt1"/>
                </a:solidFill>
                <a:latin typeface="Libre Franklin SemiBold"/>
                <a:ea typeface="Libre Franklin SemiBold"/>
                <a:cs typeface="Libre Franklin SemiBold"/>
                <a:sym typeface="Libre Franklin SemiBold"/>
              </a:rPr>
              <a:t>See the full report at https://braverangels.org/trustworthy-elections/</a:t>
            </a:r>
            <a:r>
              <a:rPr lang="en-US" sz="3800">
                <a:solidFill>
                  <a:schemeClr val="lt1"/>
                </a:solidFill>
                <a:latin typeface="Libre Franklin SemiBold"/>
                <a:ea typeface="Libre Franklin SemiBold"/>
                <a:cs typeface="Libre Franklin SemiBold"/>
                <a:sym typeface="Libre Franklin SemiBold"/>
              </a:rPr>
              <a:t> </a:t>
            </a:r>
            <a:endParaRPr sz="2800">
              <a:solidFill>
                <a:schemeClr val="lt1"/>
              </a:solidFill>
              <a:latin typeface="Roboto"/>
              <a:ea typeface="Roboto"/>
              <a:cs typeface="Roboto"/>
              <a:sym typeface="Roboto"/>
            </a:endParaRPr>
          </a:p>
        </p:txBody>
      </p:sp>
    </p:spTree>
    <p:extLst>
      <p:ext uri="{BB962C8B-B14F-4D97-AF65-F5344CB8AC3E}">
        <p14:creationId xmlns:p14="http://schemas.microsoft.com/office/powerpoint/2010/main" val="4067472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a:extLst>
            <a:ext uri="{FF2B5EF4-FFF2-40B4-BE49-F238E27FC236}">
              <a16:creationId xmlns:a16="http://schemas.microsoft.com/office/drawing/2014/main" id="{01D66BE1-DE88-E328-1183-089F0DFA95A7}"/>
            </a:ext>
          </a:extLst>
        </p:cNvPr>
        <p:cNvGrpSpPr/>
        <p:nvPr/>
      </p:nvGrpSpPr>
      <p:grpSpPr>
        <a:xfrm>
          <a:off x="0" y="0"/>
          <a:ext cx="0" cy="0"/>
          <a:chOff x="0" y="0"/>
          <a:chExt cx="0" cy="0"/>
        </a:xfrm>
      </p:grpSpPr>
      <p:sp>
        <p:nvSpPr>
          <p:cNvPr id="182" name="Google Shape;182;p27">
            <a:extLst>
              <a:ext uri="{FF2B5EF4-FFF2-40B4-BE49-F238E27FC236}">
                <a16:creationId xmlns:a16="http://schemas.microsoft.com/office/drawing/2014/main" id="{8A348175-AB96-219B-11FA-152EB2B3A6A8}"/>
              </a:ext>
            </a:extLst>
          </p:cNvPr>
          <p:cNvSpPr txBox="1"/>
          <p:nvPr/>
        </p:nvSpPr>
        <p:spPr>
          <a:xfrm>
            <a:off x="9339423" y="6816323"/>
            <a:ext cx="7387500" cy="277200"/>
          </a:xfrm>
          <a:prstGeom prst="rect">
            <a:avLst/>
          </a:prstGeom>
          <a:noFill/>
          <a:ln>
            <a:noFill/>
          </a:ln>
        </p:spPr>
        <p:txBody>
          <a:bodyPr spcFirstLastPara="1" wrap="square" lIns="0" tIns="0" rIns="0" bIns="0" anchor="t" anchorCtr="0">
            <a:spAutoFit/>
          </a:bodyPr>
          <a:lstStyle/>
          <a:p>
            <a:pPr marL="0" marR="0" lvl="0" indent="0" algn="l" rtl="0">
              <a:lnSpc>
                <a:spcPct val="163277"/>
              </a:lnSpc>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27">
            <a:extLst>
              <a:ext uri="{FF2B5EF4-FFF2-40B4-BE49-F238E27FC236}">
                <a16:creationId xmlns:a16="http://schemas.microsoft.com/office/drawing/2014/main" id="{6D2329C9-00F2-20A2-4DCE-D87CC25F0E08}"/>
              </a:ext>
            </a:extLst>
          </p:cNvPr>
          <p:cNvSpPr txBox="1"/>
          <p:nvPr/>
        </p:nvSpPr>
        <p:spPr>
          <a:xfrm>
            <a:off x="0" y="95400"/>
            <a:ext cx="18288000" cy="1539000"/>
          </a:xfrm>
          <a:prstGeom prst="rect">
            <a:avLst/>
          </a:prstGeom>
          <a:gradFill>
            <a:gsLst>
              <a:gs pos="0">
                <a:srgbClr val="D4E5F5"/>
              </a:gs>
              <a:gs pos="100000">
                <a:srgbClr val="70A4D5"/>
              </a:gs>
            </a:gsLst>
            <a:lin ang="5400012" scaled="0"/>
          </a:gradFill>
          <a:ln w="9525" cap="flat" cmpd="sng">
            <a:solidFill>
              <a:srgbClr val="1C4587"/>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9982"/>
              </a:lnSpc>
              <a:spcBef>
                <a:spcPts val="0"/>
              </a:spcBef>
              <a:spcAft>
                <a:spcPts val="0"/>
              </a:spcAft>
              <a:buNone/>
            </a:pPr>
            <a:r>
              <a:rPr lang="en-US" sz="6500">
                <a:solidFill>
                  <a:srgbClr val="1D3A97"/>
                </a:solidFill>
                <a:latin typeface="Libre Franklin SemiBold"/>
                <a:ea typeface="Libre Franklin SemiBold"/>
                <a:cs typeface="Libre Franklin SemiBold"/>
                <a:sym typeface="Libre Franklin SemiBold"/>
              </a:rPr>
              <a:t>Trustworthy Elections Report</a:t>
            </a:r>
            <a:endParaRPr sz="1000">
              <a:solidFill>
                <a:srgbClr val="1D3A97"/>
              </a:solidFill>
              <a:latin typeface="Libre Franklin SemiBold"/>
              <a:ea typeface="Libre Franklin SemiBold"/>
              <a:cs typeface="Libre Franklin SemiBold"/>
              <a:sym typeface="Libre Franklin SemiBold"/>
            </a:endParaRPr>
          </a:p>
          <a:p>
            <a:pPr marL="0" lvl="0" indent="0" algn="ctr" rtl="0">
              <a:lnSpc>
                <a:spcPct val="119982"/>
              </a:lnSpc>
              <a:spcBef>
                <a:spcPts val="0"/>
              </a:spcBef>
              <a:spcAft>
                <a:spcPts val="0"/>
              </a:spcAft>
              <a:buNone/>
            </a:pPr>
            <a:endParaRPr sz="1000">
              <a:solidFill>
                <a:srgbClr val="1D3A97"/>
              </a:solidFill>
              <a:latin typeface="Libre Franklin SemiBold"/>
              <a:ea typeface="Libre Franklin SemiBold"/>
              <a:cs typeface="Libre Franklin SemiBold"/>
              <a:sym typeface="Libre Franklin SemiBold"/>
            </a:endParaRPr>
          </a:p>
        </p:txBody>
      </p:sp>
      <p:pic>
        <p:nvPicPr>
          <p:cNvPr id="184" name="Google Shape;184;p27" descr="Logo&#10;&#10;Description automatically generated">
            <a:extLst>
              <a:ext uri="{FF2B5EF4-FFF2-40B4-BE49-F238E27FC236}">
                <a16:creationId xmlns:a16="http://schemas.microsoft.com/office/drawing/2014/main" id="{39AF84B9-EC5F-31FD-E758-2F303B940BAF}"/>
              </a:ext>
            </a:extLst>
          </p:cNvPr>
          <p:cNvPicPr preferRelativeResize="0"/>
          <p:nvPr/>
        </p:nvPicPr>
        <p:blipFill rotWithShape="1">
          <a:blip r:embed="rId3">
            <a:alphaModFix/>
          </a:blip>
          <a:srcRect/>
          <a:stretch/>
        </p:blipFill>
        <p:spPr>
          <a:xfrm>
            <a:off x="16881799" y="8937392"/>
            <a:ext cx="1129750" cy="1133359"/>
          </a:xfrm>
          <a:prstGeom prst="rect">
            <a:avLst/>
          </a:prstGeom>
          <a:noFill/>
          <a:ln>
            <a:noFill/>
          </a:ln>
        </p:spPr>
      </p:pic>
      <p:sp>
        <p:nvSpPr>
          <p:cNvPr id="185" name="Google Shape;185;p27">
            <a:extLst>
              <a:ext uri="{FF2B5EF4-FFF2-40B4-BE49-F238E27FC236}">
                <a16:creationId xmlns:a16="http://schemas.microsoft.com/office/drawing/2014/main" id="{D1AA6DFF-1EA4-BB87-E857-5A6BAA1C90F2}"/>
              </a:ext>
            </a:extLst>
          </p:cNvPr>
          <p:cNvSpPr txBox="1"/>
          <p:nvPr/>
        </p:nvSpPr>
        <p:spPr>
          <a:xfrm>
            <a:off x="431300" y="1283400"/>
            <a:ext cx="17856600" cy="7364700"/>
          </a:xfrm>
          <a:prstGeom prst="rect">
            <a:avLst/>
          </a:prstGeom>
          <a:noFill/>
          <a:ln>
            <a:noFill/>
          </a:ln>
        </p:spPr>
        <p:txBody>
          <a:bodyPr spcFirstLastPara="1" wrap="square" lIns="91425" tIns="91425" rIns="91425" bIns="91425" anchor="t" anchorCtr="0">
            <a:noAutofit/>
          </a:bodyPr>
          <a:lstStyle/>
          <a:p>
            <a:pPr marL="0" lvl="0" indent="0" algn="l" rtl="0">
              <a:lnSpc>
                <a:spcPct val="119982"/>
              </a:lnSpc>
              <a:spcBef>
                <a:spcPts val="0"/>
              </a:spcBef>
              <a:spcAft>
                <a:spcPts val="0"/>
              </a:spcAft>
              <a:buNone/>
            </a:pPr>
            <a:endParaRPr sz="2600">
              <a:solidFill>
                <a:srgbClr val="1D3A97"/>
              </a:solidFill>
              <a:latin typeface="Libre Franklin SemiBold"/>
              <a:ea typeface="Libre Franklin SemiBold"/>
              <a:cs typeface="Libre Franklin SemiBold"/>
              <a:sym typeface="Libre Franklin SemiBold"/>
            </a:endParaRPr>
          </a:p>
          <a:p>
            <a:pPr marL="0" lvl="0" indent="0" algn="l" rtl="0">
              <a:lnSpc>
                <a:spcPct val="119982"/>
              </a:lnSpc>
              <a:spcBef>
                <a:spcPts val="0"/>
              </a:spcBef>
              <a:spcAft>
                <a:spcPts val="0"/>
              </a:spcAft>
              <a:buNone/>
            </a:pPr>
            <a:endParaRPr sz="4800">
              <a:solidFill>
                <a:srgbClr val="1D3A97"/>
              </a:solidFill>
              <a:latin typeface="Libre Franklin SemiBold"/>
              <a:ea typeface="Libre Franklin SemiBold"/>
              <a:cs typeface="Libre Franklin SemiBold"/>
              <a:sym typeface="Libre Franklin SemiBold"/>
            </a:endParaRPr>
          </a:p>
          <a:p>
            <a:pPr marL="0" lvl="0" indent="0" algn="l" rtl="0">
              <a:lnSpc>
                <a:spcPct val="119982"/>
              </a:lnSpc>
              <a:spcBef>
                <a:spcPts val="0"/>
              </a:spcBef>
              <a:spcAft>
                <a:spcPts val="0"/>
              </a:spcAft>
              <a:buNone/>
            </a:pPr>
            <a:r>
              <a:rPr lang="en-US" sz="4800">
                <a:solidFill>
                  <a:srgbClr val="1D3A97"/>
                </a:solidFill>
                <a:latin typeface="Libre Franklin SemiBold"/>
                <a:ea typeface="Libre Franklin SemiBold"/>
                <a:cs typeface="Libre Franklin SemiBold"/>
                <a:sym typeface="Libre Franklin SemiBold"/>
              </a:rPr>
              <a:t>The Guiding Principles of the Report:</a:t>
            </a:r>
            <a:endParaRPr sz="3600">
              <a:solidFill>
                <a:srgbClr val="1D3A97"/>
              </a:solidFill>
              <a:latin typeface="Roboto Medium"/>
              <a:ea typeface="Roboto Medium"/>
              <a:cs typeface="Roboto Medium"/>
              <a:sym typeface="Roboto Medium"/>
            </a:endParaRPr>
          </a:p>
          <a:p>
            <a:pPr marL="0" lvl="0" indent="0" algn="l" rtl="0">
              <a:lnSpc>
                <a:spcPct val="119982"/>
              </a:lnSpc>
              <a:spcBef>
                <a:spcPts val="0"/>
              </a:spcBef>
              <a:spcAft>
                <a:spcPts val="0"/>
              </a:spcAft>
              <a:buNone/>
            </a:pPr>
            <a:endParaRPr sz="2600">
              <a:solidFill>
                <a:srgbClr val="1D3A97"/>
              </a:solidFill>
              <a:latin typeface="Libre Franklin SemiBold"/>
              <a:ea typeface="Libre Franklin SemiBold"/>
              <a:cs typeface="Libre Franklin SemiBold"/>
              <a:sym typeface="Libre Franklin SemiBold"/>
            </a:endParaRPr>
          </a:p>
          <a:p>
            <a:pPr marL="1828800" lvl="0" indent="-457200" algn="l" rtl="0">
              <a:lnSpc>
                <a:spcPct val="119982"/>
              </a:lnSpc>
              <a:spcBef>
                <a:spcPts val="0"/>
              </a:spcBef>
              <a:spcAft>
                <a:spcPts val="0"/>
              </a:spcAft>
              <a:buClr>
                <a:srgbClr val="1D3A97"/>
              </a:buClr>
              <a:buSzPts val="3600"/>
              <a:buFont typeface="Roboto"/>
              <a:buChar char="●"/>
            </a:pPr>
            <a:r>
              <a:rPr lang="en-US" sz="3600">
                <a:solidFill>
                  <a:srgbClr val="1D3A97"/>
                </a:solidFill>
                <a:latin typeface="Roboto"/>
                <a:ea typeface="Roboto"/>
                <a:cs typeface="Roboto"/>
                <a:sym typeface="Roboto"/>
              </a:rPr>
              <a:t>Voting should be easy. Cheating should be hard.</a:t>
            </a:r>
            <a:endParaRPr sz="3600">
              <a:solidFill>
                <a:srgbClr val="1D3A97"/>
              </a:solidFill>
              <a:latin typeface="Roboto"/>
              <a:ea typeface="Roboto"/>
              <a:cs typeface="Roboto"/>
              <a:sym typeface="Roboto"/>
            </a:endParaRPr>
          </a:p>
          <a:p>
            <a:pPr marL="1828800" lvl="0" indent="-457200" algn="l" rtl="0">
              <a:lnSpc>
                <a:spcPct val="119982"/>
              </a:lnSpc>
              <a:spcBef>
                <a:spcPts val="0"/>
              </a:spcBef>
              <a:spcAft>
                <a:spcPts val="0"/>
              </a:spcAft>
              <a:buClr>
                <a:srgbClr val="1D3A97"/>
              </a:buClr>
              <a:buSzPts val="3600"/>
              <a:buFont typeface="Roboto"/>
              <a:buChar char="●"/>
            </a:pPr>
            <a:r>
              <a:rPr lang="en-US" sz="3600">
                <a:solidFill>
                  <a:srgbClr val="1D3A97"/>
                </a:solidFill>
                <a:latin typeface="Roboto"/>
                <a:ea typeface="Roboto"/>
                <a:cs typeface="Roboto"/>
                <a:sym typeface="Roboto"/>
              </a:rPr>
              <a:t>Every citizen should have an equal say in who will govern them; this is done through free and fair elections.</a:t>
            </a:r>
            <a:endParaRPr sz="3600">
              <a:solidFill>
                <a:srgbClr val="1D3A97"/>
              </a:solidFill>
              <a:latin typeface="Roboto"/>
              <a:ea typeface="Roboto"/>
              <a:cs typeface="Roboto"/>
              <a:sym typeface="Roboto"/>
            </a:endParaRPr>
          </a:p>
          <a:p>
            <a:pPr marL="1828800" lvl="0" indent="-457200" algn="l" rtl="0">
              <a:lnSpc>
                <a:spcPct val="119982"/>
              </a:lnSpc>
              <a:spcBef>
                <a:spcPts val="0"/>
              </a:spcBef>
              <a:spcAft>
                <a:spcPts val="0"/>
              </a:spcAft>
              <a:buClr>
                <a:srgbClr val="1D3A97"/>
              </a:buClr>
              <a:buSzPts val="3600"/>
              <a:buFont typeface="Roboto"/>
              <a:buChar char="●"/>
            </a:pPr>
            <a:r>
              <a:rPr lang="en-US" sz="3600">
                <a:solidFill>
                  <a:srgbClr val="1D3A97"/>
                </a:solidFill>
                <a:latin typeface="Roboto"/>
                <a:ea typeface="Roboto"/>
                <a:cs typeface="Roboto"/>
                <a:sym typeface="Roboto"/>
              </a:rPr>
              <a:t>The American government will fail if candidates refuse to accept any outcome other than victory.</a:t>
            </a:r>
            <a:endParaRPr sz="3600">
              <a:solidFill>
                <a:srgbClr val="1D3A97"/>
              </a:solidFill>
              <a:latin typeface="Roboto"/>
              <a:ea typeface="Roboto"/>
              <a:cs typeface="Roboto"/>
              <a:sym typeface="Roboto"/>
            </a:endParaRPr>
          </a:p>
          <a:p>
            <a:pPr marL="0" lvl="0" indent="0" algn="l" rtl="0">
              <a:lnSpc>
                <a:spcPct val="119982"/>
              </a:lnSpc>
              <a:spcBef>
                <a:spcPts val="0"/>
              </a:spcBef>
              <a:spcAft>
                <a:spcPts val="0"/>
              </a:spcAft>
              <a:buNone/>
            </a:pPr>
            <a:endParaRPr sz="2600">
              <a:solidFill>
                <a:srgbClr val="1D3A97"/>
              </a:solidFill>
              <a:latin typeface="Libre Franklin SemiBold"/>
              <a:ea typeface="Libre Franklin SemiBold"/>
              <a:cs typeface="Libre Franklin SemiBold"/>
              <a:sym typeface="Libre Franklin SemiBold"/>
            </a:endParaRPr>
          </a:p>
          <a:p>
            <a:pPr marL="571500" lvl="0" indent="0" algn="l" rtl="0">
              <a:lnSpc>
                <a:spcPct val="119982"/>
              </a:lnSpc>
              <a:spcBef>
                <a:spcPts val="0"/>
              </a:spcBef>
              <a:spcAft>
                <a:spcPts val="0"/>
              </a:spcAft>
              <a:buNone/>
            </a:pPr>
            <a:endParaRPr sz="2600" b="1">
              <a:solidFill>
                <a:srgbClr val="1D3A97"/>
              </a:solidFill>
              <a:latin typeface="Libre Franklin"/>
              <a:ea typeface="Libre Franklin"/>
              <a:cs typeface="Libre Franklin"/>
              <a:sym typeface="Libre Franklin"/>
            </a:endParaRPr>
          </a:p>
        </p:txBody>
      </p:sp>
      <p:sp>
        <p:nvSpPr>
          <p:cNvPr id="186" name="Google Shape;186;p27">
            <a:extLst>
              <a:ext uri="{FF2B5EF4-FFF2-40B4-BE49-F238E27FC236}">
                <a16:creationId xmlns:a16="http://schemas.microsoft.com/office/drawing/2014/main" id="{11EC844F-5054-E321-5765-BF47EF669369}"/>
              </a:ext>
            </a:extLst>
          </p:cNvPr>
          <p:cNvSpPr txBox="1"/>
          <p:nvPr/>
        </p:nvSpPr>
        <p:spPr>
          <a:xfrm>
            <a:off x="431300" y="9009975"/>
            <a:ext cx="16450500" cy="988200"/>
          </a:xfrm>
          <a:prstGeom prst="rect">
            <a:avLst/>
          </a:prstGeom>
          <a:noFill/>
          <a:ln>
            <a:noFill/>
          </a:ln>
        </p:spPr>
        <p:txBody>
          <a:bodyPr spcFirstLastPara="1" wrap="square" lIns="91425" tIns="91425" rIns="91425" bIns="91425" anchor="t" anchorCtr="0">
            <a:noAutofit/>
          </a:bodyPr>
          <a:lstStyle/>
          <a:p>
            <a:pPr marL="0" lvl="0" indent="0" algn="ctr" rtl="0">
              <a:lnSpc>
                <a:spcPct val="119982"/>
              </a:lnSpc>
              <a:spcBef>
                <a:spcPts val="0"/>
              </a:spcBef>
              <a:spcAft>
                <a:spcPts val="0"/>
              </a:spcAft>
              <a:buNone/>
            </a:pPr>
            <a:r>
              <a:rPr lang="en-US" sz="2600">
                <a:solidFill>
                  <a:schemeClr val="lt1"/>
                </a:solidFill>
                <a:latin typeface="Libre Franklin SemiBold"/>
                <a:ea typeface="Libre Franklin SemiBold"/>
                <a:cs typeface="Libre Franklin SemiBold"/>
                <a:sym typeface="Libre Franklin SemiBold"/>
              </a:rPr>
              <a:t>See the full report at https://braverangels.org/trustworthy-elections/</a:t>
            </a:r>
            <a:r>
              <a:rPr lang="en-US" sz="3800">
                <a:solidFill>
                  <a:schemeClr val="lt1"/>
                </a:solidFill>
                <a:latin typeface="Libre Franklin SemiBold"/>
                <a:ea typeface="Libre Franklin SemiBold"/>
                <a:cs typeface="Libre Franklin SemiBold"/>
                <a:sym typeface="Libre Franklin SemiBold"/>
              </a:rPr>
              <a:t> </a:t>
            </a:r>
            <a:endParaRPr sz="2800">
              <a:solidFill>
                <a:schemeClr val="lt1"/>
              </a:solidFill>
              <a:latin typeface="Roboto"/>
              <a:ea typeface="Roboto"/>
              <a:cs typeface="Roboto"/>
              <a:sym typeface="Roboto"/>
            </a:endParaRPr>
          </a:p>
        </p:txBody>
      </p:sp>
    </p:spTree>
    <p:extLst>
      <p:ext uri="{BB962C8B-B14F-4D97-AF65-F5344CB8AC3E}">
        <p14:creationId xmlns:p14="http://schemas.microsoft.com/office/powerpoint/2010/main" val="2112952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a:extLst>
            <a:ext uri="{FF2B5EF4-FFF2-40B4-BE49-F238E27FC236}">
              <a16:creationId xmlns:a16="http://schemas.microsoft.com/office/drawing/2014/main" id="{D546FF1F-34DE-0E4E-5223-940FA14CA4C7}"/>
            </a:ext>
          </a:extLst>
        </p:cNvPr>
        <p:cNvGrpSpPr/>
        <p:nvPr/>
      </p:nvGrpSpPr>
      <p:grpSpPr>
        <a:xfrm>
          <a:off x="0" y="0"/>
          <a:ext cx="0" cy="0"/>
          <a:chOff x="0" y="0"/>
          <a:chExt cx="0" cy="0"/>
        </a:xfrm>
      </p:grpSpPr>
      <p:sp>
        <p:nvSpPr>
          <p:cNvPr id="191" name="Google Shape;191;p28">
            <a:extLst>
              <a:ext uri="{FF2B5EF4-FFF2-40B4-BE49-F238E27FC236}">
                <a16:creationId xmlns:a16="http://schemas.microsoft.com/office/drawing/2014/main" id="{C75C2484-BC3A-B25C-9C1D-7426B56A329C}"/>
              </a:ext>
            </a:extLst>
          </p:cNvPr>
          <p:cNvSpPr txBox="1"/>
          <p:nvPr/>
        </p:nvSpPr>
        <p:spPr>
          <a:xfrm>
            <a:off x="9339423" y="6816323"/>
            <a:ext cx="7387500" cy="277200"/>
          </a:xfrm>
          <a:prstGeom prst="rect">
            <a:avLst/>
          </a:prstGeom>
          <a:noFill/>
          <a:ln>
            <a:noFill/>
          </a:ln>
        </p:spPr>
        <p:txBody>
          <a:bodyPr spcFirstLastPara="1" wrap="square" lIns="0" tIns="0" rIns="0" bIns="0" anchor="t" anchorCtr="0">
            <a:spAutoFit/>
          </a:bodyPr>
          <a:lstStyle/>
          <a:p>
            <a:pPr marL="0" marR="0" lvl="0" indent="0" algn="l" rtl="0">
              <a:lnSpc>
                <a:spcPct val="163277"/>
              </a:lnSpc>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28">
            <a:extLst>
              <a:ext uri="{FF2B5EF4-FFF2-40B4-BE49-F238E27FC236}">
                <a16:creationId xmlns:a16="http://schemas.microsoft.com/office/drawing/2014/main" id="{556900C6-AE26-087B-294E-963445A2F897}"/>
              </a:ext>
            </a:extLst>
          </p:cNvPr>
          <p:cNvSpPr txBox="1"/>
          <p:nvPr/>
        </p:nvSpPr>
        <p:spPr>
          <a:xfrm>
            <a:off x="0" y="0"/>
            <a:ext cx="18288000" cy="1723800"/>
          </a:xfrm>
          <a:prstGeom prst="rect">
            <a:avLst/>
          </a:prstGeom>
          <a:gradFill>
            <a:gsLst>
              <a:gs pos="0">
                <a:srgbClr val="D4E5F5"/>
              </a:gs>
              <a:gs pos="100000">
                <a:srgbClr val="70A4D5"/>
              </a:gs>
            </a:gsLst>
            <a:lin ang="5400012" scaled="0"/>
          </a:gradFill>
          <a:ln w="9525" cap="flat" cmpd="sng">
            <a:solidFill>
              <a:srgbClr val="1C4587"/>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9982"/>
              </a:lnSpc>
              <a:spcBef>
                <a:spcPts val="0"/>
              </a:spcBef>
              <a:spcAft>
                <a:spcPts val="0"/>
              </a:spcAft>
              <a:buNone/>
            </a:pPr>
            <a:endParaRPr sz="1000">
              <a:solidFill>
                <a:srgbClr val="1D3A97"/>
              </a:solidFill>
              <a:latin typeface="Libre Franklin SemiBold"/>
              <a:ea typeface="Libre Franklin SemiBold"/>
              <a:cs typeface="Libre Franklin SemiBold"/>
              <a:sym typeface="Libre Franklin SemiBold"/>
            </a:endParaRPr>
          </a:p>
          <a:p>
            <a:pPr marL="0" lvl="0" indent="0" algn="ctr" rtl="0">
              <a:lnSpc>
                <a:spcPct val="119982"/>
              </a:lnSpc>
              <a:spcBef>
                <a:spcPts val="0"/>
              </a:spcBef>
              <a:spcAft>
                <a:spcPts val="0"/>
              </a:spcAft>
              <a:buNone/>
            </a:pPr>
            <a:r>
              <a:rPr lang="en-US" sz="6500">
                <a:solidFill>
                  <a:srgbClr val="1D3A97"/>
                </a:solidFill>
                <a:latin typeface="Libre Franklin SemiBold"/>
                <a:ea typeface="Libre Franklin SemiBold"/>
                <a:cs typeface="Libre Franklin SemiBold"/>
                <a:sym typeface="Libre Franklin SemiBold"/>
              </a:rPr>
              <a:t>Trustworthy Elections Report</a:t>
            </a:r>
            <a:endParaRPr sz="1000">
              <a:solidFill>
                <a:srgbClr val="1D3A97"/>
              </a:solidFill>
              <a:latin typeface="Libre Franklin SemiBold"/>
              <a:ea typeface="Libre Franklin SemiBold"/>
              <a:cs typeface="Libre Franklin SemiBold"/>
              <a:sym typeface="Libre Franklin SemiBold"/>
            </a:endParaRPr>
          </a:p>
          <a:p>
            <a:pPr marL="0" lvl="0" indent="0" algn="ctr" rtl="0">
              <a:lnSpc>
                <a:spcPct val="119982"/>
              </a:lnSpc>
              <a:spcBef>
                <a:spcPts val="0"/>
              </a:spcBef>
              <a:spcAft>
                <a:spcPts val="0"/>
              </a:spcAft>
              <a:buNone/>
            </a:pPr>
            <a:endParaRPr sz="1000">
              <a:solidFill>
                <a:srgbClr val="1D3A97"/>
              </a:solidFill>
              <a:latin typeface="Libre Franklin SemiBold"/>
              <a:ea typeface="Libre Franklin SemiBold"/>
              <a:cs typeface="Libre Franklin SemiBold"/>
              <a:sym typeface="Libre Franklin SemiBold"/>
            </a:endParaRPr>
          </a:p>
        </p:txBody>
      </p:sp>
      <p:pic>
        <p:nvPicPr>
          <p:cNvPr id="193" name="Google Shape;193;p28" descr="Logo&#10;&#10;Description automatically generated">
            <a:extLst>
              <a:ext uri="{FF2B5EF4-FFF2-40B4-BE49-F238E27FC236}">
                <a16:creationId xmlns:a16="http://schemas.microsoft.com/office/drawing/2014/main" id="{7FF9871C-3ED7-9EDB-B212-8882262C182D}"/>
              </a:ext>
            </a:extLst>
          </p:cNvPr>
          <p:cNvPicPr preferRelativeResize="0"/>
          <p:nvPr/>
        </p:nvPicPr>
        <p:blipFill rotWithShape="1">
          <a:blip r:embed="rId3">
            <a:alphaModFix/>
          </a:blip>
          <a:srcRect/>
          <a:stretch/>
        </p:blipFill>
        <p:spPr>
          <a:xfrm>
            <a:off x="16881799" y="8937392"/>
            <a:ext cx="1129750" cy="1133359"/>
          </a:xfrm>
          <a:prstGeom prst="rect">
            <a:avLst/>
          </a:prstGeom>
          <a:noFill/>
          <a:ln>
            <a:noFill/>
          </a:ln>
        </p:spPr>
      </p:pic>
      <p:sp>
        <p:nvSpPr>
          <p:cNvPr id="194" name="Google Shape;194;p28">
            <a:extLst>
              <a:ext uri="{FF2B5EF4-FFF2-40B4-BE49-F238E27FC236}">
                <a16:creationId xmlns:a16="http://schemas.microsoft.com/office/drawing/2014/main" id="{50C8D9B1-4C64-930D-39D0-761E4E828A54}"/>
              </a:ext>
            </a:extLst>
          </p:cNvPr>
          <p:cNvSpPr txBox="1"/>
          <p:nvPr/>
        </p:nvSpPr>
        <p:spPr>
          <a:xfrm>
            <a:off x="1503950" y="1283400"/>
            <a:ext cx="15377700" cy="7364700"/>
          </a:xfrm>
          <a:prstGeom prst="rect">
            <a:avLst/>
          </a:prstGeom>
          <a:noFill/>
          <a:ln>
            <a:noFill/>
          </a:ln>
        </p:spPr>
        <p:txBody>
          <a:bodyPr spcFirstLastPara="1" wrap="square" lIns="91425" tIns="91425" rIns="91425" bIns="91425" anchor="t" anchorCtr="0">
            <a:noAutofit/>
          </a:bodyPr>
          <a:lstStyle/>
          <a:p>
            <a:pPr marL="0" lvl="0" indent="0" algn="l" rtl="0">
              <a:lnSpc>
                <a:spcPct val="119982"/>
              </a:lnSpc>
              <a:spcBef>
                <a:spcPts val="0"/>
              </a:spcBef>
              <a:spcAft>
                <a:spcPts val="0"/>
              </a:spcAft>
              <a:buNone/>
            </a:pPr>
            <a:endParaRPr sz="2600" dirty="0">
              <a:solidFill>
                <a:srgbClr val="1D3A97"/>
              </a:solidFill>
              <a:latin typeface="Libre Franklin SemiBold"/>
              <a:ea typeface="Libre Franklin SemiBold"/>
              <a:cs typeface="Libre Franklin SemiBold"/>
              <a:sym typeface="Libre Franklin SemiBold"/>
            </a:endParaRPr>
          </a:p>
          <a:p>
            <a:pPr marL="0" lvl="0" indent="0" algn="l" rtl="0">
              <a:lnSpc>
                <a:spcPct val="119982"/>
              </a:lnSpc>
              <a:spcBef>
                <a:spcPts val="0"/>
              </a:spcBef>
              <a:spcAft>
                <a:spcPts val="0"/>
              </a:spcAft>
              <a:buNone/>
            </a:pPr>
            <a:endParaRPr sz="4800" b="1" dirty="0">
              <a:solidFill>
                <a:srgbClr val="1D3A97"/>
              </a:solidFill>
              <a:latin typeface="Roboto"/>
              <a:ea typeface="Roboto"/>
              <a:cs typeface="Roboto"/>
              <a:sym typeface="Roboto"/>
            </a:endParaRPr>
          </a:p>
          <a:p>
            <a:pPr marL="0" lvl="0" indent="0" algn="l" rtl="0">
              <a:lnSpc>
                <a:spcPct val="119982"/>
              </a:lnSpc>
              <a:spcBef>
                <a:spcPts val="0"/>
              </a:spcBef>
              <a:spcAft>
                <a:spcPts val="0"/>
              </a:spcAft>
              <a:buNone/>
            </a:pPr>
            <a:r>
              <a:rPr lang="en-US" sz="4800" b="1" dirty="0">
                <a:solidFill>
                  <a:srgbClr val="1D3A97"/>
                </a:solidFill>
                <a:latin typeface="Roboto"/>
                <a:ea typeface="Roboto"/>
                <a:cs typeface="Roboto"/>
                <a:sym typeface="Roboto"/>
              </a:rPr>
              <a:t>The Workshop Process</a:t>
            </a:r>
            <a:endParaRPr sz="4800" b="1" dirty="0">
              <a:solidFill>
                <a:srgbClr val="1D3A97"/>
              </a:solidFill>
              <a:latin typeface="Roboto"/>
              <a:ea typeface="Roboto"/>
              <a:cs typeface="Roboto"/>
              <a:sym typeface="Roboto"/>
            </a:endParaRPr>
          </a:p>
          <a:p>
            <a:pPr marL="0" lvl="0" indent="0" algn="l" rtl="0">
              <a:lnSpc>
                <a:spcPct val="119982"/>
              </a:lnSpc>
              <a:spcBef>
                <a:spcPts val="0"/>
              </a:spcBef>
              <a:spcAft>
                <a:spcPts val="0"/>
              </a:spcAft>
              <a:buNone/>
            </a:pPr>
            <a:endParaRPr sz="2400" dirty="0">
              <a:solidFill>
                <a:srgbClr val="1D3A97"/>
              </a:solidFill>
              <a:latin typeface="Roboto Medium"/>
              <a:ea typeface="Roboto Medium"/>
              <a:cs typeface="Roboto Medium"/>
              <a:sym typeface="Roboto Medium"/>
            </a:endParaRPr>
          </a:p>
          <a:p>
            <a:pPr marL="0" lvl="0" indent="0" algn="ctr" rtl="0">
              <a:lnSpc>
                <a:spcPct val="119982"/>
              </a:lnSpc>
              <a:spcBef>
                <a:spcPts val="0"/>
              </a:spcBef>
              <a:spcAft>
                <a:spcPts val="0"/>
              </a:spcAft>
              <a:buNone/>
            </a:pPr>
            <a:r>
              <a:rPr lang="en-US" sz="3600" dirty="0">
                <a:solidFill>
                  <a:srgbClr val="1D3A97"/>
                </a:solidFill>
                <a:latin typeface="Roboto"/>
                <a:ea typeface="Roboto"/>
                <a:cs typeface="Roboto"/>
                <a:sym typeface="Roboto"/>
              </a:rPr>
              <a:t>As they addressed </a:t>
            </a:r>
            <a:r>
              <a:rPr lang="en-US" sz="3600" b="1" dirty="0">
                <a:solidFill>
                  <a:srgbClr val="FF0000"/>
                </a:solidFill>
                <a:latin typeface="Roboto"/>
                <a:ea typeface="Roboto"/>
                <a:cs typeface="Roboto"/>
                <a:sym typeface="Roboto"/>
              </a:rPr>
              <a:t>values, concerns, and solutions</a:t>
            </a:r>
            <a:r>
              <a:rPr lang="en-US" sz="3600" dirty="0">
                <a:solidFill>
                  <a:srgbClr val="FF0000"/>
                </a:solidFill>
                <a:latin typeface="Roboto"/>
                <a:ea typeface="Roboto"/>
                <a:cs typeface="Roboto"/>
                <a:sym typeface="Roboto"/>
              </a:rPr>
              <a:t>, </a:t>
            </a:r>
            <a:endParaRPr sz="3600" dirty="0">
              <a:solidFill>
                <a:srgbClr val="FF0000"/>
              </a:solidFill>
              <a:latin typeface="Roboto"/>
              <a:ea typeface="Roboto"/>
              <a:cs typeface="Roboto"/>
              <a:sym typeface="Roboto"/>
            </a:endParaRPr>
          </a:p>
          <a:p>
            <a:pPr marL="0" lvl="0" indent="0" algn="ctr" rtl="0">
              <a:lnSpc>
                <a:spcPct val="119982"/>
              </a:lnSpc>
              <a:spcBef>
                <a:spcPts val="0"/>
              </a:spcBef>
              <a:spcAft>
                <a:spcPts val="0"/>
              </a:spcAft>
              <a:buNone/>
            </a:pPr>
            <a:r>
              <a:rPr lang="en-US" sz="3600" dirty="0">
                <a:solidFill>
                  <a:srgbClr val="1D3A97"/>
                </a:solidFill>
                <a:latin typeface="Roboto"/>
                <a:ea typeface="Roboto"/>
                <a:cs typeface="Roboto"/>
                <a:sym typeface="Roboto"/>
              </a:rPr>
              <a:t>the Red-Blue-balanced groups arrived at </a:t>
            </a:r>
            <a:endParaRPr sz="3600" dirty="0">
              <a:solidFill>
                <a:srgbClr val="1D3A97"/>
              </a:solidFill>
              <a:latin typeface="Roboto"/>
              <a:ea typeface="Roboto"/>
              <a:cs typeface="Roboto"/>
              <a:sym typeface="Roboto"/>
            </a:endParaRPr>
          </a:p>
          <a:p>
            <a:pPr marL="0" lvl="0" indent="0" algn="ctr" rtl="0">
              <a:lnSpc>
                <a:spcPct val="119982"/>
              </a:lnSpc>
              <a:spcBef>
                <a:spcPts val="0"/>
              </a:spcBef>
              <a:spcAft>
                <a:spcPts val="0"/>
              </a:spcAft>
              <a:buNone/>
            </a:pPr>
            <a:endParaRPr sz="3600" dirty="0">
              <a:solidFill>
                <a:srgbClr val="1D3A97"/>
              </a:solidFill>
              <a:latin typeface="Roboto"/>
              <a:ea typeface="Roboto"/>
              <a:cs typeface="Roboto"/>
              <a:sym typeface="Roboto"/>
            </a:endParaRPr>
          </a:p>
          <a:p>
            <a:pPr marL="0" lvl="0" indent="0" algn="ctr" rtl="0">
              <a:lnSpc>
                <a:spcPct val="119982"/>
              </a:lnSpc>
              <a:spcBef>
                <a:spcPts val="0"/>
              </a:spcBef>
              <a:spcAft>
                <a:spcPts val="0"/>
              </a:spcAft>
              <a:buNone/>
            </a:pPr>
            <a:r>
              <a:rPr lang="en-US" sz="3600" dirty="0">
                <a:solidFill>
                  <a:srgbClr val="FF0000"/>
                </a:solidFill>
                <a:latin typeface="Roboto"/>
                <a:ea typeface="Roboto"/>
                <a:cs typeface="Roboto"/>
                <a:sym typeface="Roboto"/>
              </a:rPr>
              <a:t>727 unanimously </a:t>
            </a:r>
            <a:r>
              <a:rPr lang="en-US" sz="3600" dirty="0">
                <a:solidFill>
                  <a:srgbClr val="1D3A97"/>
                </a:solidFill>
                <a:latin typeface="Roboto"/>
                <a:ea typeface="Roboto"/>
                <a:cs typeface="Roboto"/>
                <a:sym typeface="Roboto"/>
              </a:rPr>
              <a:t>agreed-on Points of Agreement </a:t>
            </a:r>
            <a:endParaRPr sz="3600" dirty="0">
              <a:solidFill>
                <a:srgbClr val="1D3A97"/>
              </a:solidFill>
              <a:latin typeface="Roboto"/>
              <a:ea typeface="Roboto"/>
              <a:cs typeface="Roboto"/>
              <a:sym typeface="Roboto"/>
            </a:endParaRPr>
          </a:p>
          <a:p>
            <a:pPr marL="0" lvl="0" indent="0" algn="ctr" rtl="0">
              <a:lnSpc>
                <a:spcPct val="119982"/>
              </a:lnSpc>
              <a:spcBef>
                <a:spcPts val="0"/>
              </a:spcBef>
              <a:spcAft>
                <a:spcPts val="0"/>
              </a:spcAft>
              <a:buNone/>
            </a:pPr>
            <a:r>
              <a:rPr lang="en-US" sz="3600" dirty="0">
                <a:solidFill>
                  <a:srgbClr val="1D3A97"/>
                </a:solidFill>
                <a:latin typeface="Roboto"/>
                <a:ea typeface="Roboto"/>
                <a:cs typeface="Roboto"/>
                <a:sym typeface="Roboto"/>
              </a:rPr>
              <a:t>and 23 specific solutions.</a:t>
            </a:r>
            <a:endParaRPr sz="3600" dirty="0">
              <a:solidFill>
                <a:srgbClr val="1D3A97"/>
              </a:solidFill>
              <a:latin typeface="Roboto"/>
              <a:ea typeface="Roboto"/>
              <a:cs typeface="Roboto"/>
              <a:sym typeface="Roboto"/>
            </a:endParaRPr>
          </a:p>
        </p:txBody>
      </p:sp>
      <p:sp>
        <p:nvSpPr>
          <p:cNvPr id="195" name="Google Shape;195;p28">
            <a:extLst>
              <a:ext uri="{FF2B5EF4-FFF2-40B4-BE49-F238E27FC236}">
                <a16:creationId xmlns:a16="http://schemas.microsoft.com/office/drawing/2014/main" id="{33EB47C3-716D-35C9-46E8-1185EF75D345}"/>
              </a:ext>
            </a:extLst>
          </p:cNvPr>
          <p:cNvSpPr txBox="1"/>
          <p:nvPr/>
        </p:nvSpPr>
        <p:spPr>
          <a:xfrm>
            <a:off x="431300" y="9009975"/>
            <a:ext cx="16450500" cy="988200"/>
          </a:xfrm>
          <a:prstGeom prst="rect">
            <a:avLst/>
          </a:prstGeom>
          <a:noFill/>
          <a:ln>
            <a:noFill/>
          </a:ln>
        </p:spPr>
        <p:txBody>
          <a:bodyPr spcFirstLastPara="1" wrap="square" lIns="91425" tIns="91425" rIns="91425" bIns="91425" anchor="t" anchorCtr="0">
            <a:noAutofit/>
          </a:bodyPr>
          <a:lstStyle/>
          <a:p>
            <a:pPr marL="0" lvl="0" indent="0" algn="ctr" rtl="0">
              <a:lnSpc>
                <a:spcPct val="119982"/>
              </a:lnSpc>
              <a:spcBef>
                <a:spcPts val="0"/>
              </a:spcBef>
              <a:spcAft>
                <a:spcPts val="0"/>
              </a:spcAft>
              <a:buNone/>
            </a:pPr>
            <a:r>
              <a:rPr lang="en-US" sz="2600">
                <a:solidFill>
                  <a:schemeClr val="lt1"/>
                </a:solidFill>
                <a:latin typeface="Libre Franklin SemiBold"/>
                <a:ea typeface="Libre Franklin SemiBold"/>
                <a:cs typeface="Libre Franklin SemiBold"/>
                <a:sym typeface="Libre Franklin SemiBold"/>
              </a:rPr>
              <a:t>See the full report at https://braverangels.org/trustworthy-elections/</a:t>
            </a:r>
            <a:r>
              <a:rPr lang="en-US" sz="3800">
                <a:solidFill>
                  <a:schemeClr val="lt1"/>
                </a:solidFill>
                <a:latin typeface="Libre Franklin SemiBold"/>
                <a:ea typeface="Libre Franklin SemiBold"/>
                <a:cs typeface="Libre Franklin SemiBold"/>
                <a:sym typeface="Libre Franklin SemiBold"/>
              </a:rPr>
              <a:t> </a:t>
            </a:r>
            <a:endParaRPr sz="2800">
              <a:solidFill>
                <a:schemeClr val="lt1"/>
              </a:solidFill>
              <a:latin typeface="Roboto"/>
              <a:ea typeface="Roboto"/>
              <a:cs typeface="Roboto"/>
              <a:sym typeface="Roboto"/>
            </a:endParaRPr>
          </a:p>
        </p:txBody>
      </p:sp>
    </p:spTree>
    <p:extLst>
      <p:ext uri="{BB962C8B-B14F-4D97-AF65-F5344CB8AC3E}">
        <p14:creationId xmlns:p14="http://schemas.microsoft.com/office/powerpoint/2010/main" val="2939272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a:extLst>
            <a:ext uri="{FF2B5EF4-FFF2-40B4-BE49-F238E27FC236}">
              <a16:creationId xmlns:a16="http://schemas.microsoft.com/office/drawing/2014/main" id="{B3BA5F00-3C88-150E-0228-BA59173A115B}"/>
            </a:ext>
          </a:extLst>
        </p:cNvPr>
        <p:cNvGrpSpPr/>
        <p:nvPr/>
      </p:nvGrpSpPr>
      <p:grpSpPr>
        <a:xfrm>
          <a:off x="0" y="0"/>
          <a:ext cx="0" cy="0"/>
          <a:chOff x="0" y="0"/>
          <a:chExt cx="0" cy="0"/>
        </a:xfrm>
      </p:grpSpPr>
      <p:sp>
        <p:nvSpPr>
          <p:cNvPr id="200" name="Google Shape;200;p29">
            <a:extLst>
              <a:ext uri="{FF2B5EF4-FFF2-40B4-BE49-F238E27FC236}">
                <a16:creationId xmlns:a16="http://schemas.microsoft.com/office/drawing/2014/main" id="{7548B5F8-5151-36A0-610C-09960A4EF08D}"/>
              </a:ext>
            </a:extLst>
          </p:cNvPr>
          <p:cNvSpPr txBox="1"/>
          <p:nvPr/>
        </p:nvSpPr>
        <p:spPr>
          <a:xfrm>
            <a:off x="9339423" y="6816323"/>
            <a:ext cx="7387500" cy="277200"/>
          </a:xfrm>
          <a:prstGeom prst="rect">
            <a:avLst/>
          </a:prstGeom>
          <a:noFill/>
          <a:ln>
            <a:noFill/>
          </a:ln>
        </p:spPr>
        <p:txBody>
          <a:bodyPr spcFirstLastPara="1" wrap="square" lIns="0" tIns="0" rIns="0" bIns="0" anchor="t" anchorCtr="0">
            <a:spAutoFit/>
          </a:bodyPr>
          <a:lstStyle/>
          <a:p>
            <a:pPr marL="0" marR="0" lvl="0" indent="0" algn="l" rtl="0">
              <a:lnSpc>
                <a:spcPct val="163277"/>
              </a:lnSpc>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201;p29">
            <a:extLst>
              <a:ext uri="{FF2B5EF4-FFF2-40B4-BE49-F238E27FC236}">
                <a16:creationId xmlns:a16="http://schemas.microsoft.com/office/drawing/2014/main" id="{A14BC0D3-E28E-BA2F-8FCD-4CFF630C977F}"/>
              </a:ext>
            </a:extLst>
          </p:cNvPr>
          <p:cNvSpPr txBox="1"/>
          <p:nvPr/>
        </p:nvSpPr>
        <p:spPr>
          <a:xfrm>
            <a:off x="0" y="0"/>
            <a:ext cx="18288000" cy="1723800"/>
          </a:xfrm>
          <a:prstGeom prst="rect">
            <a:avLst/>
          </a:prstGeom>
          <a:gradFill>
            <a:gsLst>
              <a:gs pos="0">
                <a:srgbClr val="D4E5F5"/>
              </a:gs>
              <a:gs pos="100000">
                <a:srgbClr val="70A4D5"/>
              </a:gs>
            </a:gsLst>
            <a:lin ang="5400012" scaled="0"/>
          </a:gradFill>
          <a:ln w="9525" cap="flat" cmpd="sng">
            <a:solidFill>
              <a:srgbClr val="1C4587"/>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9982"/>
              </a:lnSpc>
              <a:spcBef>
                <a:spcPts val="0"/>
              </a:spcBef>
              <a:spcAft>
                <a:spcPts val="0"/>
              </a:spcAft>
              <a:buNone/>
            </a:pPr>
            <a:endParaRPr sz="1000">
              <a:solidFill>
                <a:srgbClr val="1D3A97"/>
              </a:solidFill>
              <a:latin typeface="Libre Franklin SemiBold"/>
              <a:ea typeface="Libre Franklin SemiBold"/>
              <a:cs typeface="Libre Franklin SemiBold"/>
              <a:sym typeface="Libre Franklin SemiBold"/>
            </a:endParaRPr>
          </a:p>
          <a:p>
            <a:pPr marL="0" lvl="0" indent="0" algn="ctr" rtl="0">
              <a:lnSpc>
                <a:spcPct val="119982"/>
              </a:lnSpc>
              <a:spcBef>
                <a:spcPts val="0"/>
              </a:spcBef>
              <a:spcAft>
                <a:spcPts val="0"/>
              </a:spcAft>
              <a:buNone/>
            </a:pPr>
            <a:r>
              <a:rPr lang="en-US" sz="6500">
                <a:solidFill>
                  <a:srgbClr val="1D3A97"/>
                </a:solidFill>
                <a:latin typeface="Libre Franklin SemiBold"/>
                <a:ea typeface="Libre Franklin SemiBold"/>
                <a:cs typeface="Libre Franklin SemiBold"/>
                <a:sym typeface="Libre Franklin SemiBold"/>
              </a:rPr>
              <a:t>Trustworthy Elections Report</a:t>
            </a:r>
            <a:endParaRPr sz="1000">
              <a:solidFill>
                <a:srgbClr val="1D3A97"/>
              </a:solidFill>
              <a:latin typeface="Libre Franklin SemiBold"/>
              <a:ea typeface="Libre Franklin SemiBold"/>
              <a:cs typeface="Libre Franklin SemiBold"/>
              <a:sym typeface="Libre Franklin SemiBold"/>
            </a:endParaRPr>
          </a:p>
          <a:p>
            <a:pPr marL="0" lvl="0" indent="0" algn="ctr" rtl="0">
              <a:lnSpc>
                <a:spcPct val="119982"/>
              </a:lnSpc>
              <a:spcBef>
                <a:spcPts val="0"/>
              </a:spcBef>
              <a:spcAft>
                <a:spcPts val="0"/>
              </a:spcAft>
              <a:buNone/>
            </a:pPr>
            <a:endParaRPr sz="1000">
              <a:solidFill>
                <a:srgbClr val="1D3A97"/>
              </a:solidFill>
              <a:latin typeface="Libre Franklin SemiBold"/>
              <a:ea typeface="Libre Franklin SemiBold"/>
              <a:cs typeface="Libre Franklin SemiBold"/>
              <a:sym typeface="Libre Franklin SemiBold"/>
            </a:endParaRPr>
          </a:p>
        </p:txBody>
      </p:sp>
      <p:pic>
        <p:nvPicPr>
          <p:cNvPr id="202" name="Google Shape;202;p29" descr="Logo&#10;&#10;Description automatically generated">
            <a:extLst>
              <a:ext uri="{FF2B5EF4-FFF2-40B4-BE49-F238E27FC236}">
                <a16:creationId xmlns:a16="http://schemas.microsoft.com/office/drawing/2014/main" id="{97118C46-251A-C302-8831-E7D5F0EB53FB}"/>
              </a:ext>
            </a:extLst>
          </p:cNvPr>
          <p:cNvPicPr preferRelativeResize="0"/>
          <p:nvPr/>
        </p:nvPicPr>
        <p:blipFill rotWithShape="1">
          <a:blip r:embed="rId3">
            <a:alphaModFix/>
          </a:blip>
          <a:srcRect/>
          <a:stretch/>
        </p:blipFill>
        <p:spPr>
          <a:xfrm>
            <a:off x="16881799" y="8937392"/>
            <a:ext cx="1129750" cy="1133359"/>
          </a:xfrm>
          <a:prstGeom prst="rect">
            <a:avLst/>
          </a:prstGeom>
          <a:noFill/>
          <a:ln>
            <a:noFill/>
          </a:ln>
        </p:spPr>
      </p:pic>
      <p:sp>
        <p:nvSpPr>
          <p:cNvPr id="203" name="Google Shape;203;p29">
            <a:extLst>
              <a:ext uri="{FF2B5EF4-FFF2-40B4-BE49-F238E27FC236}">
                <a16:creationId xmlns:a16="http://schemas.microsoft.com/office/drawing/2014/main" id="{F69E1853-DD47-7F01-DF93-CE21960C1D07}"/>
              </a:ext>
            </a:extLst>
          </p:cNvPr>
          <p:cNvSpPr txBox="1"/>
          <p:nvPr/>
        </p:nvSpPr>
        <p:spPr>
          <a:xfrm>
            <a:off x="431300" y="1283400"/>
            <a:ext cx="17856600" cy="7364700"/>
          </a:xfrm>
          <a:prstGeom prst="rect">
            <a:avLst/>
          </a:prstGeom>
          <a:noFill/>
          <a:ln>
            <a:noFill/>
          </a:ln>
        </p:spPr>
        <p:txBody>
          <a:bodyPr spcFirstLastPara="1" wrap="square" lIns="91425" tIns="91425" rIns="91425" bIns="91425" anchor="t" anchorCtr="0">
            <a:noAutofit/>
          </a:bodyPr>
          <a:lstStyle/>
          <a:p>
            <a:pPr marL="0" lvl="0" indent="0" algn="l" rtl="0">
              <a:lnSpc>
                <a:spcPct val="119982"/>
              </a:lnSpc>
              <a:spcBef>
                <a:spcPts val="0"/>
              </a:spcBef>
              <a:spcAft>
                <a:spcPts val="0"/>
              </a:spcAft>
              <a:buNone/>
            </a:pPr>
            <a:endParaRPr sz="2600">
              <a:solidFill>
                <a:srgbClr val="1D3A97"/>
              </a:solidFill>
              <a:latin typeface="Libre Franklin SemiBold"/>
              <a:ea typeface="Libre Franklin SemiBold"/>
              <a:cs typeface="Libre Franklin SemiBold"/>
              <a:sym typeface="Libre Franklin SemiBold"/>
            </a:endParaRPr>
          </a:p>
          <a:p>
            <a:pPr marL="0" lvl="0" indent="0" algn="l" rtl="0">
              <a:lnSpc>
                <a:spcPct val="119982"/>
              </a:lnSpc>
              <a:spcBef>
                <a:spcPts val="0"/>
              </a:spcBef>
              <a:spcAft>
                <a:spcPts val="0"/>
              </a:spcAft>
              <a:buNone/>
            </a:pPr>
            <a:r>
              <a:rPr lang="en-US" sz="4800" b="1">
                <a:solidFill>
                  <a:srgbClr val="1D3A97"/>
                </a:solidFill>
                <a:latin typeface="Roboto"/>
                <a:ea typeface="Roboto"/>
                <a:cs typeface="Roboto"/>
                <a:sym typeface="Roboto"/>
              </a:rPr>
              <a:t>The workshop proposed </a:t>
            </a:r>
            <a:r>
              <a:rPr lang="en-US" sz="3600">
                <a:solidFill>
                  <a:srgbClr val="1D3A97"/>
                </a:solidFill>
                <a:latin typeface="Roboto Medium"/>
                <a:ea typeface="Roboto Medium"/>
                <a:cs typeface="Roboto Medium"/>
                <a:sym typeface="Roboto Medium"/>
              </a:rPr>
              <a:t>23 solutions grouped into 7 topics:</a:t>
            </a:r>
            <a:endParaRPr sz="3600">
              <a:solidFill>
                <a:srgbClr val="1D3A97"/>
              </a:solidFill>
              <a:latin typeface="Roboto Medium"/>
              <a:ea typeface="Roboto Medium"/>
              <a:cs typeface="Roboto Medium"/>
              <a:sym typeface="Roboto Medium"/>
            </a:endParaRPr>
          </a:p>
          <a:p>
            <a:pPr marL="0" lvl="0" indent="0" algn="l" rtl="0">
              <a:lnSpc>
                <a:spcPct val="119982"/>
              </a:lnSpc>
              <a:spcBef>
                <a:spcPts val="0"/>
              </a:spcBef>
              <a:spcAft>
                <a:spcPts val="0"/>
              </a:spcAft>
              <a:buNone/>
            </a:pPr>
            <a:endParaRPr sz="2400">
              <a:solidFill>
                <a:srgbClr val="1D3A97"/>
              </a:solidFill>
              <a:latin typeface="Roboto Medium"/>
              <a:ea typeface="Roboto Medium"/>
              <a:cs typeface="Roboto Medium"/>
              <a:sym typeface="Roboto Medium"/>
            </a:endParaRPr>
          </a:p>
          <a:p>
            <a:pPr marL="2286000" lvl="0" indent="-457200" algn="l" rtl="0">
              <a:lnSpc>
                <a:spcPct val="119982"/>
              </a:lnSpc>
              <a:spcBef>
                <a:spcPts val="0"/>
              </a:spcBef>
              <a:spcAft>
                <a:spcPts val="0"/>
              </a:spcAft>
              <a:buClr>
                <a:srgbClr val="1D3A97"/>
              </a:buClr>
              <a:buSzPts val="3600"/>
              <a:buFont typeface="Roboto"/>
              <a:buAutoNum type="arabicPeriod"/>
            </a:pPr>
            <a:r>
              <a:rPr lang="en-US" sz="3600">
                <a:solidFill>
                  <a:srgbClr val="1D3A97"/>
                </a:solidFill>
                <a:latin typeface="Roboto"/>
                <a:ea typeface="Roboto"/>
                <a:cs typeface="Roboto"/>
                <a:sym typeface="Roboto"/>
              </a:rPr>
              <a:t>Fair and equal access to voting		</a:t>
            </a:r>
            <a:endParaRPr sz="3600">
              <a:solidFill>
                <a:srgbClr val="1D3A97"/>
              </a:solidFill>
              <a:latin typeface="Roboto"/>
              <a:ea typeface="Roboto"/>
              <a:cs typeface="Roboto"/>
              <a:sym typeface="Roboto"/>
            </a:endParaRPr>
          </a:p>
          <a:p>
            <a:pPr marL="2286000" lvl="0" indent="-457200" algn="l" rtl="0">
              <a:lnSpc>
                <a:spcPct val="119982"/>
              </a:lnSpc>
              <a:spcBef>
                <a:spcPts val="0"/>
              </a:spcBef>
              <a:spcAft>
                <a:spcPts val="0"/>
              </a:spcAft>
              <a:buClr>
                <a:srgbClr val="1D3A97"/>
              </a:buClr>
              <a:buSzPts val="3600"/>
              <a:buFont typeface="Roboto"/>
              <a:buAutoNum type="arabicPeriod"/>
            </a:pPr>
            <a:r>
              <a:rPr lang="en-US" sz="3600">
                <a:solidFill>
                  <a:srgbClr val="1D3A97"/>
                </a:solidFill>
                <a:latin typeface="Roboto"/>
                <a:ea typeface="Roboto"/>
                <a:cs typeface="Roboto"/>
                <a:sym typeface="Roboto"/>
              </a:rPr>
              <a:t>Verifiable voter identity and eligibility             </a:t>
            </a:r>
            <a:endParaRPr sz="3600">
              <a:solidFill>
                <a:srgbClr val="1D3A97"/>
              </a:solidFill>
              <a:latin typeface="Roboto"/>
              <a:ea typeface="Roboto"/>
              <a:cs typeface="Roboto"/>
              <a:sym typeface="Roboto"/>
            </a:endParaRPr>
          </a:p>
          <a:p>
            <a:pPr marL="2286000" lvl="0" indent="-457200" algn="l" rtl="0">
              <a:lnSpc>
                <a:spcPct val="119982"/>
              </a:lnSpc>
              <a:spcBef>
                <a:spcPts val="0"/>
              </a:spcBef>
              <a:spcAft>
                <a:spcPts val="0"/>
              </a:spcAft>
              <a:buClr>
                <a:srgbClr val="1D3A97"/>
              </a:buClr>
              <a:buSzPts val="3600"/>
              <a:buFont typeface="Roboto"/>
              <a:buAutoNum type="arabicPeriod"/>
            </a:pPr>
            <a:r>
              <a:rPr lang="en-US" sz="3600">
                <a:solidFill>
                  <a:srgbClr val="1D3A97"/>
                </a:solidFill>
                <a:latin typeface="Roboto"/>
                <a:ea typeface="Roboto"/>
                <a:cs typeface="Roboto"/>
                <a:sym typeface="Roboto"/>
              </a:rPr>
              <a:t>Transparency and accountability					      </a:t>
            </a:r>
            <a:endParaRPr sz="3600">
              <a:solidFill>
                <a:srgbClr val="1D3A97"/>
              </a:solidFill>
              <a:latin typeface="Roboto"/>
              <a:ea typeface="Roboto"/>
              <a:cs typeface="Roboto"/>
              <a:sym typeface="Roboto"/>
            </a:endParaRPr>
          </a:p>
          <a:p>
            <a:pPr marL="2286000" lvl="0" indent="-457200" algn="l" rtl="0">
              <a:lnSpc>
                <a:spcPct val="119982"/>
              </a:lnSpc>
              <a:spcBef>
                <a:spcPts val="0"/>
              </a:spcBef>
              <a:spcAft>
                <a:spcPts val="0"/>
              </a:spcAft>
              <a:buClr>
                <a:srgbClr val="1D3A97"/>
              </a:buClr>
              <a:buSzPts val="3600"/>
              <a:buFont typeface="Roboto"/>
              <a:buAutoNum type="arabicPeriod"/>
            </a:pPr>
            <a:r>
              <a:rPr lang="en-US" sz="3600">
                <a:solidFill>
                  <a:srgbClr val="1D3A97"/>
                </a:solidFill>
                <a:latin typeface="Roboto"/>
                <a:ea typeface="Roboto"/>
                <a:cs typeface="Roboto"/>
                <a:sym typeface="Roboto"/>
              </a:rPr>
              <a:t>Redistricting - gerrymandering</a:t>
            </a:r>
            <a:endParaRPr sz="3600">
              <a:solidFill>
                <a:srgbClr val="1D3A97"/>
              </a:solidFill>
              <a:latin typeface="Roboto"/>
              <a:ea typeface="Roboto"/>
              <a:cs typeface="Roboto"/>
              <a:sym typeface="Roboto"/>
            </a:endParaRPr>
          </a:p>
          <a:p>
            <a:pPr marL="2286000" lvl="0" indent="-457200" algn="l" rtl="0">
              <a:lnSpc>
                <a:spcPct val="119982"/>
              </a:lnSpc>
              <a:spcBef>
                <a:spcPts val="0"/>
              </a:spcBef>
              <a:spcAft>
                <a:spcPts val="0"/>
              </a:spcAft>
              <a:buClr>
                <a:srgbClr val="1D3A97"/>
              </a:buClr>
              <a:buSzPts val="3600"/>
              <a:buFont typeface="Roboto"/>
              <a:buAutoNum type="arabicPeriod"/>
            </a:pPr>
            <a:r>
              <a:rPr lang="en-US" sz="3600">
                <a:solidFill>
                  <a:srgbClr val="1D3A97"/>
                </a:solidFill>
                <a:latin typeface="Roboto"/>
                <a:ea typeface="Roboto"/>
                <a:cs typeface="Roboto"/>
                <a:sym typeface="Roboto"/>
              </a:rPr>
              <a:t>Confidence in vote counting</a:t>
            </a:r>
            <a:endParaRPr sz="3600">
              <a:solidFill>
                <a:srgbClr val="1D3A97"/>
              </a:solidFill>
              <a:latin typeface="Roboto"/>
              <a:ea typeface="Roboto"/>
              <a:cs typeface="Roboto"/>
              <a:sym typeface="Roboto"/>
            </a:endParaRPr>
          </a:p>
          <a:p>
            <a:pPr marL="2286000" lvl="0" indent="-457200" algn="l" rtl="0">
              <a:lnSpc>
                <a:spcPct val="119982"/>
              </a:lnSpc>
              <a:spcBef>
                <a:spcPts val="0"/>
              </a:spcBef>
              <a:spcAft>
                <a:spcPts val="0"/>
              </a:spcAft>
              <a:buClr>
                <a:srgbClr val="1D3A97"/>
              </a:buClr>
              <a:buSzPts val="3600"/>
              <a:buFont typeface="Roboto"/>
              <a:buAutoNum type="arabicPeriod"/>
            </a:pPr>
            <a:r>
              <a:rPr lang="en-US" sz="3600">
                <a:solidFill>
                  <a:srgbClr val="1D3A97"/>
                </a:solidFill>
                <a:latin typeface="Roboto"/>
                <a:ea typeface="Roboto"/>
                <a:cs typeface="Roboto"/>
                <a:sym typeface="Roboto"/>
              </a:rPr>
              <a:t>Safety and security in the election process</a:t>
            </a:r>
            <a:endParaRPr sz="3600">
              <a:solidFill>
                <a:srgbClr val="1D3A97"/>
              </a:solidFill>
              <a:latin typeface="Roboto"/>
              <a:ea typeface="Roboto"/>
              <a:cs typeface="Roboto"/>
              <a:sym typeface="Roboto"/>
            </a:endParaRPr>
          </a:p>
          <a:p>
            <a:pPr marL="2286000" lvl="0" indent="-457200" algn="l" rtl="0">
              <a:lnSpc>
                <a:spcPct val="119982"/>
              </a:lnSpc>
              <a:spcBef>
                <a:spcPts val="0"/>
              </a:spcBef>
              <a:spcAft>
                <a:spcPts val="0"/>
              </a:spcAft>
              <a:buClr>
                <a:srgbClr val="1D3A97"/>
              </a:buClr>
              <a:buSzPts val="3600"/>
              <a:buFont typeface="Roboto"/>
              <a:buAutoNum type="arabicPeriod"/>
            </a:pPr>
            <a:r>
              <a:rPr lang="en-US" sz="3600">
                <a:solidFill>
                  <a:srgbClr val="1D3A97"/>
                </a:solidFill>
                <a:latin typeface="Roboto"/>
                <a:ea typeface="Roboto"/>
                <a:cs typeface="Roboto"/>
                <a:sym typeface="Roboto"/>
              </a:rPr>
              <a:t>Peaceful transfer of power</a:t>
            </a:r>
            <a:endParaRPr sz="3600">
              <a:solidFill>
                <a:srgbClr val="1D3A97"/>
              </a:solidFill>
              <a:latin typeface="Roboto"/>
              <a:ea typeface="Roboto"/>
              <a:cs typeface="Roboto"/>
              <a:sym typeface="Roboto"/>
            </a:endParaRPr>
          </a:p>
        </p:txBody>
      </p:sp>
      <p:sp>
        <p:nvSpPr>
          <p:cNvPr id="204" name="Google Shape;204;p29">
            <a:extLst>
              <a:ext uri="{FF2B5EF4-FFF2-40B4-BE49-F238E27FC236}">
                <a16:creationId xmlns:a16="http://schemas.microsoft.com/office/drawing/2014/main" id="{B66E49F3-141C-38E6-968F-1A70C14FBACA}"/>
              </a:ext>
            </a:extLst>
          </p:cNvPr>
          <p:cNvSpPr txBox="1"/>
          <p:nvPr/>
        </p:nvSpPr>
        <p:spPr>
          <a:xfrm>
            <a:off x="431300" y="9009975"/>
            <a:ext cx="16450500" cy="988200"/>
          </a:xfrm>
          <a:prstGeom prst="rect">
            <a:avLst/>
          </a:prstGeom>
          <a:noFill/>
          <a:ln>
            <a:noFill/>
          </a:ln>
        </p:spPr>
        <p:txBody>
          <a:bodyPr spcFirstLastPara="1" wrap="square" lIns="91425" tIns="91425" rIns="91425" bIns="91425" anchor="t" anchorCtr="0">
            <a:noAutofit/>
          </a:bodyPr>
          <a:lstStyle/>
          <a:p>
            <a:pPr marL="0" lvl="0" indent="0" algn="ctr" rtl="0">
              <a:lnSpc>
                <a:spcPct val="119982"/>
              </a:lnSpc>
              <a:spcBef>
                <a:spcPts val="0"/>
              </a:spcBef>
              <a:spcAft>
                <a:spcPts val="0"/>
              </a:spcAft>
              <a:buNone/>
            </a:pPr>
            <a:r>
              <a:rPr lang="en-US" sz="2600">
                <a:solidFill>
                  <a:schemeClr val="lt1"/>
                </a:solidFill>
                <a:latin typeface="Libre Franklin SemiBold"/>
                <a:ea typeface="Libre Franklin SemiBold"/>
                <a:cs typeface="Libre Franklin SemiBold"/>
                <a:sym typeface="Libre Franklin SemiBold"/>
              </a:rPr>
              <a:t>See the full report at https://braverangels.org/trustworthy-elections/</a:t>
            </a:r>
            <a:r>
              <a:rPr lang="en-US" sz="3800">
                <a:solidFill>
                  <a:schemeClr val="lt1"/>
                </a:solidFill>
                <a:latin typeface="Libre Franklin SemiBold"/>
                <a:ea typeface="Libre Franklin SemiBold"/>
                <a:cs typeface="Libre Franklin SemiBold"/>
                <a:sym typeface="Libre Franklin SemiBold"/>
              </a:rPr>
              <a:t> </a:t>
            </a:r>
            <a:endParaRPr sz="2800">
              <a:solidFill>
                <a:schemeClr val="lt1"/>
              </a:solidFill>
              <a:latin typeface="Roboto"/>
              <a:ea typeface="Roboto"/>
              <a:cs typeface="Roboto"/>
              <a:sym typeface="Roboto"/>
            </a:endParaRPr>
          </a:p>
        </p:txBody>
      </p:sp>
    </p:spTree>
    <p:extLst>
      <p:ext uri="{BB962C8B-B14F-4D97-AF65-F5344CB8AC3E}">
        <p14:creationId xmlns:p14="http://schemas.microsoft.com/office/powerpoint/2010/main" val="3252297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p:nvPr/>
        </p:nvSpPr>
        <p:spPr>
          <a:xfrm>
            <a:off x="9339423" y="6816323"/>
            <a:ext cx="7387500" cy="277200"/>
          </a:xfrm>
          <a:prstGeom prst="rect">
            <a:avLst/>
          </a:prstGeom>
          <a:noFill/>
          <a:ln>
            <a:noFill/>
          </a:ln>
        </p:spPr>
        <p:txBody>
          <a:bodyPr spcFirstLastPara="1" wrap="square" lIns="0" tIns="0" rIns="0" bIns="0" anchor="t" anchorCtr="0">
            <a:spAutoFit/>
          </a:bodyPr>
          <a:lstStyle/>
          <a:p>
            <a:pPr marL="0" marR="0" lvl="0" indent="0" algn="l" rtl="0">
              <a:lnSpc>
                <a:spcPct val="163277"/>
              </a:lnSpc>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24"/>
          <p:cNvSpPr txBox="1"/>
          <p:nvPr/>
        </p:nvSpPr>
        <p:spPr>
          <a:xfrm>
            <a:off x="0" y="0"/>
            <a:ext cx="18288000" cy="1625030"/>
          </a:xfrm>
          <a:prstGeom prst="rect">
            <a:avLst/>
          </a:prstGeom>
          <a:gradFill>
            <a:gsLst>
              <a:gs pos="0">
                <a:srgbClr val="D4E5F5"/>
              </a:gs>
              <a:gs pos="100000">
                <a:srgbClr val="70A4D5"/>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lnSpc>
                <a:spcPct val="119982"/>
              </a:lnSpc>
              <a:spcBef>
                <a:spcPts val="0"/>
              </a:spcBef>
              <a:spcAft>
                <a:spcPts val="0"/>
              </a:spcAft>
              <a:buNone/>
            </a:pPr>
            <a:endParaRPr sz="600" dirty="0">
              <a:solidFill>
                <a:srgbClr val="1D3A97"/>
              </a:solidFill>
              <a:latin typeface="Libre Franklin SemiBold"/>
              <a:ea typeface="Libre Franklin SemiBold"/>
              <a:cs typeface="Libre Franklin SemiBold"/>
              <a:sym typeface="Libre Franklin SemiBold"/>
            </a:endParaRPr>
          </a:p>
          <a:p>
            <a:pPr marL="0" lvl="0" indent="0" algn="ctr" rtl="0">
              <a:lnSpc>
                <a:spcPct val="119982"/>
              </a:lnSpc>
              <a:spcBef>
                <a:spcPts val="0"/>
              </a:spcBef>
              <a:spcAft>
                <a:spcPts val="0"/>
              </a:spcAft>
              <a:buNone/>
            </a:pPr>
            <a:r>
              <a:rPr lang="en-US" sz="6500">
                <a:solidFill>
                  <a:srgbClr val="1D3A97"/>
                </a:solidFill>
                <a:latin typeface="Libre Franklin SemiBold"/>
                <a:ea typeface="Libre Franklin SemiBold"/>
                <a:cs typeface="Libre Franklin SemiBold"/>
                <a:sym typeface="Libre Franklin SemiBold"/>
              </a:rPr>
              <a:t>Report Distribution </a:t>
            </a:r>
            <a:endParaRPr sz="6500" dirty="0">
              <a:solidFill>
                <a:srgbClr val="1D3A97"/>
              </a:solidFill>
              <a:latin typeface="Libre Franklin SemiBold"/>
              <a:ea typeface="Libre Franklin SemiBold"/>
              <a:cs typeface="Libre Franklin SemiBold"/>
              <a:sym typeface="Libre Franklin SemiBold"/>
            </a:endParaRPr>
          </a:p>
          <a:p>
            <a:pPr marL="0" lvl="0" indent="0" algn="l" rtl="0">
              <a:lnSpc>
                <a:spcPct val="119982"/>
              </a:lnSpc>
              <a:spcBef>
                <a:spcPts val="0"/>
              </a:spcBef>
              <a:spcAft>
                <a:spcPts val="0"/>
              </a:spcAft>
              <a:buNone/>
            </a:pPr>
            <a:endParaRPr sz="700" dirty="0">
              <a:solidFill>
                <a:srgbClr val="1D3A97"/>
              </a:solidFill>
              <a:latin typeface="Libre Franklin SemiBold"/>
              <a:ea typeface="Libre Franklin SemiBold"/>
              <a:cs typeface="Libre Franklin SemiBold"/>
              <a:sym typeface="Libre Franklin SemiBold"/>
            </a:endParaRPr>
          </a:p>
        </p:txBody>
      </p:sp>
      <p:pic>
        <p:nvPicPr>
          <p:cNvPr id="159" name="Google Shape;159;p24" descr="Logo&#10;&#10;Description automatically generated"/>
          <p:cNvPicPr preferRelativeResize="0"/>
          <p:nvPr/>
        </p:nvPicPr>
        <p:blipFill rotWithShape="1">
          <a:blip r:embed="rId3">
            <a:alphaModFix/>
          </a:blip>
          <a:srcRect/>
          <a:stretch/>
        </p:blipFill>
        <p:spPr>
          <a:xfrm>
            <a:off x="16881799" y="8937392"/>
            <a:ext cx="1129750" cy="1133359"/>
          </a:xfrm>
          <a:prstGeom prst="rect">
            <a:avLst/>
          </a:prstGeom>
          <a:noFill/>
          <a:ln>
            <a:noFill/>
          </a:ln>
        </p:spPr>
      </p:pic>
      <p:sp>
        <p:nvSpPr>
          <p:cNvPr id="160" name="Google Shape;160;p24"/>
          <p:cNvSpPr txBox="1"/>
          <p:nvPr/>
        </p:nvSpPr>
        <p:spPr>
          <a:xfrm>
            <a:off x="0" y="1915250"/>
            <a:ext cx="18288000" cy="6106257"/>
          </a:xfrm>
          <a:prstGeom prst="rect">
            <a:avLst/>
          </a:prstGeom>
          <a:noFill/>
          <a:ln>
            <a:noFill/>
          </a:ln>
        </p:spPr>
        <p:txBody>
          <a:bodyPr spcFirstLastPara="1" wrap="square" lIns="91425" tIns="91425" rIns="91425" bIns="91425" anchor="t" anchorCtr="0">
            <a:spAutoFit/>
          </a:bodyPr>
          <a:lstStyle/>
          <a:p>
            <a:pPr marL="914400" lvl="0" indent="-457200" algn="l" rtl="0">
              <a:lnSpc>
                <a:spcPct val="130000"/>
              </a:lnSpc>
              <a:spcBef>
                <a:spcPts val="0"/>
              </a:spcBef>
              <a:spcAft>
                <a:spcPts val="0"/>
              </a:spcAft>
              <a:buClr>
                <a:srgbClr val="1D3A97"/>
              </a:buClr>
              <a:buSzPts val="3600"/>
              <a:buFont typeface="Roboto"/>
              <a:buChar char="●"/>
            </a:pPr>
            <a:r>
              <a:rPr lang="en-US" sz="3600" dirty="0">
                <a:solidFill>
                  <a:srgbClr val="1D3A97"/>
                </a:solidFill>
                <a:latin typeface="Roboto"/>
                <a:ea typeface="Roboto"/>
                <a:cs typeface="Roboto"/>
                <a:sym typeface="Roboto"/>
              </a:rPr>
              <a:t>BA sent a team of six people to the National Association of Secretaries of State in January 2025</a:t>
            </a:r>
          </a:p>
          <a:p>
            <a:pPr marL="914400" lvl="0" indent="-457200" algn="l" rtl="0">
              <a:lnSpc>
                <a:spcPct val="130000"/>
              </a:lnSpc>
              <a:spcBef>
                <a:spcPts val="0"/>
              </a:spcBef>
              <a:spcAft>
                <a:spcPts val="0"/>
              </a:spcAft>
              <a:buClr>
                <a:srgbClr val="1D3A97"/>
              </a:buClr>
              <a:buSzPts val="3600"/>
              <a:buFont typeface="Roboto"/>
              <a:buChar char="●"/>
            </a:pPr>
            <a:r>
              <a:rPr lang="en-US" sz="3600" dirty="0">
                <a:solidFill>
                  <a:srgbClr val="1D3A97"/>
                </a:solidFill>
                <a:latin typeface="Roboto"/>
                <a:ea typeface="Roboto"/>
                <a:cs typeface="Roboto"/>
                <a:sym typeface="Roboto"/>
              </a:rPr>
              <a:t>BA representatives shared the Trustworthy Elections Report with Secretaries of State and staffs including every state (27) where BA had conducted a TE Workshop</a:t>
            </a:r>
          </a:p>
          <a:p>
            <a:pPr marL="914400" lvl="0" indent="-457200" algn="l" rtl="0">
              <a:lnSpc>
                <a:spcPct val="130000"/>
              </a:lnSpc>
              <a:spcBef>
                <a:spcPts val="0"/>
              </a:spcBef>
              <a:spcAft>
                <a:spcPts val="0"/>
              </a:spcAft>
              <a:buClr>
                <a:srgbClr val="1D3A97"/>
              </a:buClr>
              <a:buSzPts val="3600"/>
              <a:buFont typeface="Roboto"/>
              <a:buChar char="●"/>
            </a:pPr>
            <a:r>
              <a:rPr lang="en-US" sz="3600" dirty="0">
                <a:solidFill>
                  <a:srgbClr val="1D3A97"/>
                </a:solidFill>
                <a:latin typeface="Roboto"/>
                <a:ea typeface="Roboto"/>
                <a:cs typeface="Roboto"/>
                <a:sym typeface="Roboto"/>
              </a:rPr>
              <a:t>BA </a:t>
            </a:r>
            <a:r>
              <a:rPr lang="en-US" sz="3600">
                <a:solidFill>
                  <a:srgbClr val="1D3A97"/>
                </a:solidFill>
                <a:latin typeface="Roboto"/>
                <a:ea typeface="Roboto"/>
                <a:cs typeface="Roboto"/>
                <a:sym typeface="Roboto"/>
              </a:rPr>
              <a:t>Alliances and </a:t>
            </a:r>
            <a:r>
              <a:rPr lang="en-US" sz="3600" dirty="0">
                <a:solidFill>
                  <a:srgbClr val="1D3A97"/>
                </a:solidFill>
                <a:latin typeface="Roboto"/>
                <a:ea typeface="Roboto"/>
                <a:cs typeface="Roboto"/>
                <a:sym typeface="Roboto"/>
              </a:rPr>
              <a:t>representatives continue to reach out to public officials and service organizations to explain the TE Report</a:t>
            </a:r>
          </a:p>
          <a:p>
            <a:pPr marL="914400" lvl="0" indent="-457200" algn="l" rtl="0">
              <a:lnSpc>
                <a:spcPct val="130000"/>
              </a:lnSpc>
              <a:spcBef>
                <a:spcPts val="0"/>
              </a:spcBef>
              <a:spcAft>
                <a:spcPts val="0"/>
              </a:spcAft>
              <a:buClr>
                <a:srgbClr val="1D3A97"/>
              </a:buClr>
              <a:buSzPts val="3600"/>
              <a:buFont typeface="Roboto"/>
              <a:buChar char="●"/>
            </a:pPr>
            <a:endParaRPr sz="3600" dirty="0">
              <a:solidFill>
                <a:srgbClr val="1D3A97"/>
              </a:solidFill>
              <a:latin typeface="Roboto"/>
              <a:ea typeface="Roboto"/>
              <a:cs typeface="Roboto"/>
              <a:sym typeface="Roboto"/>
            </a:endParaRPr>
          </a:p>
          <a:p>
            <a:pPr marL="914400" lvl="0" indent="0" algn="l" rtl="0">
              <a:lnSpc>
                <a:spcPct val="130000"/>
              </a:lnSpc>
              <a:spcBef>
                <a:spcPts val="0"/>
              </a:spcBef>
              <a:spcAft>
                <a:spcPts val="0"/>
              </a:spcAft>
              <a:buNone/>
            </a:pPr>
            <a:r>
              <a:rPr lang="en-US" sz="4400" b="0" i="0" u="none" strike="noStrike" dirty="0">
                <a:solidFill>
                  <a:srgbClr val="000000"/>
                </a:solidFill>
                <a:effectLst/>
                <a:latin typeface="Helvetica" pitchFamily="2" charset="0"/>
              </a:rPr>
              <a:t> </a:t>
            </a:r>
            <a:endParaRPr sz="3600" dirty="0">
              <a:solidFill>
                <a:srgbClr val="1D3A97"/>
              </a:solidFill>
              <a:latin typeface="Libre Franklin SemiBold"/>
              <a:ea typeface="Libre Franklin SemiBold"/>
              <a:cs typeface="Libre Franklin SemiBold"/>
              <a:sym typeface="Libre Franklin SemiBold"/>
            </a:endParaRPr>
          </a:p>
        </p:txBody>
      </p:sp>
    </p:spTree>
    <p:extLst>
      <p:ext uri="{BB962C8B-B14F-4D97-AF65-F5344CB8AC3E}">
        <p14:creationId xmlns:p14="http://schemas.microsoft.com/office/powerpoint/2010/main" val="1078146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p:nvPr/>
        </p:nvSpPr>
        <p:spPr>
          <a:xfrm>
            <a:off x="9339423" y="6816323"/>
            <a:ext cx="7387500" cy="277200"/>
          </a:xfrm>
          <a:prstGeom prst="rect">
            <a:avLst/>
          </a:prstGeom>
          <a:noFill/>
          <a:ln>
            <a:noFill/>
          </a:ln>
        </p:spPr>
        <p:txBody>
          <a:bodyPr spcFirstLastPara="1" wrap="square" lIns="0" tIns="0" rIns="0" bIns="0" anchor="t" anchorCtr="0">
            <a:spAutoFit/>
          </a:bodyPr>
          <a:lstStyle/>
          <a:p>
            <a:pPr marL="0" marR="0" lvl="0" indent="0" algn="l" rtl="0">
              <a:lnSpc>
                <a:spcPct val="163277"/>
              </a:lnSpc>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24"/>
          <p:cNvSpPr txBox="1"/>
          <p:nvPr/>
        </p:nvSpPr>
        <p:spPr>
          <a:xfrm>
            <a:off x="342900" y="0"/>
            <a:ext cx="17602200" cy="2714559"/>
          </a:xfrm>
          <a:prstGeom prst="rect">
            <a:avLst/>
          </a:prstGeom>
          <a:gradFill>
            <a:gsLst>
              <a:gs pos="0">
                <a:srgbClr val="D4E5F5"/>
              </a:gs>
              <a:gs pos="100000">
                <a:srgbClr val="70A4D5"/>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lnSpc>
                <a:spcPct val="119982"/>
              </a:lnSpc>
              <a:spcBef>
                <a:spcPts val="0"/>
              </a:spcBef>
              <a:spcAft>
                <a:spcPts val="0"/>
              </a:spcAft>
              <a:buNone/>
            </a:pPr>
            <a:endParaRPr lang="en-US" sz="6500" dirty="0">
              <a:solidFill>
                <a:srgbClr val="1D3A97"/>
              </a:solidFill>
              <a:latin typeface="Libre Franklin SemiBold"/>
              <a:ea typeface="Libre Franklin SemiBold"/>
              <a:cs typeface="Libre Franklin SemiBold"/>
              <a:sym typeface="Libre Franklin SemiBold"/>
            </a:endParaRPr>
          </a:p>
          <a:p>
            <a:pPr marL="0" lvl="0" indent="0" algn="ctr" rtl="0">
              <a:lnSpc>
                <a:spcPct val="119982"/>
              </a:lnSpc>
              <a:spcBef>
                <a:spcPts val="0"/>
              </a:spcBef>
              <a:spcAft>
                <a:spcPts val="0"/>
              </a:spcAft>
              <a:buNone/>
            </a:pPr>
            <a:r>
              <a:rPr lang="en-US" sz="6500" dirty="0">
                <a:solidFill>
                  <a:srgbClr val="1D3A97"/>
                </a:solidFill>
                <a:latin typeface="Libre Franklin SemiBold"/>
                <a:ea typeface="Libre Franklin SemiBold"/>
                <a:cs typeface="Libre Franklin SemiBold"/>
                <a:sym typeface="Libre Franklin SemiBold"/>
              </a:rPr>
              <a:t>What to do about Polarization?</a:t>
            </a:r>
            <a:endParaRPr sz="6500" dirty="0">
              <a:solidFill>
                <a:srgbClr val="1D3A97"/>
              </a:solidFill>
              <a:latin typeface="Libre Franklin SemiBold"/>
              <a:ea typeface="Libre Franklin SemiBold"/>
              <a:cs typeface="Libre Franklin SemiBold"/>
              <a:sym typeface="Libre Franklin SemiBold"/>
            </a:endParaRPr>
          </a:p>
          <a:p>
            <a:pPr marL="0" lvl="0" indent="0" algn="l" rtl="0">
              <a:lnSpc>
                <a:spcPct val="119982"/>
              </a:lnSpc>
              <a:spcBef>
                <a:spcPts val="0"/>
              </a:spcBef>
              <a:spcAft>
                <a:spcPts val="0"/>
              </a:spcAft>
              <a:buNone/>
            </a:pPr>
            <a:endParaRPr sz="700" dirty="0">
              <a:solidFill>
                <a:srgbClr val="1D3A97"/>
              </a:solidFill>
              <a:latin typeface="Libre Franklin SemiBold"/>
              <a:ea typeface="Libre Franklin SemiBold"/>
              <a:cs typeface="Libre Franklin SemiBold"/>
              <a:sym typeface="Libre Franklin SemiBold"/>
            </a:endParaRPr>
          </a:p>
        </p:txBody>
      </p:sp>
      <p:pic>
        <p:nvPicPr>
          <p:cNvPr id="159" name="Google Shape;159;p24" descr="Logo&#10;&#10;Description automatically generated"/>
          <p:cNvPicPr preferRelativeResize="0"/>
          <p:nvPr/>
        </p:nvPicPr>
        <p:blipFill rotWithShape="1">
          <a:blip r:embed="rId3">
            <a:alphaModFix/>
          </a:blip>
          <a:srcRect/>
          <a:stretch/>
        </p:blipFill>
        <p:spPr>
          <a:xfrm>
            <a:off x="16881799" y="8937392"/>
            <a:ext cx="1129750" cy="1133359"/>
          </a:xfrm>
          <a:prstGeom prst="rect">
            <a:avLst/>
          </a:prstGeom>
          <a:noFill/>
          <a:ln>
            <a:noFill/>
          </a:ln>
        </p:spPr>
      </p:pic>
      <p:sp>
        <p:nvSpPr>
          <p:cNvPr id="160" name="Google Shape;160;p24"/>
          <p:cNvSpPr txBox="1"/>
          <p:nvPr/>
        </p:nvSpPr>
        <p:spPr>
          <a:xfrm>
            <a:off x="158262" y="3042138"/>
            <a:ext cx="18129738" cy="3785621"/>
          </a:xfrm>
          <a:prstGeom prst="rect">
            <a:avLst/>
          </a:prstGeom>
          <a:noFill/>
          <a:ln>
            <a:noFill/>
          </a:ln>
        </p:spPr>
        <p:txBody>
          <a:bodyPr spcFirstLastPara="1" wrap="square" lIns="91425" tIns="91425" rIns="91425" bIns="91425" anchor="t" anchorCtr="0">
            <a:spAutoFit/>
          </a:bodyPr>
          <a:lstStyle/>
          <a:p>
            <a:pPr marL="914400" lvl="0" indent="0" algn="l" rtl="0">
              <a:lnSpc>
                <a:spcPct val="130000"/>
              </a:lnSpc>
              <a:spcBef>
                <a:spcPts val="0"/>
              </a:spcBef>
              <a:spcAft>
                <a:spcPts val="0"/>
              </a:spcAft>
              <a:buNone/>
            </a:pPr>
            <a:r>
              <a:rPr lang="en-US" sz="3600" dirty="0">
                <a:solidFill>
                  <a:srgbClr val="1D3A97"/>
                </a:solidFill>
                <a:latin typeface="Libre Franklin SemiBold"/>
                <a:ea typeface="Libre Franklin SemiBold"/>
                <a:cs typeface="Libre Franklin SemiBold"/>
                <a:sym typeface="Libre Franklin SemiBold"/>
              </a:rPr>
              <a:t> Agreeing to Disagree Agreeably Sunday School Program</a:t>
            </a:r>
          </a:p>
          <a:p>
            <a:pPr marL="914400" lvl="0" indent="0" algn="l" rtl="0">
              <a:lnSpc>
                <a:spcPct val="130000"/>
              </a:lnSpc>
              <a:spcBef>
                <a:spcPts val="0"/>
              </a:spcBef>
              <a:spcAft>
                <a:spcPts val="0"/>
              </a:spcAft>
              <a:buNone/>
            </a:pPr>
            <a:r>
              <a:rPr lang="en-US" sz="3600" dirty="0">
                <a:solidFill>
                  <a:srgbClr val="1D3A97"/>
                </a:solidFill>
                <a:latin typeface="Libre Franklin SemiBold"/>
                <a:ea typeface="Libre Franklin SemiBold"/>
                <a:cs typeface="Libre Franklin SemiBold"/>
                <a:sym typeface="Libre Franklin SemiBold"/>
              </a:rPr>
              <a:t>                                    Piloted in January, 2020</a:t>
            </a:r>
          </a:p>
          <a:p>
            <a:pPr marL="914400" lvl="0" indent="0" algn="l" rtl="0">
              <a:lnSpc>
                <a:spcPct val="130000"/>
              </a:lnSpc>
              <a:spcBef>
                <a:spcPts val="0"/>
              </a:spcBef>
              <a:spcAft>
                <a:spcPts val="0"/>
              </a:spcAft>
              <a:buNone/>
            </a:pPr>
            <a:r>
              <a:rPr lang="en-US" sz="3600" dirty="0">
                <a:solidFill>
                  <a:srgbClr val="1D3A97"/>
                </a:solidFill>
                <a:latin typeface="Libre Franklin SemiBold"/>
                <a:ea typeface="Libre Franklin SemiBold"/>
                <a:cs typeface="Libre Franklin SemiBold"/>
                <a:sym typeface="Libre Franklin SemiBold"/>
              </a:rPr>
              <a:t>                    at Blossom Hill Mennonite Church</a:t>
            </a:r>
          </a:p>
          <a:p>
            <a:pPr marL="914400" lvl="0" indent="0" algn="l" rtl="0">
              <a:lnSpc>
                <a:spcPct val="130000"/>
              </a:lnSpc>
              <a:spcBef>
                <a:spcPts val="0"/>
              </a:spcBef>
              <a:spcAft>
                <a:spcPts val="0"/>
              </a:spcAft>
              <a:buNone/>
            </a:pPr>
            <a:endParaRPr lang="en-US" sz="3600" dirty="0">
              <a:solidFill>
                <a:srgbClr val="1D3A97"/>
              </a:solidFill>
              <a:latin typeface="Libre Franklin SemiBold"/>
              <a:ea typeface="Libre Franklin SemiBold"/>
              <a:cs typeface="Libre Franklin SemiBold"/>
              <a:sym typeface="Libre Franklin SemiBold"/>
            </a:endParaRPr>
          </a:p>
          <a:p>
            <a:pPr marL="914400" lvl="0" indent="0" algn="l" rtl="0">
              <a:lnSpc>
                <a:spcPct val="130000"/>
              </a:lnSpc>
              <a:spcBef>
                <a:spcPts val="0"/>
              </a:spcBef>
              <a:spcAft>
                <a:spcPts val="0"/>
              </a:spcAft>
              <a:buNone/>
            </a:pPr>
            <a:r>
              <a:rPr lang="en-US" sz="3600" dirty="0">
                <a:solidFill>
                  <a:srgbClr val="1D3A97"/>
                </a:solidFill>
                <a:latin typeface="Libre Franklin SemiBold"/>
                <a:ea typeface="Libre Franklin SemiBold"/>
                <a:cs typeface="Libre Franklin SemiBold"/>
                <a:sym typeface="Libre Franklin SemiBold"/>
              </a:rPr>
              <a:t> Discovered Braver Angels – workshops online during Covid Pandemic</a:t>
            </a:r>
            <a:endParaRPr sz="3600" dirty="0">
              <a:solidFill>
                <a:srgbClr val="1D3A97"/>
              </a:solidFill>
              <a:latin typeface="Libre Franklin SemiBold"/>
              <a:ea typeface="Libre Franklin SemiBold"/>
              <a:cs typeface="Libre Franklin SemiBold"/>
              <a:sym typeface="Libre Franklin SemiBold"/>
            </a:endParaRPr>
          </a:p>
        </p:txBody>
      </p:sp>
    </p:spTree>
    <p:extLst>
      <p:ext uri="{BB962C8B-B14F-4D97-AF65-F5344CB8AC3E}">
        <p14:creationId xmlns:p14="http://schemas.microsoft.com/office/powerpoint/2010/main" val="932456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5"/>
          <p:cNvSpPr txBox="1"/>
          <p:nvPr/>
        </p:nvSpPr>
        <p:spPr>
          <a:xfrm>
            <a:off x="9339423" y="6816323"/>
            <a:ext cx="7387500" cy="277200"/>
          </a:xfrm>
          <a:prstGeom prst="rect">
            <a:avLst/>
          </a:prstGeom>
          <a:noFill/>
          <a:ln>
            <a:noFill/>
          </a:ln>
        </p:spPr>
        <p:txBody>
          <a:bodyPr spcFirstLastPara="1" wrap="square" lIns="0" tIns="0" rIns="0" bIns="0" anchor="t" anchorCtr="0">
            <a:spAutoFit/>
          </a:bodyPr>
          <a:lstStyle/>
          <a:p>
            <a:pPr marL="0" marR="0" lvl="0" indent="0" algn="l" rtl="0">
              <a:lnSpc>
                <a:spcPct val="163277"/>
              </a:lnSpc>
              <a:spcBef>
                <a:spcPts val="0"/>
              </a:spcBef>
              <a:spcAft>
                <a:spcPts val="0"/>
              </a:spcAft>
              <a:buNone/>
            </a:pPr>
            <a:endParaRPr sz="1800">
              <a:solidFill>
                <a:schemeClr val="dk1"/>
              </a:solidFill>
              <a:latin typeface="Calibri"/>
              <a:ea typeface="Calibri"/>
              <a:cs typeface="Calibri"/>
              <a:sym typeface="Calibri"/>
            </a:endParaRPr>
          </a:p>
        </p:txBody>
      </p:sp>
      <p:pic>
        <p:nvPicPr>
          <p:cNvPr id="84" name="Google Shape;84;p15" descr="Logo&#10;&#10;Description automatically generated"/>
          <p:cNvPicPr preferRelativeResize="0"/>
          <p:nvPr/>
        </p:nvPicPr>
        <p:blipFill rotWithShape="1">
          <a:blip r:embed="rId3">
            <a:alphaModFix/>
          </a:blip>
          <a:srcRect/>
          <a:stretch/>
        </p:blipFill>
        <p:spPr>
          <a:xfrm>
            <a:off x="16881799" y="8937392"/>
            <a:ext cx="1129750" cy="1133359"/>
          </a:xfrm>
          <a:prstGeom prst="rect">
            <a:avLst/>
          </a:prstGeom>
          <a:noFill/>
          <a:ln>
            <a:noFill/>
          </a:ln>
        </p:spPr>
      </p:pic>
      <p:sp>
        <p:nvSpPr>
          <p:cNvPr id="85" name="Google Shape;85;p15"/>
          <p:cNvSpPr txBox="1"/>
          <p:nvPr/>
        </p:nvSpPr>
        <p:spPr>
          <a:xfrm>
            <a:off x="0" y="103700"/>
            <a:ext cx="18288000" cy="1441200"/>
          </a:xfrm>
          <a:prstGeom prst="rect">
            <a:avLst/>
          </a:prstGeom>
          <a:gradFill>
            <a:gsLst>
              <a:gs pos="0">
                <a:srgbClr val="D4E5F5"/>
              </a:gs>
              <a:gs pos="100000">
                <a:srgbClr val="70A4D5"/>
              </a:gs>
            </a:gsLst>
            <a:lin ang="5400012" scaled="0"/>
          </a:gradFill>
          <a:ln w="9525" cap="flat" cmpd="sng">
            <a:solidFill>
              <a:srgbClr val="0B5394"/>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600" b="1">
              <a:solidFill>
                <a:srgbClr val="1155CC"/>
              </a:solidFill>
              <a:latin typeface="Roboto"/>
              <a:ea typeface="Roboto"/>
              <a:cs typeface="Roboto"/>
              <a:sym typeface="Roboto"/>
            </a:endParaRPr>
          </a:p>
          <a:p>
            <a:pPr marL="0" lvl="0" indent="0" algn="ctr" rtl="0">
              <a:spcBef>
                <a:spcPts val="0"/>
              </a:spcBef>
              <a:spcAft>
                <a:spcPts val="0"/>
              </a:spcAft>
              <a:buNone/>
            </a:pPr>
            <a:r>
              <a:rPr lang="en-US" sz="6500" b="1">
                <a:solidFill>
                  <a:srgbClr val="1D3A97"/>
                </a:solidFill>
                <a:latin typeface="Libre Franklin"/>
                <a:ea typeface="Libre Franklin"/>
                <a:cs typeface="Libre Franklin"/>
                <a:sym typeface="Libre Franklin"/>
              </a:rPr>
              <a:t>Origin Story of Braver Angels</a:t>
            </a:r>
            <a:endParaRPr sz="6500" b="1">
              <a:solidFill>
                <a:srgbClr val="1D3A97"/>
              </a:solidFill>
              <a:latin typeface="Libre Franklin"/>
              <a:ea typeface="Libre Franklin"/>
              <a:cs typeface="Libre Franklin"/>
              <a:sym typeface="Libre Franklin"/>
            </a:endParaRPr>
          </a:p>
        </p:txBody>
      </p:sp>
      <p:sp>
        <p:nvSpPr>
          <p:cNvPr id="86" name="Google Shape;86;p15"/>
          <p:cNvSpPr txBox="1"/>
          <p:nvPr/>
        </p:nvSpPr>
        <p:spPr>
          <a:xfrm>
            <a:off x="1006975" y="2369375"/>
            <a:ext cx="16447500" cy="63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u="sng" dirty="0">
                <a:solidFill>
                  <a:srgbClr val="1155CC"/>
                </a:solidFill>
                <a:latin typeface="Roboto"/>
                <a:ea typeface="Roboto"/>
                <a:cs typeface="Roboto"/>
                <a:sym typeface="Roboto"/>
              </a:rPr>
              <a:t>The first workshop</a:t>
            </a:r>
            <a:r>
              <a:rPr lang="en-US" sz="2600" dirty="0">
                <a:solidFill>
                  <a:srgbClr val="1155CC"/>
                </a:solidFill>
                <a:latin typeface="Roboto"/>
                <a:ea typeface="Roboto"/>
                <a:cs typeface="Roboto"/>
                <a:sym typeface="Roboto"/>
              </a:rPr>
              <a:t>: A post 2016 election decision by David Blankenhorn, David Lapp, and Bill Doherty to bring together 10 Hillary Clinton supporters and 10 Donald Trump voters for 13 hours over a weekend in South Lebanon, OH, in December 2016. It was powerful and successful, and we decided not to stop.</a:t>
            </a:r>
            <a:endParaRPr sz="2600" dirty="0">
              <a:solidFill>
                <a:srgbClr val="1155CC"/>
              </a:solidFill>
              <a:latin typeface="Roboto"/>
              <a:ea typeface="Roboto"/>
              <a:cs typeface="Roboto"/>
              <a:sym typeface="Roboto"/>
            </a:endParaRPr>
          </a:p>
          <a:p>
            <a:pPr marL="0" lvl="0" indent="0" algn="l" rtl="0">
              <a:spcBef>
                <a:spcPts val="0"/>
              </a:spcBef>
              <a:spcAft>
                <a:spcPts val="0"/>
              </a:spcAft>
              <a:buNone/>
            </a:pPr>
            <a:endParaRPr sz="2600" dirty="0">
              <a:solidFill>
                <a:srgbClr val="1155CC"/>
              </a:solidFill>
              <a:latin typeface="Roboto"/>
              <a:ea typeface="Roboto"/>
              <a:cs typeface="Roboto"/>
              <a:sym typeface="Roboto"/>
            </a:endParaRPr>
          </a:p>
          <a:p>
            <a:pPr marL="0" lvl="0" indent="0" algn="l" rtl="0">
              <a:spcBef>
                <a:spcPts val="0"/>
              </a:spcBef>
              <a:spcAft>
                <a:spcPts val="0"/>
              </a:spcAft>
              <a:buNone/>
            </a:pPr>
            <a:r>
              <a:rPr lang="en-US" sz="2800" b="1" u="sng" dirty="0">
                <a:solidFill>
                  <a:srgbClr val="1155CC"/>
                </a:solidFill>
                <a:latin typeface="Roboto"/>
                <a:ea typeface="Roboto"/>
                <a:cs typeface="Roboto"/>
                <a:sym typeface="Roboto"/>
              </a:rPr>
              <a:t>National visibility</a:t>
            </a:r>
            <a:r>
              <a:rPr lang="en-US" sz="2600" dirty="0">
                <a:solidFill>
                  <a:srgbClr val="1155CC"/>
                </a:solidFill>
                <a:latin typeface="Roboto"/>
                <a:ea typeface="Roboto"/>
                <a:cs typeface="Roboto"/>
                <a:sym typeface="Roboto"/>
              </a:rPr>
              <a:t>: In March 2017, a National Public Radio call-in program. Outpouring of interest: come to our community!</a:t>
            </a:r>
            <a:endParaRPr sz="2600" dirty="0">
              <a:solidFill>
                <a:srgbClr val="1155CC"/>
              </a:solidFill>
              <a:latin typeface="Roboto"/>
              <a:ea typeface="Roboto"/>
              <a:cs typeface="Roboto"/>
              <a:sym typeface="Roboto"/>
            </a:endParaRPr>
          </a:p>
          <a:p>
            <a:pPr marL="0" lvl="0" indent="0" algn="l" rtl="0">
              <a:spcBef>
                <a:spcPts val="0"/>
              </a:spcBef>
              <a:spcAft>
                <a:spcPts val="0"/>
              </a:spcAft>
              <a:buNone/>
            </a:pPr>
            <a:endParaRPr sz="2600" dirty="0">
              <a:solidFill>
                <a:srgbClr val="1155CC"/>
              </a:solidFill>
              <a:latin typeface="Roboto"/>
              <a:ea typeface="Roboto"/>
              <a:cs typeface="Roboto"/>
              <a:sym typeface="Roboto"/>
            </a:endParaRPr>
          </a:p>
          <a:p>
            <a:pPr marL="0" lvl="0" indent="0" algn="l" rtl="0">
              <a:spcBef>
                <a:spcPts val="0"/>
              </a:spcBef>
              <a:spcAft>
                <a:spcPts val="0"/>
              </a:spcAft>
              <a:buNone/>
            </a:pPr>
            <a:r>
              <a:rPr lang="en-US" sz="2800" b="1" u="sng" dirty="0">
                <a:solidFill>
                  <a:srgbClr val="1155CC"/>
                </a:solidFill>
                <a:latin typeface="Roboto"/>
                <a:ea typeface="Roboto"/>
                <a:cs typeface="Roboto"/>
                <a:sym typeface="Roboto"/>
              </a:rPr>
              <a:t>More workshops</a:t>
            </a:r>
            <a:r>
              <a:rPr lang="en-US" sz="2800" b="1" dirty="0">
                <a:solidFill>
                  <a:srgbClr val="1155CC"/>
                </a:solidFill>
                <a:latin typeface="Roboto"/>
                <a:ea typeface="Roboto"/>
                <a:cs typeface="Roboto"/>
                <a:sym typeface="Roboto"/>
              </a:rPr>
              <a:t>:</a:t>
            </a:r>
            <a:r>
              <a:rPr lang="en-US" sz="2600" dirty="0">
                <a:solidFill>
                  <a:srgbClr val="1155CC"/>
                </a:solidFill>
                <a:latin typeface="Roboto"/>
                <a:ea typeface="Roboto"/>
                <a:cs typeface="Roboto"/>
                <a:sym typeface="Roboto"/>
              </a:rPr>
              <a:t> An April weekend workshop in Ohio, then two 3-hour versions in Minnesota in May and June 2017. This worked! Development of a skills workshop.</a:t>
            </a:r>
            <a:endParaRPr sz="2600" dirty="0">
              <a:solidFill>
                <a:srgbClr val="1155CC"/>
              </a:solidFill>
              <a:latin typeface="Roboto"/>
              <a:ea typeface="Roboto"/>
              <a:cs typeface="Roboto"/>
              <a:sym typeface="Roboto"/>
            </a:endParaRPr>
          </a:p>
          <a:p>
            <a:pPr marL="0" lvl="0" indent="0" algn="l" rtl="0">
              <a:spcBef>
                <a:spcPts val="0"/>
              </a:spcBef>
              <a:spcAft>
                <a:spcPts val="0"/>
              </a:spcAft>
              <a:buNone/>
            </a:pPr>
            <a:endParaRPr sz="2600" dirty="0">
              <a:solidFill>
                <a:srgbClr val="1155CC"/>
              </a:solidFill>
              <a:latin typeface="Roboto"/>
              <a:ea typeface="Roboto"/>
              <a:cs typeface="Roboto"/>
              <a:sym typeface="Roboto"/>
            </a:endParaRPr>
          </a:p>
          <a:p>
            <a:pPr marL="0" lvl="0" indent="0" algn="l" rtl="0">
              <a:spcBef>
                <a:spcPts val="0"/>
              </a:spcBef>
              <a:spcAft>
                <a:spcPts val="0"/>
              </a:spcAft>
              <a:buNone/>
            </a:pPr>
            <a:r>
              <a:rPr lang="en-US" sz="2800" b="1" u="sng" dirty="0">
                <a:solidFill>
                  <a:srgbClr val="1155CC"/>
                </a:solidFill>
                <a:latin typeface="Roboto"/>
                <a:ea typeface="Roboto"/>
                <a:cs typeface="Roboto"/>
                <a:sym typeface="Roboto"/>
              </a:rPr>
              <a:t>The bus tour, July 4-25, 2017</a:t>
            </a:r>
            <a:r>
              <a:rPr lang="en-US" sz="2600" dirty="0">
                <a:solidFill>
                  <a:srgbClr val="1155CC"/>
                </a:solidFill>
                <a:latin typeface="Roboto"/>
                <a:ea typeface="Roboto"/>
                <a:cs typeface="Roboto"/>
                <a:sym typeface="Roboto"/>
              </a:rPr>
              <a:t>: 9 states, 13 towns doing workshops; local people put us up in their homes; recruited participants, found sites. </a:t>
            </a:r>
            <a:endParaRPr sz="2600" dirty="0">
              <a:solidFill>
                <a:srgbClr val="1155CC"/>
              </a:solidFill>
              <a:latin typeface="Roboto"/>
              <a:ea typeface="Roboto"/>
              <a:cs typeface="Roboto"/>
              <a:sym typeface="Roboto"/>
            </a:endParaRPr>
          </a:p>
          <a:p>
            <a:pPr marL="0" lvl="0" indent="0" algn="l" rtl="0">
              <a:spcBef>
                <a:spcPts val="0"/>
              </a:spcBef>
              <a:spcAft>
                <a:spcPts val="0"/>
              </a:spcAft>
              <a:buNone/>
            </a:pPr>
            <a:endParaRPr sz="2600" dirty="0">
              <a:solidFill>
                <a:srgbClr val="1155CC"/>
              </a:solidFill>
              <a:latin typeface="Roboto"/>
              <a:ea typeface="Roboto"/>
              <a:cs typeface="Roboto"/>
              <a:sym typeface="Roboto"/>
            </a:endParaRPr>
          </a:p>
          <a:p>
            <a:pPr marL="0" lvl="0" indent="0" algn="ctr" rtl="0">
              <a:spcBef>
                <a:spcPts val="0"/>
              </a:spcBef>
              <a:spcAft>
                <a:spcPts val="0"/>
              </a:spcAft>
              <a:buNone/>
            </a:pPr>
            <a:r>
              <a:rPr lang="en-US" sz="2800" b="1" dirty="0">
                <a:solidFill>
                  <a:srgbClr val="1155CC"/>
                </a:solidFill>
                <a:latin typeface="Roboto"/>
                <a:ea typeface="Roboto"/>
                <a:cs typeface="Roboto"/>
                <a:sym typeface="Roboto"/>
              </a:rPr>
              <a:t>David Blankenhorn, founder and former director</a:t>
            </a:r>
            <a:r>
              <a:rPr lang="en-US" sz="2600" dirty="0">
                <a:solidFill>
                  <a:srgbClr val="1155CC"/>
                </a:solidFill>
                <a:latin typeface="Roboto"/>
                <a:ea typeface="Roboto"/>
                <a:cs typeface="Roboto"/>
                <a:sym typeface="Roboto"/>
              </a:rPr>
              <a:t>: </a:t>
            </a:r>
            <a:r>
              <a:rPr lang="en-US" sz="2900" b="1" dirty="0">
                <a:solidFill>
                  <a:srgbClr val="FF0000"/>
                </a:solidFill>
                <a:latin typeface="Roboto"/>
                <a:ea typeface="Roboto"/>
                <a:cs typeface="Roboto"/>
                <a:sym typeface="Roboto"/>
              </a:rPr>
              <a:t>“We have lightning in a bottle!”  </a:t>
            </a:r>
            <a:endParaRPr sz="2900" b="1" dirty="0">
              <a:solidFill>
                <a:srgbClr val="FF0000"/>
              </a:solidFill>
              <a:latin typeface="Roboto"/>
              <a:ea typeface="Roboto"/>
              <a:cs typeface="Roboto"/>
              <a:sym typeface="Roboto"/>
            </a:endParaRPr>
          </a:p>
          <a:p>
            <a:pPr marL="0" lvl="0" indent="0" algn="ctr" rtl="0">
              <a:spcBef>
                <a:spcPts val="0"/>
              </a:spcBef>
              <a:spcAft>
                <a:spcPts val="0"/>
              </a:spcAft>
              <a:buNone/>
            </a:pPr>
            <a:endParaRPr sz="4500" b="1" dirty="0">
              <a:solidFill>
                <a:srgbClr val="1155CC"/>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7">
          <a:extLst>
            <a:ext uri="{FF2B5EF4-FFF2-40B4-BE49-F238E27FC236}">
              <a16:creationId xmlns:a16="http://schemas.microsoft.com/office/drawing/2014/main" id="{2E8E62DC-4D89-8889-A2F6-BEDBDF57202D}"/>
            </a:ext>
          </a:extLst>
        </p:cNvPr>
        <p:cNvGrpSpPr/>
        <p:nvPr/>
      </p:nvGrpSpPr>
      <p:grpSpPr>
        <a:xfrm>
          <a:off x="0" y="0"/>
          <a:ext cx="0" cy="0"/>
          <a:chOff x="0" y="0"/>
          <a:chExt cx="0" cy="0"/>
        </a:xfrm>
      </p:grpSpPr>
      <p:grpSp>
        <p:nvGrpSpPr>
          <p:cNvPr id="378" name="Google Shape;378;p44">
            <a:extLst>
              <a:ext uri="{FF2B5EF4-FFF2-40B4-BE49-F238E27FC236}">
                <a16:creationId xmlns:a16="http://schemas.microsoft.com/office/drawing/2014/main" id="{44588418-9CF9-705A-83A7-8759F8078551}"/>
              </a:ext>
            </a:extLst>
          </p:cNvPr>
          <p:cNvGrpSpPr/>
          <p:nvPr/>
        </p:nvGrpSpPr>
        <p:grpSpPr>
          <a:xfrm>
            <a:off x="7247596" y="3259683"/>
            <a:ext cx="10564525" cy="5318379"/>
            <a:chOff x="-643333" y="2551550"/>
            <a:chExt cx="14086033" cy="7091172"/>
          </a:xfrm>
        </p:grpSpPr>
        <p:sp>
          <p:nvSpPr>
            <p:cNvPr id="379" name="Google Shape;379;p44">
              <a:extLst>
                <a:ext uri="{FF2B5EF4-FFF2-40B4-BE49-F238E27FC236}">
                  <a16:creationId xmlns:a16="http://schemas.microsoft.com/office/drawing/2014/main" id="{212357E0-E69D-33CB-A650-819DE6FA20C8}"/>
                </a:ext>
              </a:extLst>
            </p:cNvPr>
            <p:cNvSpPr txBox="1"/>
            <p:nvPr/>
          </p:nvSpPr>
          <p:spPr>
            <a:xfrm>
              <a:off x="-643333" y="2551550"/>
              <a:ext cx="13442700" cy="7091172"/>
            </a:xfrm>
            <a:prstGeom prst="rect">
              <a:avLst/>
            </a:prstGeom>
            <a:noFill/>
            <a:ln>
              <a:noFill/>
            </a:ln>
          </p:spPr>
          <p:txBody>
            <a:bodyPr spcFirstLastPara="1" wrap="square" lIns="0" tIns="0" rIns="0" bIns="0" anchor="t" anchorCtr="0">
              <a:spAutoFit/>
            </a:bodyPr>
            <a:lstStyle/>
            <a:p>
              <a:pPr marL="0" marR="0" lvl="0" indent="0" algn="l" rtl="0">
                <a:lnSpc>
                  <a:spcPct val="119982"/>
                </a:lnSpc>
                <a:spcBef>
                  <a:spcPts val="0"/>
                </a:spcBef>
                <a:spcAft>
                  <a:spcPts val="0"/>
                </a:spcAft>
                <a:buNone/>
              </a:pPr>
              <a:r>
                <a:rPr lang="en-US" sz="7200" dirty="0">
                  <a:solidFill>
                    <a:srgbClr val="1D3A97"/>
                  </a:solidFill>
                  <a:latin typeface="Libre Franklin SemiBold"/>
                  <a:ea typeface="Libre Franklin SemiBold"/>
                  <a:cs typeface="Libre Franklin SemiBold"/>
                  <a:sym typeface="Libre Franklin SemiBold"/>
                </a:rPr>
                <a:t>BA brings Americans together in workshops to bridge the partisan divide. </a:t>
              </a:r>
              <a:endParaRPr sz="7200" dirty="0">
                <a:solidFill>
                  <a:srgbClr val="ECEDF8"/>
                </a:solidFill>
                <a:latin typeface="Libre Franklin Medium"/>
                <a:ea typeface="Libre Franklin Medium"/>
                <a:cs typeface="Libre Franklin Medium"/>
                <a:sym typeface="Libre Franklin Medium"/>
              </a:endParaRPr>
            </a:p>
          </p:txBody>
        </p:sp>
        <p:sp>
          <p:nvSpPr>
            <p:cNvPr id="380" name="Google Shape;380;p44">
              <a:extLst>
                <a:ext uri="{FF2B5EF4-FFF2-40B4-BE49-F238E27FC236}">
                  <a16:creationId xmlns:a16="http://schemas.microsoft.com/office/drawing/2014/main" id="{FFA814BD-6D56-40AE-A52A-E1487E978E1C}"/>
                </a:ext>
              </a:extLst>
            </p:cNvPr>
            <p:cNvSpPr txBox="1"/>
            <p:nvPr/>
          </p:nvSpPr>
          <p:spPr>
            <a:xfrm>
              <a:off x="0" y="8349073"/>
              <a:ext cx="13442700" cy="369300"/>
            </a:xfrm>
            <a:prstGeom prst="rect">
              <a:avLst/>
            </a:prstGeom>
            <a:noFill/>
            <a:ln>
              <a:noFill/>
            </a:ln>
          </p:spPr>
          <p:txBody>
            <a:bodyPr spcFirstLastPara="1" wrap="square" lIns="0" tIns="0" rIns="0" bIns="0" anchor="t" anchorCtr="0">
              <a:spAutoFit/>
            </a:bodyPr>
            <a:lstStyle/>
            <a:p>
              <a:pPr marL="0" marR="0" lvl="0" indent="0" algn="l" rtl="0">
                <a:lnSpc>
                  <a:spcPct val="163333"/>
                </a:lnSpc>
                <a:spcBef>
                  <a:spcPts val="0"/>
                </a:spcBef>
                <a:spcAft>
                  <a:spcPts val="0"/>
                </a:spcAft>
                <a:buNone/>
              </a:pPr>
              <a:endParaRPr sz="1800">
                <a:solidFill>
                  <a:schemeClr val="dk1"/>
                </a:solidFill>
                <a:latin typeface="Calibri"/>
                <a:ea typeface="Calibri"/>
                <a:cs typeface="Calibri"/>
                <a:sym typeface="Calibri"/>
              </a:endParaRPr>
            </a:p>
          </p:txBody>
        </p:sp>
      </p:grpSp>
      <p:pic>
        <p:nvPicPr>
          <p:cNvPr id="381" name="Google Shape;381;p44">
            <a:extLst>
              <a:ext uri="{FF2B5EF4-FFF2-40B4-BE49-F238E27FC236}">
                <a16:creationId xmlns:a16="http://schemas.microsoft.com/office/drawing/2014/main" id="{13BA56FB-1E7B-76DD-3B61-14C842331102}"/>
              </a:ext>
            </a:extLst>
          </p:cNvPr>
          <p:cNvPicPr preferRelativeResize="0"/>
          <p:nvPr/>
        </p:nvPicPr>
        <p:blipFill rotWithShape="1">
          <a:blip r:embed="rId3">
            <a:alphaModFix/>
          </a:blip>
          <a:srcRect/>
          <a:stretch/>
        </p:blipFill>
        <p:spPr>
          <a:xfrm>
            <a:off x="1519372" y="2223167"/>
            <a:ext cx="5029317" cy="5029317"/>
          </a:xfrm>
          <a:prstGeom prst="rect">
            <a:avLst/>
          </a:prstGeom>
          <a:noFill/>
          <a:ln>
            <a:noFill/>
          </a:ln>
        </p:spPr>
      </p:pic>
      <p:sp>
        <p:nvSpPr>
          <p:cNvPr id="382" name="Google Shape;382;p44">
            <a:extLst>
              <a:ext uri="{FF2B5EF4-FFF2-40B4-BE49-F238E27FC236}">
                <a16:creationId xmlns:a16="http://schemas.microsoft.com/office/drawing/2014/main" id="{81889992-BBF9-F69B-888E-7E14A1FC40DF}"/>
              </a:ext>
            </a:extLst>
          </p:cNvPr>
          <p:cNvSpPr txBox="1">
            <a:spLocks noGrp="1"/>
          </p:cNvSpPr>
          <p:nvPr>
            <p:ph type="title" idx="4294967295"/>
          </p:nvPr>
        </p:nvSpPr>
        <p:spPr>
          <a:xfrm>
            <a:off x="2578138" y="6583425"/>
            <a:ext cx="2911800" cy="1247400"/>
          </a:xfrm>
          <a:prstGeom prst="rect">
            <a:avLst/>
          </a:prstGeom>
        </p:spPr>
        <p:txBody>
          <a:bodyPr spcFirstLastPara="1" wrap="square" lIns="182850" tIns="182850" rIns="182850" bIns="182850" anchor="t" anchorCtr="0">
            <a:normAutofit/>
          </a:bodyPr>
          <a:lstStyle/>
          <a:p>
            <a:pPr marL="0" lvl="0" indent="0" algn="ctr" rtl="0">
              <a:spcBef>
                <a:spcPts val="0"/>
              </a:spcBef>
              <a:spcAft>
                <a:spcPts val="0"/>
              </a:spcAft>
              <a:buNone/>
            </a:pPr>
            <a:r>
              <a:rPr lang="en-US" sz="4800">
                <a:solidFill>
                  <a:srgbClr val="1D3A97"/>
                </a:solidFill>
                <a:latin typeface="Noto Sans Symbols SemiBold"/>
                <a:ea typeface="Noto Sans Symbols SemiBold"/>
                <a:cs typeface="Noto Sans Symbols SemiBold"/>
                <a:sym typeface="Noto Sans Symbols SemiBold"/>
              </a:rPr>
              <a:t>Mission</a:t>
            </a:r>
            <a:endParaRPr sz="4800">
              <a:solidFill>
                <a:srgbClr val="1D3A97"/>
              </a:solidFill>
              <a:latin typeface="Noto Sans Symbols SemiBold"/>
              <a:ea typeface="Noto Sans Symbols SemiBold"/>
              <a:cs typeface="Noto Sans Symbols SemiBold"/>
              <a:sym typeface="Noto Sans Symbols SemiBold"/>
            </a:endParaRPr>
          </a:p>
        </p:txBody>
      </p:sp>
      <p:pic>
        <p:nvPicPr>
          <p:cNvPr id="383" name="Google Shape;383;p44" descr="Logo&#10;&#10;Description automatically generated">
            <a:extLst>
              <a:ext uri="{FF2B5EF4-FFF2-40B4-BE49-F238E27FC236}">
                <a16:creationId xmlns:a16="http://schemas.microsoft.com/office/drawing/2014/main" id="{5FD224BA-356F-B76E-C627-3406EA8A8BAB}"/>
              </a:ext>
            </a:extLst>
          </p:cNvPr>
          <p:cNvPicPr preferRelativeResize="0"/>
          <p:nvPr/>
        </p:nvPicPr>
        <p:blipFill rotWithShape="1">
          <a:blip r:embed="rId4">
            <a:alphaModFix/>
          </a:blip>
          <a:srcRect/>
          <a:stretch/>
        </p:blipFill>
        <p:spPr>
          <a:xfrm>
            <a:off x="16881799" y="8937392"/>
            <a:ext cx="1129750" cy="1133359"/>
          </a:xfrm>
          <a:prstGeom prst="rect">
            <a:avLst/>
          </a:prstGeom>
          <a:noFill/>
          <a:ln>
            <a:noFill/>
          </a:ln>
        </p:spPr>
      </p:pic>
    </p:spTree>
    <p:extLst>
      <p:ext uri="{BB962C8B-B14F-4D97-AF65-F5344CB8AC3E}">
        <p14:creationId xmlns:p14="http://schemas.microsoft.com/office/powerpoint/2010/main" val="1683949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5">
          <a:extLst>
            <a:ext uri="{FF2B5EF4-FFF2-40B4-BE49-F238E27FC236}">
              <a16:creationId xmlns:a16="http://schemas.microsoft.com/office/drawing/2014/main" id="{CD9015AE-CB59-299C-FD93-BB2703C0FD4F}"/>
            </a:ext>
          </a:extLst>
        </p:cNvPr>
        <p:cNvGrpSpPr/>
        <p:nvPr/>
      </p:nvGrpSpPr>
      <p:grpSpPr>
        <a:xfrm>
          <a:off x="0" y="0"/>
          <a:ext cx="0" cy="0"/>
          <a:chOff x="0" y="0"/>
          <a:chExt cx="0" cy="0"/>
        </a:xfrm>
      </p:grpSpPr>
      <p:grpSp>
        <p:nvGrpSpPr>
          <p:cNvPr id="366" name="Google Shape;366;p43">
            <a:extLst>
              <a:ext uri="{FF2B5EF4-FFF2-40B4-BE49-F238E27FC236}">
                <a16:creationId xmlns:a16="http://schemas.microsoft.com/office/drawing/2014/main" id="{5D5A33B9-77EA-4E10-9F16-B01694CD5601}"/>
              </a:ext>
            </a:extLst>
          </p:cNvPr>
          <p:cNvGrpSpPr/>
          <p:nvPr/>
        </p:nvGrpSpPr>
        <p:grpSpPr>
          <a:xfrm>
            <a:off x="1925730" y="464868"/>
            <a:ext cx="8242230" cy="8102750"/>
            <a:chOff x="1920696" y="2628900"/>
            <a:chExt cx="5893200" cy="5797203"/>
          </a:xfrm>
        </p:grpSpPr>
        <p:sp>
          <p:nvSpPr>
            <p:cNvPr id="367" name="Google Shape;367;p43">
              <a:extLst>
                <a:ext uri="{FF2B5EF4-FFF2-40B4-BE49-F238E27FC236}">
                  <a16:creationId xmlns:a16="http://schemas.microsoft.com/office/drawing/2014/main" id="{BBE7F2A7-A5A5-E736-4006-ACD46A706BBD}"/>
                </a:ext>
              </a:extLst>
            </p:cNvPr>
            <p:cNvSpPr/>
            <p:nvPr/>
          </p:nvSpPr>
          <p:spPr>
            <a:xfrm>
              <a:off x="2343302" y="2628900"/>
              <a:ext cx="5048098" cy="5797203"/>
            </a:xfrm>
            <a:prstGeom prst="up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68" name="Google Shape;368;p43">
              <a:extLst>
                <a:ext uri="{FF2B5EF4-FFF2-40B4-BE49-F238E27FC236}">
                  <a16:creationId xmlns:a16="http://schemas.microsoft.com/office/drawing/2014/main" id="{E576A841-A5D0-9DCF-2148-A564C1D4D9F6}"/>
                </a:ext>
              </a:extLst>
            </p:cNvPr>
            <p:cNvSpPr txBox="1"/>
            <p:nvPr/>
          </p:nvSpPr>
          <p:spPr>
            <a:xfrm>
              <a:off x="1920696" y="3993503"/>
              <a:ext cx="5893200" cy="2772000"/>
            </a:xfrm>
            <a:prstGeom prst="rect">
              <a:avLst/>
            </a:prstGeom>
            <a:noFill/>
            <a:ln>
              <a:noFill/>
            </a:ln>
          </p:spPr>
          <p:txBody>
            <a:bodyPr spcFirstLastPara="1" wrap="square" lIns="0" tIns="0" rIns="0" bIns="0" anchor="t" anchorCtr="0">
              <a:spAutoFit/>
            </a:bodyPr>
            <a:lstStyle/>
            <a:p>
              <a:pPr marL="0" marR="0" lvl="0" indent="0" algn="ctr" rtl="0">
                <a:lnSpc>
                  <a:spcPct val="139990"/>
                </a:lnSpc>
                <a:spcBef>
                  <a:spcPts val="0"/>
                </a:spcBef>
                <a:spcAft>
                  <a:spcPts val="0"/>
                </a:spcAft>
                <a:buNone/>
              </a:pPr>
              <a:r>
                <a:rPr lang="en-US" sz="6624" b="1">
                  <a:solidFill>
                    <a:srgbClr val="FFFFFF"/>
                  </a:solidFill>
                  <a:latin typeface="Libre Franklin"/>
                  <a:ea typeface="Libre Franklin"/>
                  <a:cs typeface="Libre Franklin"/>
                  <a:sym typeface="Libre Franklin"/>
                </a:rPr>
                <a:t>Our </a:t>
              </a:r>
              <a:endParaRPr/>
            </a:p>
            <a:p>
              <a:pPr marL="0" marR="0" lvl="0" indent="0" algn="ctr" rtl="0">
                <a:lnSpc>
                  <a:spcPct val="139990"/>
                </a:lnSpc>
                <a:spcBef>
                  <a:spcPts val="0"/>
                </a:spcBef>
                <a:spcAft>
                  <a:spcPts val="0"/>
                </a:spcAft>
                <a:buNone/>
              </a:pPr>
              <a:r>
                <a:rPr lang="en-US" sz="6624" b="1">
                  <a:solidFill>
                    <a:srgbClr val="FFFFFF"/>
                  </a:solidFill>
                  <a:latin typeface="Libre Franklin"/>
                  <a:ea typeface="Libre Franklin"/>
                  <a:cs typeface="Libre Franklin"/>
                  <a:sym typeface="Libre Franklin"/>
                </a:rPr>
                <a:t>Own </a:t>
              </a:r>
              <a:endParaRPr/>
            </a:p>
            <a:p>
              <a:pPr marL="0" marR="0" lvl="0" indent="0" algn="ctr" rtl="0">
                <a:lnSpc>
                  <a:spcPct val="139990"/>
                </a:lnSpc>
                <a:spcBef>
                  <a:spcPts val="0"/>
                </a:spcBef>
                <a:spcAft>
                  <a:spcPts val="0"/>
                </a:spcAft>
                <a:buNone/>
              </a:pPr>
              <a:r>
                <a:rPr lang="en-US" sz="6624" b="1">
                  <a:solidFill>
                    <a:srgbClr val="FFFFFF"/>
                  </a:solidFill>
                  <a:latin typeface="Libre Franklin"/>
                  <a:ea typeface="Libre Franklin"/>
                  <a:cs typeface="Libre Franklin"/>
                  <a:sym typeface="Libre Franklin"/>
                </a:rPr>
                <a:t>Party</a:t>
              </a:r>
              <a:endParaRPr/>
            </a:p>
          </p:txBody>
        </p:sp>
      </p:grpSp>
      <p:grpSp>
        <p:nvGrpSpPr>
          <p:cNvPr id="369" name="Google Shape;369;p43">
            <a:extLst>
              <a:ext uri="{FF2B5EF4-FFF2-40B4-BE49-F238E27FC236}">
                <a16:creationId xmlns:a16="http://schemas.microsoft.com/office/drawing/2014/main" id="{38F0DCB0-BE93-2D45-B09C-D9E0D0C98E92}"/>
              </a:ext>
            </a:extLst>
          </p:cNvPr>
          <p:cNvGrpSpPr/>
          <p:nvPr/>
        </p:nvGrpSpPr>
        <p:grpSpPr>
          <a:xfrm>
            <a:off x="7839325" y="464876"/>
            <a:ext cx="8898410" cy="8102746"/>
            <a:chOff x="7153416" y="2402384"/>
            <a:chExt cx="6641100" cy="5797200"/>
          </a:xfrm>
        </p:grpSpPr>
        <p:sp>
          <p:nvSpPr>
            <p:cNvPr id="370" name="Google Shape;370;p43">
              <a:extLst>
                <a:ext uri="{FF2B5EF4-FFF2-40B4-BE49-F238E27FC236}">
                  <a16:creationId xmlns:a16="http://schemas.microsoft.com/office/drawing/2014/main" id="{9B11B793-9F1B-9E94-0FFD-3D7D35C271C5}"/>
                </a:ext>
              </a:extLst>
            </p:cNvPr>
            <p:cNvSpPr/>
            <p:nvPr/>
          </p:nvSpPr>
          <p:spPr>
            <a:xfrm rot="10800000">
              <a:off x="7949950" y="2402384"/>
              <a:ext cx="5048100" cy="5797200"/>
            </a:xfrm>
            <a:prstGeom prst="upArrow">
              <a:avLst>
                <a:gd name="adj1" fmla="val 50000"/>
                <a:gd name="adj2" fmla="val 50000"/>
              </a:avLst>
            </a:prstGeom>
            <a:solidFill>
              <a:srgbClr val="E06666"/>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71" name="Google Shape;371;p43">
              <a:extLst>
                <a:ext uri="{FF2B5EF4-FFF2-40B4-BE49-F238E27FC236}">
                  <a16:creationId xmlns:a16="http://schemas.microsoft.com/office/drawing/2014/main" id="{172E277A-4D7C-6C78-A185-B3E5882CF767}"/>
                </a:ext>
              </a:extLst>
            </p:cNvPr>
            <p:cNvSpPr txBox="1"/>
            <p:nvPr/>
          </p:nvSpPr>
          <p:spPr>
            <a:xfrm>
              <a:off x="7153416" y="4229100"/>
              <a:ext cx="6641100" cy="2772000"/>
            </a:xfrm>
            <a:prstGeom prst="rect">
              <a:avLst/>
            </a:prstGeom>
            <a:noFill/>
            <a:ln>
              <a:noFill/>
            </a:ln>
          </p:spPr>
          <p:txBody>
            <a:bodyPr spcFirstLastPara="1" wrap="square" lIns="0" tIns="0" rIns="0" bIns="0" anchor="t" anchorCtr="0">
              <a:spAutoFit/>
            </a:bodyPr>
            <a:lstStyle/>
            <a:p>
              <a:pPr marL="0" marR="0" lvl="0" indent="0" algn="ctr" rtl="0">
                <a:lnSpc>
                  <a:spcPct val="139990"/>
                </a:lnSpc>
                <a:spcBef>
                  <a:spcPts val="0"/>
                </a:spcBef>
                <a:spcAft>
                  <a:spcPts val="0"/>
                </a:spcAft>
                <a:buNone/>
              </a:pPr>
              <a:r>
                <a:rPr lang="en-US" sz="6624">
                  <a:solidFill>
                    <a:srgbClr val="002364"/>
                  </a:solidFill>
                  <a:latin typeface="Libre Franklin Medium"/>
                  <a:ea typeface="Libre Franklin Medium"/>
                  <a:cs typeface="Libre Franklin Medium"/>
                  <a:sym typeface="Libre Franklin Medium"/>
                </a:rPr>
                <a:t> </a:t>
              </a:r>
              <a:r>
                <a:rPr lang="en-US" sz="6624" b="1">
                  <a:solidFill>
                    <a:srgbClr val="002364"/>
                  </a:solidFill>
                  <a:latin typeface="Libre Franklin"/>
                  <a:ea typeface="Libre Franklin"/>
                  <a:cs typeface="Libre Franklin"/>
                  <a:sym typeface="Libre Franklin"/>
                </a:rPr>
                <a:t>The </a:t>
              </a:r>
              <a:endParaRPr/>
            </a:p>
            <a:p>
              <a:pPr marL="0" marR="0" lvl="0" indent="0" algn="ctr" rtl="0">
                <a:lnSpc>
                  <a:spcPct val="139990"/>
                </a:lnSpc>
                <a:spcBef>
                  <a:spcPts val="0"/>
                </a:spcBef>
                <a:spcAft>
                  <a:spcPts val="0"/>
                </a:spcAft>
                <a:buNone/>
              </a:pPr>
              <a:r>
                <a:rPr lang="en-US" sz="6624" b="1">
                  <a:solidFill>
                    <a:srgbClr val="002364"/>
                  </a:solidFill>
                  <a:latin typeface="Libre Franklin"/>
                  <a:ea typeface="Libre Franklin"/>
                  <a:cs typeface="Libre Franklin"/>
                  <a:sym typeface="Libre Franklin"/>
                </a:rPr>
                <a:t>Other </a:t>
              </a:r>
              <a:endParaRPr/>
            </a:p>
            <a:p>
              <a:pPr marL="0" marR="0" lvl="0" indent="0" algn="ctr" rtl="0">
                <a:lnSpc>
                  <a:spcPct val="139990"/>
                </a:lnSpc>
                <a:spcBef>
                  <a:spcPts val="0"/>
                </a:spcBef>
                <a:spcAft>
                  <a:spcPts val="0"/>
                </a:spcAft>
                <a:buNone/>
              </a:pPr>
              <a:r>
                <a:rPr lang="en-US" sz="6624" b="1">
                  <a:solidFill>
                    <a:srgbClr val="002364"/>
                  </a:solidFill>
                  <a:latin typeface="Libre Franklin"/>
                  <a:ea typeface="Libre Franklin"/>
                  <a:cs typeface="Libre Franklin"/>
                  <a:sym typeface="Libre Franklin"/>
                </a:rPr>
                <a:t>Party</a:t>
              </a:r>
              <a:endParaRPr/>
            </a:p>
          </p:txBody>
        </p:sp>
      </p:grpSp>
      <p:sp>
        <p:nvSpPr>
          <p:cNvPr id="372" name="Google Shape;372;p43">
            <a:extLst>
              <a:ext uri="{FF2B5EF4-FFF2-40B4-BE49-F238E27FC236}">
                <a16:creationId xmlns:a16="http://schemas.microsoft.com/office/drawing/2014/main" id="{25E3F027-2A2F-50AC-A173-360F0C7F01BC}"/>
              </a:ext>
            </a:extLst>
          </p:cNvPr>
          <p:cNvSpPr txBox="1">
            <a:spLocks noGrp="1"/>
          </p:cNvSpPr>
          <p:nvPr>
            <p:ph type="sldNum" idx="12"/>
          </p:nvPr>
        </p:nvSpPr>
        <p:spPr>
          <a:xfrm>
            <a:off x="16944916" y="9326434"/>
            <a:ext cx="1097400" cy="7872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solidFill>
                  <a:schemeClr val="lt1"/>
                </a:solidFill>
              </a:rPr>
              <a:t>21</a:t>
            </a:fld>
            <a:endParaRPr>
              <a:solidFill>
                <a:schemeClr val="lt1"/>
              </a:solidFill>
            </a:endParaRPr>
          </a:p>
        </p:txBody>
      </p:sp>
      <p:pic>
        <p:nvPicPr>
          <p:cNvPr id="373" name="Google Shape;373;p43" descr="Logo&#10;&#10;Description automatically generated">
            <a:extLst>
              <a:ext uri="{FF2B5EF4-FFF2-40B4-BE49-F238E27FC236}">
                <a16:creationId xmlns:a16="http://schemas.microsoft.com/office/drawing/2014/main" id="{492B4E5F-24EB-89DF-80C5-3618794F17D8}"/>
              </a:ext>
            </a:extLst>
          </p:cNvPr>
          <p:cNvPicPr preferRelativeResize="0"/>
          <p:nvPr/>
        </p:nvPicPr>
        <p:blipFill rotWithShape="1">
          <a:blip r:embed="rId3">
            <a:alphaModFix/>
          </a:blip>
          <a:srcRect/>
          <a:stretch/>
        </p:blipFill>
        <p:spPr>
          <a:xfrm>
            <a:off x="16881799" y="8937392"/>
            <a:ext cx="1129750" cy="1133359"/>
          </a:xfrm>
          <a:prstGeom prst="rect">
            <a:avLst/>
          </a:prstGeom>
          <a:noFill/>
          <a:ln>
            <a:noFill/>
          </a:ln>
        </p:spPr>
      </p:pic>
    </p:spTree>
    <p:extLst>
      <p:ext uri="{BB962C8B-B14F-4D97-AF65-F5344CB8AC3E}">
        <p14:creationId xmlns:p14="http://schemas.microsoft.com/office/powerpoint/2010/main" val="81469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9"/>
                                        </p:tgtEl>
                                        <p:attrNameLst>
                                          <p:attrName>style.visibility</p:attrName>
                                        </p:attrNameLst>
                                      </p:cBhvr>
                                      <p:to>
                                        <p:strVal val="visible"/>
                                      </p:to>
                                    </p:set>
                                    <p:animEffect transition="in" filter="fade">
                                      <p:cBhvr>
                                        <p:cTn id="7" dur="1000"/>
                                        <p:tgtEl>
                                          <p:spTgt spid="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2">
          <a:extLst>
            <a:ext uri="{FF2B5EF4-FFF2-40B4-BE49-F238E27FC236}">
              <a16:creationId xmlns:a16="http://schemas.microsoft.com/office/drawing/2014/main" id="{681C9EAA-CC8F-3026-1ADF-A3465B35D3D4}"/>
            </a:ext>
          </a:extLst>
        </p:cNvPr>
        <p:cNvGrpSpPr/>
        <p:nvPr/>
      </p:nvGrpSpPr>
      <p:grpSpPr>
        <a:xfrm>
          <a:off x="0" y="0"/>
          <a:ext cx="0" cy="0"/>
          <a:chOff x="0" y="0"/>
          <a:chExt cx="0" cy="0"/>
        </a:xfrm>
      </p:grpSpPr>
      <p:grpSp>
        <p:nvGrpSpPr>
          <p:cNvPr id="513" name="Google Shape;513;p60">
            <a:extLst>
              <a:ext uri="{FF2B5EF4-FFF2-40B4-BE49-F238E27FC236}">
                <a16:creationId xmlns:a16="http://schemas.microsoft.com/office/drawing/2014/main" id="{1E4B3A71-5BDD-9179-28D1-9A85A2E8527E}"/>
              </a:ext>
            </a:extLst>
          </p:cNvPr>
          <p:cNvGrpSpPr/>
          <p:nvPr/>
        </p:nvGrpSpPr>
        <p:grpSpPr>
          <a:xfrm>
            <a:off x="7247688" y="616227"/>
            <a:ext cx="10564434" cy="10636758"/>
            <a:chOff x="-643211" y="2550939"/>
            <a:chExt cx="14085911" cy="10652974"/>
          </a:xfrm>
        </p:grpSpPr>
        <p:sp>
          <p:nvSpPr>
            <p:cNvPr id="514" name="Google Shape;514;p60">
              <a:extLst>
                <a:ext uri="{FF2B5EF4-FFF2-40B4-BE49-F238E27FC236}">
                  <a16:creationId xmlns:a16="http://schemas.microsoft.com/office/drawing/2014/main" id="{DE36512B-6C97-D4C7-6B00-95B59D3CA70D}"/>
                </a:ext>
              </a:extLst>
            </p:cNvPr>
            <p:cNvSpPr txBox="1"/>
            <p:nvPr/>
          </p:nvSpPr>
          <p:spPr>
            <a:xfrm>
              <a:off x="-643211" y="2550939"/>
              <a:ext cx="14085900" cy="10652974"/>
            </a:xfrm>
            <a:prstGeom prst="rect">
              <a:avLst/>
            </a:prstGeom>
            <a:noFill/>
            <a:ln>
              <a:noFill/>
            </a:ln>
          </p:spPr>
          <p:txBody>
            <a:bodyPr spcFirstLastPara="1" wrap="square" lIns="0" tIns="0" rIns="0" bIns="0" anchor="t" anchorCtr="0">
              <a:spAutoFit/>
            </a:bodyPr>
            <a:lstStyle/>
            <a:p>
              <a:pPr marL="0" lvl="0" indent="0" algn="l" rtl="0">
                <a:lnSpc>
                  <a:spcPct val="120021"/>
                </a:lnSpc>
                <a:spcBef>
                  <a:spcPts val="0"/>
                </a:spcBef>
                <a:spcAft>
                  <a:spcPts val="0"/>
                </a:spcAft>
                <a:buNone/>
              </a:pPr>
              <a:r>
                <a:rPr lang="en-US" sz="7200" dirty="0">
                  <a:solidFill>
                    <a:srgbClr val="1D3A97"/>
                  </a:solidFill>
                  <a:latin typeface="Libre Franklin SemiBold"/>
                  <a:ea typeface="Libre Franklin SemiBold"/>
                  <a:cs typeface="Libre Franklin SemiBold"/>
                  <a:sym typeface="Libre Franklin SemiBold"/>
                </a:rPr>
                <a:t>Speakers on topics for and against topics such as Immigration, Abortion, Guns, Climate</a:t>
              </a:r>
            </a:p>
            <a:p>
              <a:pPr marL="0" lvl="0" indent="0" algn="l" rtl="0">
                <a:lnSpc>
                  <a:spcPct val="120021"/>
                </a:lnSpc>
                <a:spcBef>
                  <a:spcPts val="0"/>
                </a:spcBef>
                <a:spcAft>
                  <a:spcPts val="0"/>
                </a:spcAft>
                <a:buNone/>
              </a:pPr>
              <a:r>
                <a:rPr lang="en-US" sz="7200" dirty="0">
                  <a:solidFill>
                    <a:srgbClr val="1D3A97"/>
                  </a:solidFill>
                  <a:latin typeface="Libre Franklin SemiBold"/>
                  <a:ea typeface="Libre Franklin SemiBold"/>
                  <a:cs typeface="Libre Franklin SemiBold"/>
                  <a:sym typeface="Libre Franklin SemiBold"/>
                </a:rPr>
                <a:t>Change, Race and Gender </a:t>
              </a:r>
            </a:p>
            <a:p>
              <a:pPr marL="0" lvl="0" indent="0" algn="l" rtl="0">
                <a:lnSpc>
                  <a:spcPct val="120021"/>
                </a:lnSpc>
                <a:spcBef>
                  <a:spcPts val="0"/>
                </a:spcBef>
                <a:spcAft>
                  <a:spcPts val="0"/>
                </a:spcAft>
                <a:buNone/>
              </a:pPr>
              <a:br>
                <a:rPr lang="en-US" sz="7200" dirty="0">
                  <a:solidFill>
                    <a:srgbClr val="1D3A97"/>
                  </a:solidFill>
                  <a:latin typeface="Libre Franklin SemiBold"/>
                  <a:ea typeface="Libre Franklin SemiBold"/>
                  <a:cs typeface="Libre Franklin SemiBold"/>
                  <a:sym typeface="Libre Franklin SemiBold"/>
                </a:rPr>
              </a:br>
              <a:r>
                <a:rPr lang="en-US" sz="7200" dirty="0">
                  <a:solidFill>
                    <a:srgbClr val="1D3A97"/>
                  </a:solidFill>
                  <a:latin typeface="Libre Franklin SemiBold"/>
                  <a:ea typeface="Libre Franklin SemiBold"/>
                  <a:cs typeface="Libre Franklin SemiBold"/>
                  <a:sym typeface="Libre Franklin SemiBold"/>
                </a:rPr>
                <a:t>.</a:t>
              </a:r>
              <a:endParaRPr sz="7200" dirty="0">
                <a:solidFill>
                  <a:srgbClr val="ECEDF8"/>
                </a:solidFill>
                <a:latin typeface="Libre Franklin SemiBold"/>
                <a:ea typeface="Libre Franklin SemiBold"/>
                <a:cs typeface="Libre Franklin SemiBold"/>
                <a:sym typeface="Libre Franklin SemiBold"/>
              </a:endParaRPr>
            </a:p>
          </p:txBody>
        </p:sp>
        <p:sp>
          <p:nvSpPr>
            <p:cNvPr id="515" name="Google Shape;515;p60">
              <a:extLst>
                <a:ext uri="{FF2B5EF4-FFF2-40B4-BE49-F238E27FC236}">
                  <a16:creationId xmlns:a16="http://schemas.microsoft.com/office/drawing/2014/main" id="{B5283451-0699-F3D3-B100-65C8AF3E916B}"/>
                </a:ext>
              </a:extLst>
            </p:cNvPr>
            <p:cNvSpPr txBox="1"/>
            <p:nvPr/>
          </p:nvSpPr>
          <p:spPr>
            <a:xfrm>
              <a:off x="0" y="8349073"/>
              <a:ext cx="13442700" cy="369300"/>
            </a:xfrm>
            <a:prstGeom prst="rect">
              <a:avLst/>
            </a:prstGeom>
            <a:noFill/>
            <a:ln>
              <a:noFill/>
            </a:ln>
          </p:spPr>
          <p:txBody>
            <a:bodyPr spcFirstLastPara="1" wrap="square" lIns="0" tIns="0" rIns="0" bIns="0" anchor="t" anchorCtr="0">
              <a:spAutoFit/>
            </a:bodyPr>
            <a:lstStyle/>
            <a:p>
              <a:pPr marL="0" marR="0" lvl="0" indent="0" algn="l" rtl="0">
                <a:lnSpc>
                  <a:spcPct val="163333"/>
                </a:lnSpc>
                <a:spcBef>
                  <a:spcPts val="0"/>
                </a:spcBef>
                <a:spcAft>
                  <a:spcPts val="0"/>
                </a:spcAft>
                <a:buNone/>
              </a:pPr>
              <a:endParaRPr sz="1800">
                <a:solidFill>
                  <a:schemeClr val="dk1"/>
                </a:solidFill>
                <a:latin typeface="Calibri"/>
                <a:ea typeface="Calibri"/>
                <a:cs typeface="Calibri"/>
                <a:sym typeface="Calibri"/>
              </a:endParaRPr>
            </a:p>
          </p:txBody>
        </p:sp>
        <p:sp>
          <p:nvSpPr>
            <p:cNvPr id="516" name="Google Shape;516;p60">
              <a:extLst>
                <a:ext uri="{FF2B5EF4-FFF2-40B4-BE49-F238E27FC236}">
                  <a16:creationId xmlns:a16="http://schemas.microsoft.com/office/drawing/2014/main" id="{1BE6F5D6-FF27-6C9D-C608-747CA89DF7DB}"/>
                </a:ext>
              </a:extLst>
            </p:cNvPr>
            <p:cNvSpPr txBox="1"/>
            <p:nvPr/>
          </p:nvSpPr>
          <p:spPr>
            <a:xfrm>
              <a:off x="0" y="10632724"/>
              <a:ext cx="13442700" cy="369300"/>
            </a:xfrm>
            <a:prstGeom prst="rect">
              <a:avLst/>
            </a:prstGeom>
            <a:noFill/>
            <a:ln>
              <a:noFill/>
            </a:ln>
          </p:spPr>
          <p:txBody>
            <a:bodyPr spcFirstLastPara="1" wrap="square" lIns="0" tIns="0" rIns="0" bIns="0" anchor="t" anchorCtr="0">
              <a:spAutoFit/>
            </a:bodyPr>
            <a:lstStyle/>
            <a:p>
              <a:pPr marL="0" marR="0" lvl="0" indent="0" algn="l" rtl="0">
                <a:lnSpc>
                  <a:spcPct val="163333"/>
                </a:lnSpc>
                <a:spcBef>
                  <a:spcPts val="0"/>
                </a:spcBef>
                <a:spcAft>
                  <a:spcPts val="0"/>
                </a:spcAft>
                <a:buNone/>
              </a:pPr>
              <a:endParaRPr sz="1800">
                <a:solidFill>
                  <a:schemeClr val="dk1"/>
                </a:solidFill>
                <a:latin typeface="Calibri"/>
                <a:ea typeface="Calibri"/>
                <a:cs typeface="Calibri"/>
                <a:sym typeface="Calibri"/>
              </a:endParaRPr>
            </a:p>
          </p:txBody>
        </p:sp>
      </p:grpSp>
      <p:pic>
        <p:nvPicPr>
          <p:cNvPr id="517" name="Google Shape;517;p60">
            <a:extLst>
              <a:ext uri="{FF2B5EF4-FFF2-40B4-BE49-F238E27FC236}">
                <a16:creationId xmlns:a16="http://schemas.microsoft.com/office/drawing/2014/main" id="{F22F2F08-5FBC-4F1B-3373-786D51E32DE3}"/>
              </a:ext>
            </a:extLst>
          </p:cNvPr>
          <p:cNvPicPr preferRelativeResize="0"/>
          <p:nvPr/>
        </p:nvPicPr>
        <p:blipFill rotWithShape="1">
          <a:blip r:embed="rId3">
            <a:alphaModFix/>
          </a:blip>
          <a:srcRect/>
          <a:stretch/>
        </p:blipFill>
        <p:spPr>
          <a:xfrm>
            <a:off x="1519372" y="2223167"/>
            <a:ext cx="5029317" cy="5029317"/>
          </a:xfrm>
          <a:prstGeom prst="rect">
            <a:avLst/>
          </a:prstGeom>
          <a:noFill/>
          <a:ln>
            <a:noFill/>
          </a:ln>
        </p:spPr>
      </p:pic>
      <p:pic>
        <p:nvPicPr>
          <p:cNvPr id="518" name="Google Shape;518;p60" descr="Logo&#10;&#10;Description automatically generated">
            <a:extLst>
              <a:ext uri="{FF2B5EF4-FFF2-40B4-BE49-F238E27FC236}">
                <a16:creationId xmlns:a16="http://schemas.microsoft.com/office/drawing/2014/main" id="{D339C2B4-56A5-4AFA-BA5F-C2DB3969B7F9}"/>
              </a:ext>
            </a:extLst>
          </p:cNvPr>
          <p:cNvPicPr preferRelativeResize="0"/>
          <p:nvPr/>
        </p:nvPicPr>
        <p:blipFill rotWithShape="1">
          <a:blip r:embed="rId4">
            <a:alphaModFix/>
          </a:blip>
          <a:srcRect/>
          <a:stretch/>
        </p:blipFill>
        <p:spPr>
          <a:xfrm>
            <a:off x="16881799" y="8937392"/>
            <a:ext cx="1129750" cy="1133359"/>
          </a:xfrm>
          <a:prstGeom prst="rect">
            <a:avLst/>
          </a:prstGeom>
          <a:noFill/>
          <a:ln>
            <a:noFill/>
          </a:ln>
        </p:spPr>
      </p:pic>
      <p:sp>
        <p:nvSpPr>
          <p:cNvPr id="519" name="Google Shape;519;p60">
            <a:extLst>
              <a:ext uri="{FF2B5EF4-FFF2-40B4-BE49-F238E27FC236}">
                <a16:creationId xmlns:a16="http://schemas.microsoft.com/office/drawing/2014/main" id="{8D5107EE-482C-8761-F710-2AD8EB2B31B8}"/>
              </a:ext>
            </a:extLst>
          </p:cNvPr>
          <p:cNvSpPr txBox="1">
            <a:spLocks noGrp="1"/>
          </p:cNvSpPr>
          <p:nvPr>
            <p:ph type="title" idx="4294967295"/>
          </p:nvPr>
        </p:nvSpPr>
        <p:spPr>
          <a:xfrm>
            <a:off x="2578138" y="6583425"/>
            <a:ext cx="2911800" cy="1247400"/>
          </a:xfrm>
          <a:prstGeom prst="rect">
            <a:avLst/>
          </a:prstGeom>
        </p:spPr>
        <p:txBody>
          <a:bodyPr spcFirstLastPara="1" wrap="square" lIns="182850" tIns="182850" rIns="182850" bIns="182850" anchor="t" anchorCtr="0">
            <a:normAutofit/>
          </a:bodyPr>
          <a:lstStyle/>
          <a:p>
            <a:pPr marL="0" lvl="0" indent="0" algn="ctr" rtl="0">
              <a:spcBef>
                <a:spcPts val="0"/>
              </a:spcBef>
              <a:spcAft>
                <a:spcPts val="0"/>
              </a:spcAft>
              <a:buNone/>
            </a:pPr>
            <a:r>
              <a:rPr lang="en-US" sz="4800">
                <a:solidFill>
                  <a:srgbClr val="1D3A97"/>
                </a:solidFill>
                <a:latin typeface="Libre Franklin SemiBold"/>
                <a:ea typeface="Libre Franklin SemiBold"/>
                <a:cs typeface="Libre Franklin SemiBold"/>
                <a:sym typeface="Libre Franklin SemiBold"/>
              </a:rPr>
              <a:t>Rule</a:t>
            </a:r>
            <a:endParaRPr sz="4800">
              <a:solidFill>
                <a:srgbClr val="1D3A97"/>
              </a:solidFill>
              <a:latin typeface="Libre Franklin SemiBold"/>
              <a:ea typeface="Libre Franklin SemiBold"/>
              <a:cs typeface="Libre Franklin SemiBold"/>
              <a:sym typeface="Libre Franklin SemiBold"/>
            </a:endParaRPr>
          </a:p>
        </p:txBody>
      </p:sp>
    </p:spTree>
    <p:extLst>
      <p:ext uri="{BB962C8B-B14F-4D97-AF65-F5344CB8AC3E}">
        <p14:creationId xmlns:p14="http://schemas.microsoft.com/office/powerpoint/2010/main" val="3132762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8">
          <a:extLst>
            <a:ext uri="{FF2B5EF4-FFF2-40B4-BE49-F238E27FC236}">
              <a16:creationId xmlns:a16="http://schemas.microsoft.com/office/drawing/2014/main" id="{2B1151E8-E431-237C-D78F-DF64AE747239}"/>
            </a:ext>
          </a:extLst>
        </p:cNvPr>
        <p:cNvGrpSpPr/>
        <p:nvPr/>
      </p:nvGrpSpPr>
      <p:grpSpPr>
        <a:xfrm>
          <a:off x="0" y="0"/>
          <a:ext cx="0" cy="0"/>
          <a:chOff x="0" y="0"/>
          <a:chExt cx="0" cy="0"/>
        </a:xfrm>
      </p:grpSpPr>
      <p:sp>
        <p:nvSpPr>
          <p:cNvPr id="139" name="Google Shape;139;p22">
            <a:extLst>
              <a:ext uri="{FF2B5EF4-FFF2-40B4-BE49-F238E27FC236}">
                <a16:creationId xmlns:a16="http://schemas.microsoft.com/office/drawing/2014/main" id="{5949C185-3D74-CB51-31C4-27F131A6D129}"/>
              </a:ext>
            </a:extLst>
          </p:cNvPr>
          <p:cNvSpPr txBox="1"/>
          <p:nvPr/>
        </p:nvSpPr>
        <p:spPr>
          <a:xfrm>
            <a:off x="9339423" y="6816323"/>
            <a:ext cx="7387500" cy="277200"/>
          </a:xfrm>
          <a:prstGeom prst="rect">
            <a:avLst/>
          </a:prstGeom>
          <a:noFill/>
          <a:ln>
            <a:noFill/>
          </a:ln>
        </p:spPr>
        <p:txBody>
          <a:bodyPr spcFirstLastPara="1" wrap="square" lIns="0" tIns="0" rIns="0" bIns="0" anchor="t" anchorCtr="0">
            <a:spAutoFit/>
          </a:bodyPr>
          <a:lstStyle/>
          <a:p>
            <a:pPr marL="0" marR="0" lvl="0" indent="0" algn="l" rtl="0">
              <a:lnSpc>
                <a:spcPct val="163277"/>
              </a:lnSpc>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22">
            <a:extLst>
              <a:ext uri="{FF2B5EF4-FFF2-40B4-BE49-F238E27FC236}">
                <a16:creationId xmlns:a16="http://schemas.microsoft.com/office/drawing/2014/main" id="{CBE855B0-2320-015C-3115-1EAC4109E17F}"/>
              </a:ext>
            </a:extLst>
          </p:cNvPr>
          <p:cNvSpPr txBox="1"/>
          <p:nvPr/>
        </p:nvSpPr>
        <p:spPr>
          <a:xfrm>
            <a:off x="0" y="0"/>
            <a:ext cx="18288000" cy="1185300"/>
          </a:xfrm>
          <a:prstGeom prst="rect">
            <a:avLst/>
          </a:prstGeom>
          <a:gradFill>
            <a:gsLst>
              <a:gs pos="0">
                <a:srgbClr val="D4E5F5"/>
              </a:gs>
              <a:gs pos="100000">
                <a:srgbClr val="70A4D5"/>
              </a:gs>
            </a:gsLst>
            <a:lin ang="5400012" scaled="0"/>
          </a:gradFill>
          <a:ln w="9525" cap="flat" cmpd="sng">
            <a:solidFill>
              <a:srgbClr val="1D3A97"/>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9982"/>
              </a:lnSpc>
              <a:spcBef>
                <a:spcPts val="0"/>
              </a:spcBef>
              <a:spcAft>
                <a:spcPts val="0"/>
              </a:spcAft>
              <a:buNone/>
            </a:pPr>
            <a:r>
              <a:rPr lang="en-US" sz="6500" dirty="0">
                <a:solidFill>
                  <a:srgbClr val="1D3A97"/>
                </a:solidFill>
                <a:latin typeface="Libre Franklin SemiBold"/>
                <a:ea typeface="Libre Franklin SemiBold"/>
                <a:cs typeface="Libre Franklin SemiBold"/>
                <a:sym typeface="Libre Franklin SemiBold"/>
              </a:rPr>
              <a:t>Workshops Offered Most Frequently </a:t>
            </a:r>
            <a:endParaRPr sz="6500" dirty="0">
              <a:solidFill>
                <a:srgbClr val="ECEDF8"/>
              </a:solidFill>
              <a:latin typeface="Libre Franklin Medium"/>
              <a:ea typeface="Libre Franklin Medium"/>
              <a:cs typeface="Libre Franklin Medium"/>
              <a:sym typeface="Libre Franklin Medium"/>
            </a:endParaRPr>
          </a:p>
        </p:txBody>
      </p:sp>
      <p:pic>
        <p:nvPicPr>
          <p:cNvPr id="141" name="Google Shape;141;p22" descr="Logo&#10;&#10;Description automatically generated">
            <a:extLst>
              <a:ext uri="{FF2B5EF4-FFF2-40B4-BE49-F238E27FC236}">
                <a16:creationId xmlns:a16="http://schemas.microsoft.com/office/drawing/2014/main" id="{9DF6C2D4-C93F-5218-35D1-CF349C34FFA4}"/>
              </a:ext>
            </a:extLst>
          </p:cNvPr>
          <p:cNvPicPr preferRelativeResize="0"/>
          <p:nvPr/>
        </p:nvPicPr>
        <p:blipFill rotWithShape="1">
          <a:blip r:embed="rId3">
            <a:alphaModFix/>
          </a:blip>
          <a:srcRect/>
          <a:stretch/>
        </p:blipFill>
        <p:spPr>
          <a:xfrm>
            <a:off x="16881799" y="8937392"/>
            <a:ext cx="1129750" cy="1133359"/>
          </a:xfrm>
          <a:prstGeom prst="rect">
            <a:avLst/>
          </a:prstGeom>
          <a:noFill/>
          <a:ln>
            <a:noFill/>
          </a:ln>
        </p:spPr>
      </p:pic>
      <p:sp>
        <p:nvSpPr>
          <p:cNvPr id="142" name="Google Shape;142;p22">
            <a:extLst>
              <a:ext uri="{FF2B5EF4-FFF2-40B4-BE49-F238E27FC236}">
                <a16:creationId xmlns:a16="http://schemas.microsoft.com/office/drawing/2014/main" id="{67B9E8FE-7AB6-4FD3-0E8C-53AAEC0F5C8A}"/>
              </a:ext>
            </a:extLst>
          </p:cNvPr>
          <p:cNvSpPr txBox="1"/>
          <p:nvPr/>
        </p:nvSpPr>
        <p:spPr>
          <a:xfrm>
            <a:off x="51600" y="1915250"/>
            <a:ext cx="18236400" cy="6614400"/>
          </a:xfrm>
          <a:prstGeom prst="rect">
            <a:avLst/>
          </a:prstGeom>
          <a:noFill/>
          <a:ln>
            <a:noFill/>
          </a:ln>
        </p:spPr>
        <p:txBody>
          <a:bodyPr spcFirstLastPara="1" wrap="square" lIns="91425" tIns="91425" rIns="91425" bIns="91425" anchor="t" anchorCtr="0">
            <a:noAutofit/>
          </a:bodyPr>
          <a:lstStyle/>
          <a:p>
            <a:pPr marL="9144000" lvl="0" indent="0" algn="l" rtl="0">
              <a:lnSpc>
                <a:spcPct val="120003"/>
              </a:lnSpc>
              <a:spcBef>
                <a:spcPts val="0"/>
              </a:spcBef>
              <a:spcAft>
                <a:spcPts val="0"/>
              </a:spcAft>
              <a:buNone/>
            </a:pPr>
            <a:endParaRPr sz="3600">
              <a:solidFill>
                <a:srgbClr val="BC2F2C"/>
              </a:solidFill>
              <a:latin typeface="Libre Franklin"/>
              <a:ea typeface="Libre Franklin"/>
              <a:cs typeface="Libre Franklin"/>
              <a:sym typeface="Libre Franklin"/>
            </a:endParaRPr>
          </a:p>
          <a:p>
            <a:pPr marL="9144000" lvl="0" indent="-457200" algn="l" rtl="0">
              <a:lnSpc>
                <a:spcPct val="120003"/>
              </a:lnSpc>
              <a:spcBef>
                <a:spcPts val="0"/>
              </a:spcBef>
              <a:spcAft>
                <a:spcPts val="0"/>
              </a:spcAft>
              <a:buClr>
                <a:srgbClr val="BC2F2C"/>
              </a:buClr>
              <a:buSzPts val="3600"/>
              <a:buFont typeface="Libre Franklin"/>
              <a:buChar char="●"/>
            </a:pPr>
            <a:r>
              <a:rPr lang="en-US" sz="3600">
                <a:solidFill>
                  <a:srgbClr val="BC2F2C"/>
                </a:solidFill>
                <a:latin typeface="Libre Franklin"/>
                <a:ea typeface="Libre Franklin"/>
                <a:cs typeface="Libre Franklin"/>
                <a:sym typeface="Libre Franklin"/>
              </a:rPr>
              <a:t>Depolarizing Within (self-change)</a:t>
            </a:r>
            <a:endParaRPr sz="3600">
              <a:solidFill>
                <a:srgbClr val="BC2F2C"/>
              </a:solidFill>
              <a:latin typeface="Libre Franklin"/>
              <a:ea typeface="Libre Franklin"/>
              <a:cs typeface="Libre Franklin"/>
              <a:sym typeface="Libre Franklin"/>
            </a:endParaRPr>
          </a:p>
          <a:p>
            <a:pPr marL="9144000" lvl="0" indent="-457200" algn="l" rtl="0">
              <a:lnSpc>
                <a:spcPct val="120003"/>
              </a:lnSpc>
              <a:spcBef>
                <a:spcPts val="0"/>
              </a:spcBef>
              <a:spcAft>
                <a:spcPts val="0"/>
              </a:spcAft>
              <a:buClr>
                <a:srgbClr val="116ED5"/>
              </a:buClr>
              <a:buSzPts val="3600"/>
              <a:buFont typeface="Libre Franklin"/>
              <a:buChar char="●"/>
            </a:pPr>
            <a:r>
              <a:rPr lang="en-US" sz="3600">
                <a:solidFill>
                  <a:srgbClr val="116ED5"/>
                </a:solidFill>
                <a:latin typeface="Libre Franklin"/>
                <a:ea typeface="Libre Franklin"/>
                <a:cs typeface="Libre Franklin"/>
                <a:sym typeface="Libre Franklin"/>
              </a:rPr>
              <a:t>Disagreeing Better (skills-building)</a:t>
            </a:r>
            <a:endParaRPr sz="3600">
              <a:solidFill>
                <a:srgbClr val="116ED5"/>
              </a:solidFill>
              <a:latin typeface="Libre Franklin"/>
              <a:ea typeface="Libre Franklin"/>
              <a:cs typeface="Libre Franklin"/>
              <a:sym typeface="Libre Franklin"/>
            </a:endParaRPr>
          </a:p>
          <a:p>
            <a:pPr marL="9144000" lvl="0" indent="-457200" algn="l" rtl="0">
              <a:lnSpc>
                <a:spcPct val="120003"/>
              </a:lnSpc>
              <a:spcBef>
                <a:spcPts val="0"/>
              </a:spcBef>
              <a:spcAft>
                <a:spcPts val="0"/>
              </a:spcAft>
              <a:buClr>
                <a:srgbClr val="BC2F2C"/>
              </a:buClr>
              <a:buSzPts val="3600"/>
              <a:buFont typeface="Libre Franklin"/>
              <a:buChar char="●"/>
            </a:pPr>
            <a:r>
              <a:rPr lang="en-US" sz="3600">
                <a:solidFill>
                  <a:srgbClr val="BC2F2C"/>
                </a:solidFill>
                <a:latin typeface="Libre Franklin"/>
                <a:ea typeface="Libre Franklin"/>
                <a:cs typeface="Libre Franklin"/>
                <a:sym typeface="Libre Franklin"/>
              </a:rPr>
              <a:t>Red-Blue Workshop (engagement)</a:t>
            </a:r>
            <a:endParaRPr sz="3600">
              <a:solidFill>
                <a:srgbClr val="BC2F2C"/>
              </a:solidFill>
              <a:latin typeface="Libre Franklin"/>
              <a:ea typeface="Libre Franklin"/>
              <a:cs typeface="Libre Franklin"/>
              <a:sym typeface="Libre Franklin"/>
            </a:endParaRPr>
          </a:p>
          <a:p>
            <a:pPr marL="9144000" lvl="0" indent="-457200" algn="l" rtl="0">
              <a:lnSpc>
                <a:spcPct val="120003"/>
              </a:lnSpc>
              <a:spcBef>
                <a:spcPts val="0"/>
              </a:spcBef>
              <a:spcAft>
                <a:spcPts val="0"/>
              </a:spcAft>
              <a:buClr>
                <a:srgbClr val="116ED5"/>
              </a:buClr>
              <a:buSzPts val="3600"/>
              <a:buFont typeface="Libre Franklin"/>
              <a:buChar char="●"/>
            </a:pPr>
            <a:r>
              <a:rPr lang="en-US" sz="3600">
                <a:solidFill>
                  <a:srgbClr val="116ED5"/>
                </a:solidFill>
                <a:latin typeface="Libre Franklin"/>
                <a:ea typeface="Libre Franklin"/>
                <a:cs typeface="Libre Franklin"/>
                <a:sym typeface="Libre Franklin"/>
              </a:rPr>
              <a:t>Families and Politics (self-change)</a:t>
            </a:r>
            <a:endParaRPr sz="3600">
              <a:solidFill>
                <a:srgbClr val="116ED5"/>
              </a:solidFill>
              <a:latin typeface="Libre Franklin"/>
              <a:ea typeface="Libre Franklin"/>
              <a:cs typeface="Libre Franklin"/>
              <a:sym typeface="Libre Franklin"/>
            </a:endParaRPr>
          </a:p>
          <a:p>
            <a:pPr marL="9144000" lvl="0" indent="-457200" algn="l" rtl="0">
              <a:lnSpc>
                <a:spcPct val="120003"/>
              </a:lnSpc>
              <a:spcBef>
                <a:spcPts val="0"/>
              </a:spcBef>
              <a:spcAft>
                <a:spcPts val="0"/>
              </a:spcAft>
              <a:buClr>
                <a:srgbClr val="BC2F2C"/>
              </a:buClr>
              <a:buSzPts val="3600"/>
              <a:buFont typeface="Libre Franklin"/>
              <a:buChar char="●"/>
            </a:pPr>
            <a:r>
              <a:rPr lang="en-US" sz="3600">
                <a:solidFill>
                  <a:srgbClr val="BC2F2C"/>
                </a:solidFill>
                <a:latin typeface="Libre Franklin"/>
                <a:ea typeface="Libre Franklin"/>
                <a:cs typeface="Libre Franklin"/>
                <a:sym typeface="Libre Franklin"/>
              </a:rPr>
              <a:t>Public Policy and Race (skills-building)</a:t>
            </a:r>
            <a:endParaRPr sz="3600">
              <a:solidFill>
                <a:srgbClr val="BC2F2C"/>
              </a:solidFill>
              <a:latin typeface="Libre Franklin"/>
              <a:ea typeface="Libre Franklin"/>
              <a:cs typeface="Libre Franklin"/>
              <a:sym typeface="Libre Franklin"/>
            </a:endParaRPr>
          </a:p>
          <a:p>
            <a:pPr marL="9144000" lvl="0" indent="-457200" algn="l" rtl="0">
              <a:lnSpc>
                <a:spcPct val="120003"/>
              </a:lnSpc>
              <a:spcBef>
                <a:spcPts val="0"/>
              </a:spcBef>
              <a:spcAft>
                <a:spcPts val="0"/>
              </a:spcAft>
              <a:buClr>
                <a:srgbClr val="116ED5"/>
              </a:buClr>
              <a:buSzPts val="3600"/>
              <a:buFont typeface="Libre Franklin"/>
              <a:buChar char="●"/>
            </a:pPr>
            <a:r>
              <a:rPr lang="en-US" sz="3600">
                <a:solidFill>
                  <a:srgbClr val="116ED5"/>
                </a:solidFill>
                <a:latin typeface="Libre Franklin"/>
                <a:ea typeface="Libre Franklin"/>
                <a:cs typeface="Libre Franklin"/>
                <a:sym typeface="Libre Franklin"/>
              </a:rPr>
              <a:t>Common Ground (engagement)</a:t>
            </a:r>
            <a:endParaRPr sz="3600">
              <a:solidFill>
                <a:srgbClr val="116ED5"/>
              </a:solidFill>
              <a:latin typeface="Libre Franklin"/>
              <a:ea typeface="Libre Franklin"/>
              <a:cs typeface="Libre Franklin"/>
              <a:sym typeface="Libre Franklin"/>
            </a:endParaRPr>
          </a:p>
          <a:p>
            <a:pPr marL="0" lvl="0" indent="0" algn="ctr" rtl="0">
              <a:lnSpc>
                <a:spcPct val="150000"/>
              </a:lnSpc>
              <a:spcBef>
                <a:spcPts val="0"/>
              </a:spcBef>
              <a:spcAft>
                <a:spcPts val="0"/>
              </a:spcAft>
              <a:buNone/>
            </a:pPr>
            <a:endParaRPr sz="2700" i="1">
              <a:solidFill>
                <a:srgbClr val="1155CC"/>
              </a:solidFill>
              <a:latin typeface="Roboto"/>
              <a:ea typeface="Roboto"/>
              <a:cs typeface="Roboto"/>
              <a:sym typeface="Roboto"/>
            </a:endParaRPr>
          </a:p>
        </p:txBody>
      </p:sp>
      <p:pic>
        <p:nvPicPr>
          <p:cNvPr id="143" name="Google Shape;143;p22">
            <a:extLst>
              <a:ext uri="{FF2B5EF4-FFF2-40B4-BE49-F238E27FC236}">
                <a16:creationId xmlns:a16="http://schemas.microsoft.com/office/drawing/2014/main" id="{270ED1F5-0754-B261-A69D-4FF4DE17B70A}"/>
              </a:ext>
            </a:extLst>
          </p:cNvPr>
          <p:cNvPicPr preferRelativeResize="0"/>
          <p:nvPr/>
        </p:nvPicPr>
        <p:blipFill rotWithShape="1">
          <a:blip r:embed="rId4">
            <a:alphaModFix/>
          </a:blip>
          <a:srcRect t="337" b="347"/>
          <a:stretch/>
        </p:blipFill>
        <p:spPr>
          <a:xfrm>
            <a:off x="1004400" y="1743362"/>
            <a:ext cx="6486300" cy="6486300"/>
          </a:xfrm>
          <a:prstGeom prst="roundRect">
            <a:avLst>
              <a:gd name="adj" fmla="val 16667"/>
            </a:avLst>
          </a:prstGeom>
          <a:noFill/>
          <a:ln>
            <a:noFill/>
          </a:ln>
        </p:spPr>
      </p:pic>
    </p:spTree>
    <p:extLst>
      <p:ext uri="{BB962C8B-B14F-4D97-AF65-F5344CB8AC3E}">
        <p14:creationId xmlns:p14="http://schemas.microsoft.com/office/powerpoint/2010/main" val="2173856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4">
          <a:extLst>
            <a:ext uri="{FF2B5EF4-FFF2-40B4-BE49-F238E27FC236}">
              <a16:creationId xmlns:a16="http://schemas.microsoft.com/office/drawing/2014/main" id="{CDB953C4-1AB1-41A8-8F5C-5B825AE1335E}"/>
            </a:ext>
          </a:extLst>
        </p:cNvPr>
        <p:cNvGrpSpPr/>
        <p:nvPr/>
      </p:nvGrpSpPr>
      <p:grpSpPr>
        <a:xfrm>
          <a:off x="0" y="0"/>
          <a:ext cx="0" cy="0"/>
          <a:chOff x="0" y="0"/>
          <a:chExt cx="0" cy="0"/>
        </a:xfrm>
      </p:grpSpPr>
      <p:pic>
        <p:nvPicPr>
          <p:cNvPr id="495" name="Google Shape;495;p58">
            <a:extLst>
              <a:ext uri="{FF2B5EF4-FFF2-40B4-BE49-F238E27FC236}">
                <a16:creationId xmlns:a16="http://schemas.microsoft.com/office/drawing/2014/main" id="{13CEA8BF-0B44-4D4D-87FF-22159404E8B8}"/>
              </a:ext>
            </a:extLst>
          </p:cNvPr>
          <p:cNvPicPr preferRelativeResize="0"/>
          <p:nvPr/>
        </p:nvPicPr>
        <p:blipFill rotWithShape="1">
          <a:blip r:embed="rId3">
            <a:alphaModFix/>
          </a:blip>
          <a:srcRect/>
          <a:stretch/>
        </p:blipFill>
        <p:spPr>
          <a:xfrm>
            <a:off x="1519372" y="2223167"/>
            <a:ext cx="5029317" cy="5029317"/>
          </a:xfrm>
          <a:prstGeom prst="rect">
            <a:avLst/>
          </a:prstGeom>
          <a:noFill/>
          <a:ln>
            <a:noFill/>
          </a:ln>
        </p:spPr>
      </p:pic>
      <p:sp>
        <p:nvSpPr>
          <p:cNvPr id="496" name="Google Shape;496;p58">
            <a:extLst>
              <a:ext uri="{FF2B5EF4-FFF2-40B4-BE49-F238E27FC236}">
                <a16:creationId xmlns:a16="http://schemas.microsoft.com/office/drawing/2014/main" id="{F1F17DCB-8936-3929-6F13-3F80B3250FB6}"/>
              </a:ext>
            </a:extLst>
          </p:cNvPr>
          <p:cNvSpPr txBox="1">
            <a:spLocks noGrp="1"/>
          </p:cNvSpPr>
          <p:nvPr>
            <p:ph type="title" idx="4294967295"/>
          </p:nvPr>
        </p:nvSpPr>
        <p:spPr>
          <a:xfrm>
            <a:off x="2578138" y="6583425"/>
            <a:ext cx="2911800" cy="1247400"/>
          </a:xfrm>
          <a:prstGeom prst="rect">
            <a:avLst/>
          </a:prstGeom>
        </p:spPr>
        <p:txBody>
          <a:bodyPr spcFirstLastPara="1" wrap="square" lIns="182850" tIns="182850" rIns="182850" bIns="182850" anchor="t" anchorCtr="0">
            <a:normAutofit/>
          </a:bodyPr>
          <a:lstStyle/>
          <a:p>
            <a:pPr marL="0" lvl="0" indent="0" algn="ctr" rtl="0">
              <a:spcBef>
                <a:spcPts val="0"/>
              </a:spcBef>
              <a:spcAft>
                <a:spcPts val="0"/>
              </a:spcAft>
              <a:buNone/>
            </a:pPr>
            <a:r>
              <a:rPr lang="en-US" sz="4800">
                <a:solidFill>
                  <a:srgbClr val="1D3A97"/>
                </a:solidFill>
                <a:latin typeface="Libre Franklin SemiBold"/>
                <a:ea typeface="Libre Franklin SemiBold"/>
                <a:cs typeface="Libre Franklin SemiBold"/>
                <a:sym typeface="Libre Franklin SemiBold"/>
              </a:rPr>
              <a:t>Pledge</a:t>
            </a:r>
            <a:endParaRPr sz="4800">
              <a:solidFill>
                <a:srgbClr val="1D3A97"/>
              </a:solidFill>
              <a:latin typeface="Libre Franklin SemiBold"/>
              <a:ea typeface="Libre Franklin SemiBold"/>
              <a:cs typeface="Libre Franklin SemiBold"/>
              <a:sym typeface="Libre Franklin SemiBold"/>
            </a:endParaRPr>
          </a:p>
        </p:txBody>
      </p:sp>
      <p:pic>
        <p:nvPicPr>
          <p:cNvPr id="497" name="Google Shape;497;p58" descr="Logo&#10;&#10;Description automatically generated">
            <a:extLst>
              <a:ext uri="{FF2B5EF4-FFF2-40B4-BE49-F238E27FC236}">
                <a16:creationId xmlns:a16="http://schemas.microsoft.com/office/drawing/2014/main" id="{81A7612D-1432-E7C5-4D68-3D50A40BD984}"/>
              </a:ext>
            </a:extLst>
          </p:cNvPr>
          <p:cNvPicPr preferRelativeResize="0"/>
          <p:nvPr/>
        </p:nvPicPr>
        <p:blipFill rotWithShape="1">
          <a:blip r:embed="rId4">
            <a:alphaModFix/>
          </a:blip>
          <a:srcRect/>
          <a:stretch/>
        </p:blipFill>
        <p:spPr>
          <a:xfrm>
            <a:off x="16881799" y="8937392"/>
            <a:ext cx="1129750" cy="1133359"/>
          </a:xfrm>
          <a:prstGeom prst="rect">
            <a:avLst/>
          </a:prstGeom>
          <a:noFill/>
          <a:ln>
            <a:noFill/>
          </a:ln>
        </p:spPr>
      </p:pic>
      <p:sp>
        <p:nvSpPr>
          <p:cNvPr id="498" name="Google Shape;498;p58">
            <a:extLst>
              <a:ext uri="{FF2B5EF4-FFF2-40B4-BE49-F238E27FC236}">
                <a16:creationId xmlns:a16="http://schemas.microsoft.com/office/drawing/2014/main" id="{BDB86593-7320-5904-4E73-7F480781644F}"/>
              </a:ext>
            </a:extLst>
          </p:cNvPr>
          <p:cNvSpPr txBox="1"/>
          <p:nvPr/>
        </p:nvSpPr>
        <p:spPr>
          <a:xfrm>
            <a:off x="7167996" y="3259696"/>
            <a:ext cx="10082100" cy="3767700"/>
          </a:xfrm>
          <a:prstGeom prst="rect">
            <a:avLst/>
          </a:prstGeom>
          <a:noFill/>
          <a:ln>
            <a:noFill/>
          </a:ln>
        </p:spPr>
        <p:txBody>
          <a:bodyPr spcFirstLastPara="1" wrap="square" lIns="0" tIns="0" rIns="0" bIns="0" anchor="t" anchorCtr="0">
            <a:spAutoFit/>
          </a:bodyPr>
          <a:lstStyle/>
          <a:p>
            <a:pPr marL="0" lvl="0" indent="0" algn="l" rtl="0">
              <a:lnSpc>
                <a:spcPct val="119982"/>
              </a:lnSpc>
              <a:spcBef>
                <a:spcPts val="0"/>
              </a:spcBef>
              <a:spcAft>
                <a:spcPts val="0"/>
              </a:spcAft>
              <a:buNone/>
            </a:pPr>
            <a:r>
              <a:rPr lang="en-US" sz="7200">
                <a:solidFill>
                  <a:srgbClr val="1D3A97"/>
                </a:solidFill>
                <a:latin typeface="Libre Franklin SemiBold"/>
                <a:ea typeface="Libre Franklin SemiBold"/>
                <a:cs typeface="Libre Franklin SemiBold"/>
                <a:sym typeface="Libre Franklin SemiBold"/>
              </a:rPr>
              <a:t>We try to understand the other side’s point of view.</a:t>
            </a:r>
            <a:endParaRPr sz="7200">
              <a:solidFill>
                <a:srgbClr val="ECEDF8"/>
              </a:solidFill>
              <a:latin typeface="Libre Franklin SemiBold"/>
              <a:ea typeface="Libre Franklin SemiBold"/>
              <a:cs typeface="Libre Franklin SemiBold"/>
              <a:sym typeface="Libre Franklin SemiBold"/>
            </a:endParaRPr>
          </a:p>
        </p:txBody>
      </p:sp>
    </p:spTree>
    <p:extLst>
      <p:ext uri="{BB962C8B-B14F-4D97-AF65-F5344CB8AC3E}">
        <p14:creationId xmlns:p14="http://schemas.microsoft.com/office/powerpoint/2010/main" val="4026070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4">
          <a:extLst>
            <a:ext uri="{FF2B5EF4-FFF2-40B4-BE49-F238E27FC236}">
              <a16:creationId xmlns:a16="http://schemas.microsoft.com/office/drawing/2014/main" id="{84CE3A49-0769-922F-1846-A2B7922982E8}"/>
            </a:ext>
          </a:extLst>
        </p:cNvPr>
        <p:cNvGrpSpPr/>
        <p:nvPr/>
      </p:nvGrpSpPr>
      <p:grpSpPr>
        <a:xfrm>
          <a:off x="0" y="0"/>
          <a:ext cx="0" cy="0"/>
          <a:chOff x="0" y="0"/>
          <a:chExt cx="0" cy="0"/>
        </a:xfrm>
      </p:grpSpPr>
      <p:grpSp>
        <p:nvGrpSpPr>
          <p:cNvPr id="535" name="Google Shape;535;p62">
            <a:extLst>
              <a:ext uri="{FF2B5EF4-FFF2-40B4-BE49-F238E27FC236}">
                <a16:creationId xmlns:a16="http://schemas.microsoft.com/office/drawing/2014/main" id="{74356DEC-7954-1881-CBA3-E16C1D97CBC1}"/>
              </a:ext>
            </a:extLst>
          </p:cNvPr>
          <p:cNvGrpSpPr/>
          <p:nvPr/>
        </p:nvGrpSpPr>
        <p:grpSpPr>
          <a:xfrm>
            <a:off x="7185820" y="2259338"/>
            <a:ext cx="12193325" cy="7338214"/>
            <a:chOff x="-725699" y="1217739"/>
            <a:chExt cx="14168400" cy="9784286"/>
          </a:xfrm>
        </p:grpSpPr>
        <p:sp>
          <p:nvSpPr>
            <p:cNvPr id="536" name="Google Shape;536;p62">
              <a:extLst>
                <a:ext uri="{FF2B5EF4-FFF2-40B4-BE49-F238E27FC236}">
                  <a16:creationId xmlns:a16="http://schemas.microsoft.com/office/drawing/2014/main" id="{4D582EFB-B105-5FBC-1494-8EC5C5E06294}"/>
                </a:ext>
              </a:extLst>
            </p:cNvPr>
            <p:cNvSpPr txBox="1"/>
            <p:nvPr/>
          </p:nvSpPr>
          <p:spPr>
            <a:xfrm>
              <a:off x="-725699" y="1217739"/>
              <a:ext cx="14168400" cy="6609300"/>
            </a:xfrm>
            <a:prstGeom prst="rect">
              <a:avLst/>
            </a:prstGeom>
            <a:noFill/>
            <a:ln>
              <a:noFill/>
            </a:ln>
          </p:spPr>
          <p:txBody>
            <a:bodyPr spcFirstLastPara="1" wrap="square" lIns="0" tIns="0" rIns="0" bIns="0" anchor="t" anchorCtr="0">
              <a:spAutoFit/>
            </a:bodyPr>
            <a:lstStyle/>
            <a:p>
              <a:pPr marL="457200" lvl="0" indent="-673100" algn="l" rtl="0">
                <a:lnSpc>
                  <a:spcPct val="120021"/>
                </a:lnSpc>
                <a:spcBef>
                  <a:spcPts val="0"/>
                </a:spcBef>
                <a:spcAft>
                  <a:spcPts val="0"/>
                </a:spcAft>
                <a:buClr>
                  <a:srgbClr val="1D3A97"/>
                </a:buClr>
                <a:buSzPts val="7000"/>
                <a:buChar char="●"/>
              </a:pPr>
              <a:r>
                <a:rPr lang="en-US" sz="7000">
                  <a:solidFill>
                    <a:srgbClr val="1D3A97"/>
                  </a:solidFill>
                  <a:latin typeface="Libre Franklin SemiBold"/>
                  <a:ea typeface="Libre Franklin SemiBold"/>
                  <a:cs typeface="Libre Franklin SemiBold"/>
                  <a:sym typeface="Libre Franklin SemiBold"/>
                </a:rPr>
                <a:t>Respect</a:t>
              </a:r>
              <a:endParaRPr sz="7000">
                <a:solidFill>
                  <a:srgbClr val="1D3A97"/>
                </a:solidFill>
                <a:latin typeface="Libre Franklin SemiBold"/>
                <a:ea typeface="Libre Franklin SemiBold"/>
                <a:cs typeface="Libre Franklin SemiBold"/>
                <a:sym typeface="Libre Franklin SemiBold"/>
              </a:endParaRPr>
            </a:p>
            <a:p>
              <a:pPr marL="457200" lvl="0" indent="-673100" algn="l" rtl="0">
                <a:lnSpc>
                  <a:spcPct val="120021"/>
                </a:lnSpc>
                <a:spcBef>
                  <a:spcPts val="0"/>
                </a:spcBef>
                <a:spcAft>
                  <a:spcPts val="0"/>
                </a:spcAft>
                <a:buClr>
                  <a:srgbClr val="1D3A97"/>
                </a:buClr>
                <a:buSzPts val="7000"/>
                <a:buFont typeface="Libre Franklin SemiBold"/>
                <a:buChar char="●"/>
              </a:pPr>
              <a:r>
                <a:rPr lang="en-US" sz="7000">
                  <a:solidFill>
                    <a:srgbClr val="1D3A97"/>
                  </a:solidFill>
                  <a:latin typeface="Libre Franklin SemiBold"/>
                  <a:ea typeface="Libre Franklin SemiBold"/>
                  <a:cs typeface="Libre Franklin SemiBold"/>
                  <a:sym typeface="Libre Franklin SemiBold"/>
                </a:rPr>
                <a:t>Humility</a:t>
              </a:r>
              <a:endParaRPr sz="7000">
                <a:solidFill>
                  <a:srgbClr val="1D3A97"/>
                </a:solidFill>
                <a:latin typeface="Libre Franklin SemiBold"/>
                <a:ea typeface="Libre Franklin SemiBold"/>
                <a:cs typeface="Libre Franklin SemiBold"/>
                <a:sym typeface="Libre Franklin SemiBold"/>
              </a:endParaRPr>
            </a:p>
            <a:p>
              <a:pPr marL="457200" lvl="0" indent="-673100" algn="l" rtl="0">
                <a:lnSpc>
                  <a:spcPct val="120021"/>
                </a:lnSpc>
                <a:spcBef>
                  <a:spcPts val="0"/>
                </a:spcBef>
                <a:spcAft>
                  <a:spcPts val="0"/>
                </a:spcAft>
                <a:buClr>
                  <a:srgbClr val="1D3A97"/>
                </a:buClr>
                <a:buSzPts val="7000"/>
                <a:buFont typeface="Libre Franklin SemiBold"/>
                <a:buChar char="●"/>
              </a:pPr>
              <a:r>
                <a:rPr lang="en-US" sz="7000">
                  <a:solidFill>
                    <a:srgbClr val="1D3A97"/>
                  </a:solidFill>
                  <a:latin typeface="Libre Franklin SemiBold"/>
                  <a:ea typeface="Libre Franklin SemiBold"/>
                  <a:cs typeface="Libre Franklin SemiBold"/>
                  <a:sym typeface="Libre Franklin SemiBold"/>
                </a:rPr>
                <a:t>Honesty</a:t>
              </a:r>
              <a:endParaRPr sz="7000">
                <a:solidFill>
                  <a:srgbClr val="1D3A97"/>
                </a:solidFill>
                <a:latin typeface="Libre Franklin SemiBold"/>
                <a:ea typeface="Libre Franklin SemiBold"/>
                <a:cs typeface="Libre Franklin SemiBold"/>
                <a:sym typeface="Libre Franklin SemiBold"/>
              </a:endParaRPr>
            </a:p>
            <a:p>
              <a:pPr marL="457200" lvl="0" indent="-673100" algn="l" rtl="0">
                <a:lnSpc>
                  <a:spcPct val="120021"/>
                </a:lnSpc>
                <a:spcBef>
                  <a:spcPts val="0"/>
                </a:spcBef>
                <a:spcAft>
                  <a:spcPts val="0"/>
                </a:spcAft>
                <a:buClr>
                  <a:srgbClr val="1D3A97"/>
                </a:buClr>
                <a:buSzPts val="7000"/>
                <a:buFont typeface="Libre Franklin SemiBold"/>
                <a:buChar char="●"/>
              </a:pPr>
              <a:r>
                <a:rPr lang="en-US" sz="7000">
                  <a:solidFill>
                    <a:srgbClr val="1D3A97"/>
                  </a:solidFill>
                  <a:latin typeface="Libre Franklin SemiBold"/>
                  <a:ea typeface="Libre Franklin SemiBold"/>
                  <a:cs typeface="Libre Franklin SemiBold"/>
                  <a:sym typeface="Libre Franklin SemiBold"/>
                </a:rPr>
                <a:t>Responsible Citizenship</a:t>
              </a:r>
              <a:endParaRPr sz="7000">
                <a:solidFill>
                  <a:srgbClr val="1D3A97"/>
                </a:solidFill>
                <a:latin typeface="Libre Franklin SemiBold"/>
                <a:ea typeface="Libre Franklin SemiBold"/>
                <a:cs typeface="Libre Franklin SemiBold"/>
                <a:sym typeface="Libre Franklin SemiBold"/>
              </a:endParaRPr>
            </a:p>
          </p:txBody>
        </p:sp>
        <p:sp>
          <p:nvSpPr>
            <p:cNvPr id="537" name="Google Shape;537;p62">
              <a:extLst>
                <a:ext uri="{FF2B5EF4-FFF2-40B4-BE49-F238E27FC236}">
                  <a16:creationId xmlns:a16="http://schemas.microsoft.com/office/drawing/2014/main" id="{56928C26-BFA7-AB6F-876E-9003A3AA9183}"/>
                </a:ext>
              </a:extLst>
            </p:cNvPr>
            <p:cNvSpPr txBox="1"/>
            <p:nvPr/>
          </p:nvSpPr>
          <p:spPr>
            <a:xfrm>
              <a:off x="0" y="8349073"/>
              <a:ext cx="13442700" cy="369300"/>
            </a:xfrm>
            <a:prstGeom prst="rect">
              <a:avLst/>
            </a:prstGeom>
            <a:noFill/>
            <a:ln>
              <a:noFill/>
            </a:ln>
          </p:spPr>
          <p:txBody>
            <a:bodyPr spcFirstLastPara="1" wrap="square" lIns="0" tIns="0" rIns="0" bIns="0" anchor="t" anchorCtr="0">
              <a:spAutoFit/>
            </a:bodyPr>
            <a:lstStyle/>
            <a:p>
              <a:pPr marL="0" marR="0" lvl="0" indent="0" algn="l" rtl="0">
                <a:lnSpc>
                  <a:spcPct val="163333"/>
                </a:lnSpc>
                <a:spcBef>
                  <a:spcPts val="0"/>
                </a:spcBef>
                <a:spcAft>
                  <a:spcPts val="0"/>
                </a:spcAft>
                <a:buNone/>
              </a:pPr>
              <a:endParaRPr sz="1800">
                <a:solidFill>
                  <a:schemeClr val="dk1"/>
                </a:solidFill>
                <a:latin typeface="Calibri"/>
                <a:ea typeface="Calibri"/>
                <a:cs typeface="Calibri"/>
                <a:sym typeface="Calibri"/>
              </a:endParaRPr>
            </a:p>
          </p:txBody>
        </p:sp>
        <p:sp>
          <p:nvSpPr>
            <p:cNvPr id="538" name="Google Shape;538;p62">
              <a:extLst>
                <a:ext uri="{FF2B5EF4-FFF2-40B4-BE49-F238E27FC236}">
                  <a16:creationId xmlns:a16="http://schemas.microsoft.com/office/drawing/2014/main" id="{6364109D-A8A8-4969-33F6-D1FD143E9D16}"/>
                </a:ext>
              </a:extLst>
            </p:cNvPr>
            <p:cNvSpPr txBox="1"/>
            <p:nvPr/>
          </p:nvSpPr>
          <p:spPr>
            <a:xfrm>
              <a:off x="0" y="10632724"/>
              <a:ext cx="13442700" cy="369300"/>
            </a:xfrm>
            <a:prstGeom prst="rect">
              <a:avLst/>
            </a:prstGeom>
            <a:noFill/>
            <a:ln>
              <a:noFill/>
            </a:ln>
          </p:spPr>
          <p:txBody>
            <a:bodyPr spcFirstLastPara="1" wrap="square" lIns="0" tIns="0" rIns="0" bIns="0" anchor="t" anchorCtr="0">
              <a:spAutoFit/>
            </a:bodyPr>
            <a:lstStyle/>
            <a:p>
              <a:pPr marL="0" marR="0" lvl="0" indent="0" algn="l" rtl="0">
                <a:lnSpc>
                  <a:spcPct val="163333"/>
                </a:lnSpc>
                <a:spcBef>
                  <a:spcPts val="0"/>
                </a:spcBef>
                <a:spcAft>
                  <a:spcPts val="0"/>
                </a:spcAft>
                <a:buNone/>
              </a:pPr>
              <a:endParaRPr sz="1800">
                <a:solidFill>
                  <a:schemeClr val="dk1"/>
                </a:solidFill>
                <a:latin typeface="Calibri"/>
                <a:ea typeface="Calibri"/>
                <a:cs typeface="Calibri"/>
                <a:sym typeface="Calibri"/>
              </a:endParaRPr>
            </a:p>
          </p:txBody>
        </p:sp>
      </p:grpSp>
      <p:pic>
        <p:nvPicPr>
          <p:cNvPr id="539" name="Google Shape;539;p62">
            <a:extLst>
              <a:ext uri="{FF2B5EF4-FFF2-40B4-BE49-F238E27FC236}">
                <a16:creationId xmlns:a16="http://schemas.microsoft.com/office/drawing/2014/main" id="{C0F84D38-04DD-A5ED-AF3E-65F43701CE04}"/>
              </a:ext>
            </a:extLst>
          </p:cNvPr>
          <p:cNvPicPr preferRelativeResize="0"/>
          <p:nvPr/>
        </p:nvPicPr>
        <p:blipFill rotWithShape="1">
          <a:blip r:embed="rId3">
            <a:alphaModFix/>
          </a:blip>
          <a:srcRect/>
          <a:stretch/>
        </p:blipFill>
        <p:spPr>
          <a:xfrm>
            <a:off x="1519372" y="2223167"/>
            <a:ext cx="5029317" cy="5029317"/>
          </a:xfrm>
          <a:prstGeom prst="rect">
            <a:avLst/>
          </a:prstGeom>
          <a:noFill/>
          <a:ln>
            <a:noFill/>
          </a:ln>
        </p:spPr>
      </p:pic>
      <p:sp>
        <p:nvSpPr>
          <p:cNvPr id="540" name="Google Shape;540;p62">
            <a:extLst>
              <a:ext uri="{FF2B5EF4-FFF2-40B4-BE49-F238E27FC236}">
                <a16:creationId xmlns:a16="http://schemas.microsoft.com/office/drawing/2014/main" id="{95C9AA81-8C45-5D31-EC37-224091D00276}"/>
              </a:ext>
            </a:extLst>
          </p:cNvPr>
          <p:cNvSpPr txBox="1">
            <a:spLocks noGrp="1"/>
          </p:cNvSpPr>
          <p:nvPr>
            <p:ph type="title" idx="4294967295"/>
          </p:nvPr>
        </p:nvSpPr>
        <p:spPr>
          <a:xfrm>
            <a:off x="1983400" y="6583425"/>
            <a:ext cx="4164300" cy="1247400"/>
          </a:xfrm>
          <a:prstGeom prst="rect">
            <a:avLst/>
          </a:prstGeom>
        </p:spPr>
        <p:txBody>
          <a:bodyPr spcFirstLastPara="1" wrap="square" lIns="182850" tIns="182850" rIns="182850" bIns="182850" anchor="t" anchorCtr="0">
            <a:noAutofit/>
          </a:bodyPr>
          <a:lstStyle/>
          <a:p>
            <a:pPr marL="0" lvl="0" indent="0" algn="ctr" rtl="0">
              <a:spcBef>
                <a:spcPts val="0"/>
              </a:spcBef>
              <a:spcAft>
                <a:spcPts val="0"/>
              </a:spcAft>
              <a:buNone/>
            </a:pPr>
            <a:r>
              <a:rPr lang="en-US" sz="4800">
                <a:solidFill>
                  <a:srgbClr val="1D3A97"/>
                </a:solidFill>
                <a:latin typeface="Libre Franklin SemiBold"/>
                <a:ea typeface="Libre Franklin SemiBold"/>
                <a:cs typeface="Libre Franklin SemiBold"/>
                <a:sym typeface="Libre Franklin SemiBold"/>
              </a:rPr>
              <a:t>Core Values</a:t>
            </a:r>
            <a:endParaRPr sz="4800">
              <a:solidFill>
                <a:srgbClr val="1D3A97"/>
              </a:solidFill>
              <a:latin typeface="Libre Franklin SemiBold"/>
              <a:ea typeface="Libre Franklin SemiBold"/>
              <a:cs typeface="Libre Franklin SemiBold"/>
              <a:sym typeface="Libre Franklin SemiBold"/>
            </a:endParaRPr>
          </a:p>
        </p:txBody>
      </p:sp>
      <p:pic>
        <p:nvPicPr>
          <p:cNvPr id="541" name="Google Shape;541;p62" descr="Logo&#10;&#10;Description automatically generated">
            <a:extLst>
              <a:ext uri="{FF2B5EF4-FFF2-40B4-BE49-F238E27FC236}">
                <a16:creationId xmlns:a16="http://schemas.microsoft.com/office/drawing/2014/main" id="{4FDF1B07-D3AC-6CE3-F812-38CC96431677}"/>
              </a:ext>
            </a:extLst>
          </p:cNvPr>
          <p:cNvPicPr preferRelativeResize="0"/>
          <p:nvPr/>
        </p:nvPicPr>
        <p:blipFill rotWithShape="1">
          <a:blip r:embed="rId4">
            <a:alphaModFix/>
          </a:blip>
          <a:srcRect/>
          <a:stretch/>
        </p:blipFill>
        <p:spPr>
          <a:xfrm>
            <a:off x="16881799" y="8937392"/>
            <a:ext cx="1129750" cy="1133359"/>
          </a:xfrm>
          <a:prstGeom prst="rect">
            <a:avLst/>
          </a:prstGeom>
          <a:noFill/>
          <a:ln>
            <a:noFill/>
          </a:ln>
        </p:spPr>
      </p:pic>
    </p:spTree>
    <p:extLst>
      <p:ext uri="{BB962C8B-B14F-4D97-AF65-F5344CB8AC3E}">
        <p14:creationId xmlns:p14="http://schemas.microsoft.com/office/powerpoint/2010/main" val="3652895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7">
          <a:extLst>
            <a:ext uri="{FF2B5EF4-FFF2-40B4-BE49-F238E27FC236}">
              <a16:creationId xmlns:a16="http://schemas.microsoft.com/office/drawing/2014/main" id="{E7C7BF0D-B067-939F-CF41-B3467DB7BC54}"/>
            </a:ext>
          </a:extLst>
        </p:cNvPr>
        <p:cNvGrpSpPr/>
        <p:nvPr/>
      </p:nvGrpSpPr>
      <p:grpSpPr>
        <a:xfrm>
          <a:off x="0" y="0"/>
          <a:ext cx="0" cy="0"/>
          <a:chOff x="0" y="0"/>
          <a:chExt cx="0" cy="0"/>
        </a:xfrm>
      </p:grpSpPr>
      <p:sp>
        <p:nvSpPr>
          <p:cNvPr id="388" name="Google Shape;388;p45">
            <a:extLst>
              <a:ext uri="{FF2B5EF4-FFF2-40B4-BE49-F238E27FC236}">
                <a16:creationId xmlns:a16="http://schemas.microsoft.com/office/drawing/2014/main" id="{2B227F68-BACD-B8E2-02D4-EE150464814A}"/>
              </a:ext>
            </a:extLst>
          </p:cNvPr>
          <p:cNvSpPr txBox="1"/>
          <p:nvPr/>
        </p:nvSpPr>
        <p:spPr>
          <a:xfrm>
            <a:off x="922200" y="2341808"/>
            <a:ext cx="7299600" cy="3768000"/>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US" sz="7200">
                <a:solidFill>
                  <a:srgbClr val="1D3A97"/>
                </a:solidFill>
                <a:latin typeface="Libre Franklin SemiBold"/>
                <a:ea typeface="Libre Franklin SemiBold"/>
                <a:cs typeface="Libre Franklin SemiBold"/>
                <a:sym typeface="Libre Franklin SemiBold"/>
              </a:rPr>
              <a:t>Goal is NOT to Change Views on Issues </a:t>
            </a:r>
            <a:endParaRPr sz="7200">
              <a:solidFill>
                <a:srgbClr val="1D3A97"/>
              </a:solidFill>
              <a:latin typeface="Libre Franklin SemiBold"/>
              <a:ea typeface="Libre Franklin SemiBold"/>
              <a:cs typeface="Libre Franklin SemiBold"/>
              <a:sym typeface="Libre Franklin SemiBold"/>
            </a:endParaRPr>
          </a:p>
        </p:txBody>
      </p:sp>
      <p:pic>
        <p:nvPicPr>
          <p:cNvPr id="389" name="Google Shape;389;p45" descr="Logo&#10;&#10;Description automatically generated">
            <a:extLst>
              <a:ext uri="{FF2B5EF4-FFF2-40B4-BE49-F238E27FC236}">
                <a16:creationId xmlns:a16="http://schemas.microsoft.com/office/drawing/2014/main" id="{9DA8EE6D-AEFA-1B85-3508-1031CF8279C5}"/>
              </a:ext>
            </a:extLst>
          </p:cNvPr>
          <p:cNvPicPr preferRelativeResize="0"/>
          <p:nvPr/>
        </p:nvPicPr>
        <p:blipFill rotWithShape="1">
          <a:blip r:embed="rId3">
            <a:alphaModFix/>
          </a:blip>
          <a:srcRect/>
          <a:stretch/>
        </p:blipFill>
        <p:spPr>
          <a:xfrm>
            <a:off x="16881799" y="8937392"/>
            <a:ext cx="1129750" cy="1133359"/>
          </a:xfrm>
          <a:prstGeom prst="rect">
            <a:avLst/>
          </a:prstGeom>
          <a:noFill/>
          <a:ln>
            <a:noFill/>
          </a:ln>
        </p:spPr>
      </p:pic>
      <p:pic>
        <p:nvPicPr>
          <p:cNvPr id="390" name="Google Shape;390;p45">
            <a:extLst>
              <a:ext uri="{FF2B5EF4-FFF2-40B4-BE49-F238E27FC236}">
                <a16:creationId xmlns:a16="http://schemas.microsoft.com/office/drawing/2014/main" id="{E5725190-616A-93FA-765A-0F7F3C4779E2}"/>
              </a:ext>
            </a:extLst>
          </p:cNvPr>
          <p:cNvPicPr preferRelativeResize="0"/>
          <p:nvPr/>
        </p:nvPicPr>
        <p:blipFill rotWithShape="1">
          <a:blip r:embed="rId4">
            <a:alphaModFix/>
          </a:blip>
          <a:srcRect l="1143" r="1143"/>
          <a:stretch/>
        </p:blipFill>
        <p:spPr>
          <a:xfrm>
            <a:off x="9348450" y="1553105"/>
            <a:ext cx="7810200" cy="5345100"/>
          </a:xfrm>
          <a:prstGeom prst="roundRect">
            <a:avLst>
              <a:gd name="adj" fmla="val 16667"/>
            </a:avLst>
          </a:prstGeom>
          <a:noFill/>
          <a:ln>
            <a:noFill/>
          </a:ln>
        </p:spPr>
      </p:pic>
      <p:pic>
        <p:nvPicPr>
          <p:cNvPr id="391" name="Google Shape;391;p45">
            <a:extLst>
              <a:ext uri="{FF2B5EF4-FFF2-40B4-BE49-F238E27FC236}">
                <a16:creationId xmlns:a16="http://schemas.microsoft.com/office/drawing/2014/main" id="{E6254AA4-4631-6391-4718-18D34D6DA285}"/>
              </a:ext>
            </a:extLst>
          </p:cNvPr>
          <p:cNvPicPr preferRelativeResize="0"/>
          <p:nvPr/>
        </p:nvPicPr>
        <p:blipFill rotWithShape="1">
          <a:blip r:embed="rId4">
            <a:alphaModFix/>
          </a:blip>
          <a:srcRect l="1143" r="1143"/>
          <a:stretch/>
        </p:blipFill>
        <p:spPr>
          <a:xfrm>
            <a:off x="9348450" y="1553105"/>
            <a:ext cx="7810200" cy="5345100"/>
          </a:xfrm>
          <a:prstGeom prst="roundRect">
            <a:avLst>
              <a:gd name="adj" fmla="val 16667"/>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2052580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1329B224-7672-60DA-71F7-9560DA0BD77F}"/>
            </a:ext>
          </a:extLst>
        </p:cNvPr>
        <p:cNvGrpSpPr/>
        <p:nvPr/>
      </p:nvGrpSpPr>
      <p:grpSpPr>
        <a:xfrm>
          <a:off x="0" y="0"/>
          <a:ext cx="0" cy="0"/>
          <a:chOff x="0" y="0"/>
          <a:chExt cx="0" cy="0"/>
        </a:xfrm>
      </p:grpSpPr>
      <p:sp>
        <p:nvSpPr>
          <p:cNvPr id="239" name="Google Shape;239;p33">
            <a:extLst>
              <a:ext uri="{FF2B5EF4-FFF2-40B4-BE49-F238E27FC236}">
                <a16:creationId xmlns:a16="http://schemas.microsoft.com/office/drawing/2014/main" id="{8417BA41-753F-5945-F8F2-A162E69BDDDD}"/>
              </a:ext>
            </a:extLst>
          </p:cNvPr>
          <p:cNvSpPr txBox="1"/>
          <p:nvPr/>
        </p:nvSpPr>
        <p:spPr>
          <a:xfrm>
            <a:off x="9339423" y="6816323"/>
            <a:ext cx="7387500" cy="277200"/>
          </a:xfrm>
          <a:prstGeom prst="rect">
            <a:avLst/>
          </a:prstGeom>
          <a:noFill/>
          <a:ln>
            <a:noFill/>
          </a:ln>
        </p:spPr>
        <p:txBody>
          <a:bodyPr spcFirstLastPara="1" wrap="square" lIns="0" tIns="0" rIns="0" bIns="0" anchor="t" anchorCtr="0">
            <a:spAutoFit/>
          </a:bodyPr>
          <a:lstStyle/>
          <a:p>
            <a:pPr marL="0" marR="0" lvl="0" indent="0" algn="l" rtl="0">
              <a:lnSpc>
                <a:spcPct val="163277"/>
              </a:lnSpc>
              <a:spcBef>
                <a:spcPts val="0"/>
              </a:spcBef>
              <a:spcAft>
                <a:spcPts val="0"/>
              </a:spcAft>
              <a:buNone/>
            </a:pPr>
            <a:endParaRPr sz="1800">
              <a:solidFill>
                <a:schemeClr val="dk1"/>
              </a:solidFill>
              <a:latin typeface="Calibri"/>
              <a:ea typeface="Calibri"/>
              <a:cs typeface="Calibri"/>
              <a:sym typeface="Calibri"/>
            </a:endParaRPr>
          </a:p>
        </p:txBody>
      </p:sp>
      <p:sp>
        <p:nvSpPr>
          <p:cNvPr id="240" name="Google Shape;240;p33">
            <a:extLst>
              <a:ext uri="{FF2B5EF4-FFF2-40B4-BE49-F238E27FC236}">
                <a16:creationId xmlns:a16="http://schemas.microsoft.com/office/drawing/2014/main" id="{2F7F554A-13FC-8657-2A68-576FC5C1658B}"/>
              </a:ext>
            </a:extLst>
          </p:cNvPr>
          <p:cNvSpPr txBox="1"/>
          <p:nvPr/>
        </p:nvSpPr>
        <p:spPr>
          <a:xfrm>
            <a:off x="0" y="0"/>
            <a:ext cx="18288000" cy="2211300"/>
          </a:xfrm>
          <a:prstGeom prst="rect">
            <a:avLst/>
          </a:prstGeom>
          <a:gradFill>
            <a:gsLst>
              <a:gs pos="0">
                <a:srgbClr val="D4E5F5"/>
              </a:gs>
              <a:gs pos="100000">
                <a:srgbClr val="70A4D5"/>
              </a:gs>
            </a:gsLst>
            <a:lin ang="5400012" scaled="0"/>
          </a:gradFill>
          <a:ln w="9525" cap="flat" cmpd="sng">
            <a:solidFill>
              <a:srgbClr val="1D3A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9982"/>
              </a:lnSpc>
              <a:spcBef>
                <a:spcPts val="0"/>
              </a:spcBef>
              <a:spcAft>
                <a:spcPts val="0"/>
              </a:spcAft>
              <a:buNone/>
            </a:pPr>
            <a:r>
              <a:rPr lang="en-US" sz="6000">
                <a:solidFill>
                  <a:srgbClr val="1D3A97"/>
                </a:solidFill>
                <a:latin typeface="Libre Franklin SemiBold"/>
                <a:ea typeface="Libre Franklin SemiBold"/>
                <a:cs typeface="Libre Franklin SemiBold"/>
                <a:sym typeface="Libre Franklin SemiBold"/>
              </a:rPr>
              <a:t>Braver Angels Lower Susquehanna Alliance</a:t>
            </a:r>
            <a:endParaRPr sz="6000">
              <a:solidFill>
                <a:srgbClr val="1D3A97"/>
              </a:solidFill>
              <a:latin typeface="Libre Franklin SemiBold"/>
              <a:ea typeface="Libre Franklin SemiBold"/>
              <a:cs typeface="Libre Franklin SemiBold"/>
              <a:sym typeface="Libre Franklin SemiBold"/>
            </a:endParaRPr>
          </a:p>
          <a:p>
            <a:pPr marL="0" lvl="0" indent="0" algn="ctr" rtl="0">
              <a:lnSpc>
                <a:spcPct val="119982"/>
              </a:lnSpc>
              <a:spcBef>
                <a:spcPts val="0"/>
              </a:spcBef>
              <a:spcAft>
                <a:spcPts val="0"/>
              </a:spcAft>
              <a:buNone/>
            </a:pPr>
            <a:r>
              <a:rPr lang="en-US" sz="6000">
                <a:solidFill>
                  <a:srgbClr val="1D3A97"/>
                </a:solidFill>
                <a:latin typeface="Libre Franklin SemiBold"/>
                <a:ea typeface="Libre Franklin SemiBold"/>
                <a:cs typeface="Libre Franklin SemiBold"/>
                <a:sym typeface="Libre Franklin SemiBold"/>
              </a:rPr>
              <a:t>(BALSA)</a:t>
            </a:r>
            <a:endParaRPr sz="6000">
              <a:solidFill>
                <a:srgbClr val="1D3A97"/>
              </a:solidFill>
              <a:latin typeface="Libre Franklin SemiBold"/>
              <a:ea typeface="Libre Franklin SemiBold"/>
              <a:cs typeface="Libre Franklin SemiBold"/>
              <a:sym typeface="Libre Franklin SemiBold"/>
            </a:endParaRPr>
          </a:p>
        </p:txBody>
      </p:sp>
      <p:pic>
        <p:nvPicPr>
          <p:cNvPr id="241" name="Google Shape;241;p33" descr="Logo&#10;&#10;Description automatically generated">
            <a:extLst>
              <a:ext uri="{FF2B5EF4-FFF2-40B4-BE49-F238E27FC236}">
                <a16:creationId xmlns:a16="http://schemas.microsoft.com/office/drawing/2014/main" id="{30EAB5F8-3D85-99D1-E194-3046888DB53D}"/>
              </a:ext>
            </a:extLst>
          </p:cNvPr>
          <p:cNvPicPr preferRelativeResize="0"/>
          <p:nvPr/>
        </p:nvPicPr>
        <p:blipFill rotWithShape="1">
          <a:blip r:embed="rId3">
            <a:alphaModFix/>
          </a:blip>
          <a:srcRect/>
          <a:stretch/>
        </p:blipFill>
        <p:spPr>
          <a:xfrm>
            <a:off x="16881799" y="8937392"/>
            <a:ext cx="1129750" cy="1133359"/>
          </a:xfrm>
          <a:prstGeom prst="rect">
            <a:avLst/>
          </a:prstGeom>
          <a:noFill/>
          <a:ln>
            <a:noFill/>
          </a:ln>
        </p:spPr>
      </p:pic>
      <p:sp>
        <p:nvSpPr>
          <p:cNvPr id="242" name="Google Shape;242;p33">
            <a:extLst>
              <a:ext uri="{FF2B5EF4-FFF2-40B4-BE49-F238E27FC236}">
                <a16:creationId xmlns:a16="http://schemas.microsoft.com/office/drawing/2014/main" id="{BD11FF01-632E-49D9-0860-4218052D60F2}"/>
              </a:ext>
            </a:extLst>
          </p:cNvPr>
          <p:cNvSpPr txBox="1"/>
          <p:nvPr/>
        </p:nvSpPr>
        <p:spPr>
          <a:xfrm>
            <a:off x="1864900" y="2211300"/>
            <a:ext cx="14862000" cy="6512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2400" b="1">
              <a:solidFill>
                <a:srgbClr val="1C4587"/>
              </a:solidFill>
              <a:latin typeface="Roboto"/>
              <a:ea typeface="Roboto"/>
              <a:cs typeface="Roboto"/>
              <a:sym typeface="Roboto"/>
            </a:endParaRPr>
          </a:p>
          <a:p>
            <a:pPr marL="0" lvl="0" indent="0" algn="l" rtl="0">
              <a:lnSpc>
                <a:spcPct val="100000"/>
              </a:lnSpc>
              <a:spcBef>
                <a:spcPts val="0"/>
              </a:spcBef>
              <a:spcAft>
                <a:spcPts val="0"/>
              </a:spcAft>
              <a:buNone/>
            </a:pPr>
            <a:r>
              <a:rPr lang="en-US" sz="4800" b="1">
                <a:solidFill>
                  <a:srgbClr val="1C4587"/>
                </a:solidFill>
                <a:latin typeface="Roboto"/>
                <a:ea typeface="Roboto"/>
                <a:cs typeface="Roboto"/>
                <a:sym typeface="Roboto"/>
              </a:rPr>
              <a:t>From One County to Five</a:t>
            </a:r>
            <a:endParaRPr sz="4800" b="1">
              <a:solidFill>
                <a:srgbClr val="1C4587"/>
              </a:solidFill>
              <a:latin typeface="Roboto"/>
              <a:ea typeface="Roboto"/>
              <a:cs typeface="Roboto"/>
              <a:sym typeface="Roboto"/>
            </a:endParaRPr>
          </a:p>
          <a:p>
            <a:pPr marL="0" lvl="0" indent="0" algn="l" rtl="0">
              <a:lnSpc>
                <a:spcPct val="100000"/>
              </a:lnSpc>
              <a:spcBef>
                <a:spcPts val="0"/>
              </a:spcBef>
              <a:spcAft>
                <a:spcPts val="0"/>
              </a:spcAft>
              <a:buNone/>
            </a:pPr>
            <a:endParaRPr sz="2400" b="1">
              <a:solidFill>
                <a:srgbClr val="1C4587"/>
              </a:solidFill>
              <a:latin typeface="Roboto"/>
              <a:ea typeface="Roboto"/>
              <a:cs typeface="Roboto"/>
              <a:sym typeface="Roboto"/>
            </a:endParaRPr>
          </a:p>
          <a:p>
            <a:pPr marL="1371600" lvl="0" indent="-457200" algn="l" rtl="0">
              <a:lnSpc>
                <a:spcPct val="100000"/>
              </a:lnSpc>
              <a:spcBef>
                <a:spcPts val="0"/>
              </a:spcBef>
              <a:spcAft>
                <a:spcPts val="0"/>
              </a:spcAft>
              <a:buClr>
                <a:srgbClr val="1C4587"/>
              </a:buClr>
              <a:buSzPts val="3600"/>
              <a:buFont typeface="Roboto"/>
              <a:buChar char="●"/>
            </a:pPr>
            <a:r>
              <a:rPr lang="en-US" sz="3600">
                <a:solidFill>
                  <a:srgbClr val="1C4587"/>
                </a:solidFill>
                <a:latin typeface="Roboto"/>
                <a:ea typeface="Roboto"/>
                <a:cs typeface="Roboto"/>
                <a:sym typeface="Roboto"/>
              </a:rPr>
              <a:t>Formed in January 2021 as the Lancaster Alliance</a:t>
            </a:r>
            <a:endParaRPr sz="3600">
              <a:solidFill>
                <a:srgbClr val="1C4587"/>
              </a:solidFill>
              <a:latin typeface="Roboto"/>
              <a:ea typeface="Roboto"/>
              <a:cs typeface="Roboto"/>
              <a:sym typeface="Roboto"/>
            </a:endParaRPr>
          </a:p>
          <a:p>
            <a:pPr marL="1828800" lvl="0" indent="0" algn="l" rtl="0">
              <a:lnSpc>
                <a:spcPct val="100000"/>
              </a:lnSpc>
              <a:spcBef>
                <a:spcPts val="0"/>
              </a:spcBef>
              <a:spcAft>
                <a:spcPts val="0"/>
              </a:spcAft>
              <a:buNone/>
            </a:pPr>
            <a:endParaRPr sz="3600">
              <a:solidFill>
                <a:srgbClr val="1C4587"/>
              </a:solidFill>
              <a:latin typeface="Roboto"/>
              <a:ea typeface="Roboto"/>
              <a:cs typeface="Roboto"/>
              <a:sym typeface="Roboto"/>
            </a:endParaRPr>
          </a:p>
          <a:p>
            <a:pPr marL="1371600" lvl="0" indent="-457200" algn="l" rtl="0">
              <a:lnSpc>
                <a:spcPct val="100000"/>
              </a:lnSpc>
              <a:spcBef>
                <a:spcPts val="0"/>
              </a:spcBef>
              <a:spcAft>
                <a:spcPts val="0"/>
              </a:spcAft>
              <a:buClr>
                <a:srgbClr val="1C4587"/>
              </a:buClr>
              <a:buSzPts val="3600"/>
              <a:buFont typeface="Roboto"/>
              <a:buChar char="●"/>
            </a:pPr>
            <a:r>
              <a:rPr lang="en-US" sz="3600">
                <a:solidFill>
                  <a:srgbClr val="1C4587"/>
                </a:solidFill>
                <a:latin typeface="Roboto"/>
                <a:ea typeface="Roboto"/>
                <a:cs typeface="Roboto"/>
                <a:sym typeface="Roboto"/>
              </a:rPr>
              <a:t>Held our 1st public event – a debate on whether Lancaster County should create a Public Health Department – 50 people</a:t>
            </a:r>
            <a:endParaRPr sz="3600">
              <a:solidFill>
                <a:srgbClr val="1C4587"/>
              </a:solidFill>
              <a:latin typeface="Roboto"/>
              <a:ea typeface="Roboto"/>
              <a:cs typeface="Roboto"/>
              <a:sym typeface="Roboto"/>
            </a:endParaRPr>
          </a:p>
          <a:p>
            <a:pPr marL="914400" lvl="0" indent="0" algn="l" rtl="0">
              <a:lnSpc>
                <a:spcPct val="100000"/>
              </a:lnSpc>
              <a:spcBef>
                <a:spcPts val="0"/>
              </a:spcBef>
              <a:spcAft>
                <a:spcPts val="0"/>
              </a:spcAft>
              <a:buNone/>
            </a:pPr>
            <a:endParaRPr sz="3600">
              <a:solidFill>
                <a:srgbClr val="1C4587"/>
              </a:solidFill>
              <a:latin typeface="Roboto"/>
              <a:ea typeface="Roboto"/>
              <a:cs typeface="Roboto"/>
              <a:sym typeface="Roboto"/>
            </a:endParaRPr>
          </a:p>
          <a:p>
            <a:pPr marL="1371600" lvl="0" indent="-457200" algn="l" rtl="0">
              <a:lnSpc>
                <a:spcPct val="100000"/>
              </a:lnSpc>
              <a:spcBef>
                <a:spcPts val="0"/>
              </a:spcBef>
              <a:spcAft>
                <a:spcPts val="0"/>
              </a:spcAft>
              <a:buClr>
                <a:srgbClr val="1C4587"/>
              </a:buClr>
              <a:buSzPts val="3600"/>
              <a:buFont typeface="Roboto Medium"/>
              <a:buChar char="●"/>
            </a:pPr>
            <a:r>
              <a:rPr lang="en-US" sz="3600">
                <a:solidFill>
                  <a:srgbClr val="1C4587"/>
                </a:solidFill>
                <a:latin typeface="Roboto"/>
                <a:ea typeface="Roboto"/>
                <a:cs typeface="Roboto"/>
                <a:sym typeface="Roboto"/>
              </a:rPr>
              <a:t>Expanded and changed our name in the summer of 2022 due to interest from folks in the surrounding area</a:t>
            </a:r>
            <a:r>
              <a:rPr lang="en-US" sz="2600">
                <a:solidFill>
                  <a:srgbClr val="1C4587"/>
                </a:solidFill>
                <a:latin typeface="Roboto"/>
                <a:ea typeface="Roboto"/>
                <a:cs typeface="Roboto"/>
                <a:sym typeface="Roboto"/>
              </a:rPr>
              <a:t>.  </a:t>
            </a:r>
            <a:r>
              <a:rPr lang="en-US" sz="3600">
                <a:solidFill>
                  <a:srgbClr val="1C4587"/>
                </a:solidFill>
                <a:latin typeface="Roboto"/>
                <a:ea typeface="Roboto"/>
                <a:cs typeface="Roboto"/>
                <a:sym typeface="Roboto"/>
              </a:rPr>
              <a:t>BALSA now includes 4 more counties: Cumberland, Dauphin, Lebanon, and York </a:t>
            </a:r>
            <a:endParaRPr sz="2600">
              <a:solidFill>
                <a:srgbClr val="1C4587"/>
              </a:solidFill>
              <a:latin typeface="Roboto"/>
              <a:ea typeface="Roboto"/>
              <a:cs typeface="Roboto"/>
              <a:sym typeface="Roboto"/>
            </a:endParaRPr>
          </a:p>
        </p:txBody>
      </p:sp>
      <p:sp>
        <p:nvSpPr>
          <p:cNvPr id="243" name="Google Shape;243;p33">
            <a:extLst>
              <a:ext uri="{FF2B5EF4-FFF2-40B4-BE49-F238E27FC236}">
                <a16:creationId xmlns:a16="http://schemas.microsoft.com/office/drawing/2014/main" id="{B899BA9A-2DF6-FD8B-ABB7-31BE8E505E74}"/>
              </a:ext>
            </a:extLst>
          </p:cNvPr>
          <p:cNvSpPr txBox="1"/>
          <p:nvPr/>
        </p:nvSpPr>
        <p:spPr>
          <a:xfrm>
            <a:off x="842200" y="9204150"/>
            <a:ext cx="15884700" cy="866700"/>
          </a:xfrm>
          <a:prstGeom prst="rect">
            <a:avLst/>
          </a:prstGeom>
          <a:noFill/>
          <a:ln>
            <a:noFill/>
          </a:ln>
        </p:spPr>
        <p:txBody>
          <a:bodyPr spcFirstLastPara="1" wrap="square" lIns="91425" tIns="91425" rIns="91425" bIns="91425" anchor="t" anchorCtr="0">
            <a:noAutofit/>
          </a:bodyPr>
          <a:lstStyle/>
          <a:p>
            <a:pPr marL="457200" lvl="0" indent="0" algn="ctr" rtl="0">
              <a:spcBef>
                <a:spcPts val="0"/>
              </a:spcBef>
              <a:spcAft>
                <a:spcPts val="0"/>
              </a:spcAft>
              <a:buNone/>
            </a:pPr>
            <a:r>
              <a:rPr lang="en-US" sz="2900" dirty="0">
                <a:solidFill>
                  <a:schemeClr val="lt1"/>
                </a:solidFill>
                <a:latin typeface="Roboto"/>
                <a:ea typeface="Roboto"/>
                <a:cs typeface="Roboto"/>
                <a:sym typeface="Roboto"/>
              </a:rPr>
              <a:t>Melissa </a:t>
            </a:r>
            <a:r>
              <a:rPr lang="en-US" sz="2900" dirty="0" err="1">
                <a:solidFill>
                  <a:schemeClr val="lt1"/>
                </a:solidFill>
                <a:latin typeface="Roboto"/>
                <a:ea typeface="Roboto"/>
                <a:cs typeface="Roboto"/>
                <a:sym typeface="Roboto"/>
              </a:rPr>
              <a:t>Gizzi</a:t>
            </a:r>
            <a:r>
              <a:rPr lang="en-US" sz="2900" dirty="0">
                <a:solidFill>
                  <a:schemeClr val="lt1"/>
                </a:solidFill>
                <a:latin typeface="Roboto"/>
                <a:ea typeface="Roboto"/>
                <a:cs typeface="Roboto"/>
                <a:sym typeface="Roboto"/>
              </a:rPr>
              <a:t>, Red Co-Chair					Ron Chadwell, Blue Co-Chair</a:t>
            </a:r>
            <a:endParaRPr sz="2600" dirty="0">
              <a:solidFill>
                <a:schemeClr val="dk2"/>
              </a:solidFill>
              <a:latin typeface="Roboto"/>
              <a:ea typeface="Roboto"/>
              <a:cs typeface="Roboto"/>
              <a:sym typeface="Roboto"/>
            </a:endParaRPr>
          </a:p>
        </p:txBody>
      </p:sp>
    </p:spTree>
    <p:extLst>
      <p:ext uri="{BB962C8B-B14F-4D97-AF65-F5344CB8AC3E}">
        <p14:creationId xmlns:p14="http://schemas.microsoft.com/office/powerpoint/2010/main" val="114794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7">
          <a:extLst>
            <a:ext uri="{FF2B5EF4-FFF2-40B4-BE49-F238E27FC236}">
              <a16:creationId xmlns:a16="http://schemas.microsoft.com/office/drawing/2014/main" id="{3909C70D-5907-BE03-EA57-2919FA79D867}"/>
            </a:ext>
          </a:extLst>
        </p:cNvPr>
        <p:cNvGrpSpPr/>
        <p:nvPr/>
      </p:nvGrpSpPr>
      <p:grpSpPr>
        <a:xfrm>
          <a:off x="0" y="0"/>
          <a:ext cx="0" cy="0"/>
          <a:chOff x="0" y="0"/>
          <a:chExt cx="0" cy="0"/>
        </a:xfrm>
      </p:grpSpPr>
      <p:sp>
        <p:nvSpPr>
          <p:cNvPr id="248" name="Google Shape;248;p34">
            <a:extLst>
              <a:ext uri="{FF2B5EF4-FFF2-40B4-BE49-F238E27FC236}">
                <a16:creationId xmlns:a16="http://schemas.microsoft.com/office/drawing/2014/main" id="{C022491D-AD9E-55D8-485A-F40470D78912}"/>
              </a:ext>
            </a:extLst>
          </p:cNvPr>
          <p:cNvSpPr txBox="1"/>
          <p:nvPr/>
        </p:nvSpPr>
        <p:spPr>
          <a:xfrm>
            <a:off x="9339423" y="6816323"/>
            <a:ext cx="7387500" cy="277200"/>
          </a:xfrm>
          <a:prstGeom prst="rect">
            <a:avLst/>
          </a:prstGeom>
          <a:noFill/>
          <a:ln>
            <a:noFill/>
          </a:ln>
        </p:spPr>
        <p:txBody>
          <a:bodyPr spcFirstLastPara="1" wrap="square" lIns="0" tIns="0" rIns="0" bIns="0" anchor="t" anchorCtr="0">
            <a:spAutoFit/>
          </a:bodyPr>
          <a:lstStyle/>
          <a:p>
            <a:pPr marL="0" marR="0" lvl="0" indent="0" algn="l" rtl="0">
              <a:lnSpc>
                <a:spcPct val="163277"/>
              </a:lnSpc>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34">
            <a:extLst>
              <a:ext uri="{FF2B5EF4-FFF2-40B4-BE49-F238E27FC236}">
                <a16:creationId xmlns:a16="http://schemas.microsoft.com/office/drawing/2014/main" id="{FA7316DC-0063-62B0-11BF-EEE471484CED}"/>
              </a:ext>
            </a:extLst>
          </p:cNvPr>
          <p:cNvSpPr txBox="1"/>
          <p:nvPr/>
        </p:nvSpPr>
        <p:spPr>
          <a:xfrm>
            <a:off x="0" y="0"/>
            <a:ext cx="18288000" cy="2211300"/>
          </a:xfrm>
          <a:prstGeom prst="rect">
            <a:avLst/>
          </a:prstGeom>
          <a:gradFill>
            <a:gsLst>
              <a:gs pos="0">
                <a:srgbClr val="D4E5F5"/>
              </a:gs>
              <a:gs pos="100000">
                <a:srgbClr val="70A4D5"/>
              </a:gs>
            </a:gsLst>
            <a:lin ang="5400012" scaled="0"/>
          </a:gradFill>
          <a:ln w="9525" cap="flat" cmpd="sng">
            <a:solidFill>
              <a:srgbClr val="1D3A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9982"/>
              </a:lnSpc>
              <a:spcBef>
                <a:spcPts val="0"/>
              </a:spcBef>
              <a:spcAft>
                <a:spcPts val="0"/>
              </a:spcAft>
              <a:buNone/>
            </a:pPr>
            <a:r>
              <a:rPr lang="en-US" sz="6000">
                <a:solidFill>
                  <a:srgbClr val="1D3A97"/>
                </a:solidFill>
                <a:latin typeface="Libre Franklin SemiBold"/>
                <a:ea typeface="Libre Franklin SemiBold"/>
                <a:cs typeface="Libre Franklin SemiBold"/>
                <a:sym typeface="Libre Franklin SemiBold"/>
              </a:rPr>
              <a:t>Braver Angels Lower Susquehanna Alliance</a:t>
            </a:r>
            <a:endParaRPr sz="6000">
              <a:solidFill>
                <a:srgbClr val="1D3A97"/>
              </a:solidFill>
              <a:latin typeface="Libre Franklin SemiBold"/>
              <a:ea typeface="Libre Franklin SemiBold"/>
              <a:cs typeface="Libre Franklin SemiBold"/>
              <a:sym typeface="Libre Franklin SemiBold"/>
            </a:endParaRPr>
          </a:p>
          <a:p>
            <a:pPr marL="0" lvl="0" indent="0" algn="ctr" rtl="0">
              <a:lnSpc>
                <a:spcPct val="119982"/>
              </a:lnSpc>
              <a:spcBef>
                <a:spcPts val="0"/>
              </a:spcBef>
              <a:spcAft>
                <a:spcPts val="0"/>
              </a:spcAft>
              <a:buNone/>
            </a:pPr>
            <a:r>
              <a:rPr lang="en-US" sz="6000">
                <a:solidFill>
                  <a:srgbClr val="1D3A97"/>
                </a:solidFill>
                <a:latin typeface="Libre Franklin SemiBold"/>
                <a:ea typeface="Libre Franklin SemiBold"/>
                <a:cs typeface="Libre Franklin SemiBold"/>
                <a:sym typeface="Libre Franklin SemiBold"/>
              </a:rPr>
              <a:t>(BALSA)</a:t>
            </a:r>
            <a:endParaRPr sz="6000">
              <a:solidFill>
                <a:srgbClr val="1D3A97"/>
              </a:solidFill>
              <a:latin typeface="Libre Franklin SemiBold"/>
              <a:ea typeface="Libre Franklin SemiBold"/>
              <a:cs typeface="Libre Franklin SemiBold"/>
              <a:sym typeface="Libre Franklin SemiBold"/>
            </a:endParaRPr>
          </a:p>
        </p:txBody>
      </p:sp>
      <p:pic>
        <p:nvPicPr>
          <p:cNvPr id="250" name="Google Shape;250;p34" descr="Logo&#10;&#10;Description automatically generated">
            <a:extLst>
              <a:ext uri="{FF2B5EF4-FFF2-40B4-BE49-F238E27FC236}">
                <a16:creationId xmlns:a16="http://schemas.microsoft.com/office/drawing/2014/main" id="{21405F4F-BF64-1307-A17A-1ACB9329B819}"/>
              </a:ext>
            </a:extLst>
          </p:cNvPr>
          <p:cNvPicPr preferRelativeResize="0"/>
          <p:nvPr/>
        </p:nvPicPr>
        <p:blipFill rotWithShape="1">
          <a:blip r:embed="rId3">
            <a:alphaModFix/>
          </a:blip>
          <a:srcRect/>
          <a:stretch/>
        </p:blipFill>
        <p:spPr>
          <a:xfrm>
            <a:off x="16881799" y="8937392"/>
            <a:ext cx="1129750" cy="1133359"/>
          </a:xfrm>
          <a:prstGeom prst="rect">
            <a:avLst/>
          </a:prstGeom>
          <a:noFill/>
          <a:ln>
            <a:noFill/>
          </a:ln>
        </p:spPr>
      </p:pic>
      <p:sp>
        <p:nvSpPr>
          <p:cNvPr id="251" name="Google Shape;251;p34">
            <a:extLst>
              <a:ext uri="{FF2B5EF4-FFF2-40B4-BE49-F238E27FC236}">
                <a16:creationId xmlns:a16="http://schemas.microsoft.com/office/drawing/2014/main" id="{CA43A54F-14E2-5D27-D713-F4788D5E96BE}"/>
              </a:ext>
            </a:extLst>
          </p:cNvPr>
          <p:cNvSpPr txBox="1"/>
          <p:nvPr/>
        </p:nvSpPr>
        <p:spPr>
          <a:xfrm>
            <a:off x="1594175" y="2211300"/>
            <a:ext cx="15132600" cy="6512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3600" dirty="0">
              <a:solidFill>
                <a:srgbClr val="1C4587"/>
              </a:solidFill>
              <a:latin typeface="Roboto Medium"/>
              <a:ea typeface="Roboto Medium"/>
              <a:cs typeface="Roboto Medium"/>
              <a:sym typeface="Roboto Medium"/>
            </a:endParaRPr>
          </a:p>
          <a:p>
            <a:pPr marL="0" lvl="0" indent="0" algn="l" rtl="0">
              <a:lnSpc>
                <a:spcPct val="100000"/>
              </a:lnSpc>
              <a:spcBef>
                <a:spcPts val="0"/>
              </a:spcBef>
              <a:spcAft>
                <a:spcPts val="0"/>
              </a:spcAft>
              <a:buNone/>
            </a:pPr>
            <a:r>
              <a:rPr lang="en-US" sz="4800" b="1" dirty="0">
                <a:solidFill>
                  <a:srgbClr val="1C4587"/>
                </a:solidFill>
                <a:latin typeface="Roboto"/>
                <a:ea typeface="Roboto"/>
                <a:cs typeface="Roboto"/>
                <a:sym typeface="Roboto"/>
              </a:rPr>
              <a:t>Continued Growth</a:t>
            </a:r>
            <a:endParaRPr sz="4800" b="1" dirty="0">
              <a:solidFill>
                <a:srgbClr val="1C4587"/>
              </a:solidFill>
              <a:latin typeface="Roboto"/>
              <a:ea typeface="Roboto"/>
              <a:cs typeface="Roboto"/>
              <a:sym typeface="Roboto"/>
            </a:endParaRPr>
          </a:p>
          <a:p>
            <a:pPr marL="0" lvl="0" indent="0" algn="l" rtl="0">
              <a:lnSpc>
                <a:spcPct val="100000"/>
              </a:lnSpc>
              <a:spcBef>
                <a:spcPts val="0"/>
              </a:spcBef>
              <a:spcAft>
                <a:spcPts val="0"/>
              </a:spcAft>
              <a:buNone/>
            </a:pPr>
            <a:endParaRPr sz="4800" b="1" dirty="0">
              <a:solidFill>
                <a:srgbClr val="1C4587"/>
              </a:solidFill>
              <a:latin typeface="Roboto"/>
              <a:ea typeface="Roboto"/>
              <a:cs typeface="Roboto"/>
              <a:sym typeface="Roboto"/>
            </a:endParaRPr>
          </a:p>
          <a:p>
            <a:pPr marL="1371600" lvl="0" indent="-457200" algn="l" rtl="0">
              <a:lnSpc>
                <a:spcPct val="100000"/>
              </a:lnSpc>
              <a:spcBef>
                <a:spcPts val="0"/>
              </a:spcBef>
              <a:spcAft>
                <a:spcPts val="0"/>
              </a:spcAft>
              <a:buClr>
                <a:srgbClr val="1C4587"/>
              </a:buClr>
              <a:buSzPts val="3600"/>
              <a:buFont typeface="Roboto Medium"/>
              <a:buChar char="●"/>
            </a:pPr>
            <a:r>
              <a:rPr lang="en-US" sz="3600" dirty="0">
                <a:solidFill>
                  <a:srgbClr val="1C4587"/>
                </a:solidFill>
                <a:latin typeface="Roboto Medium"/>
                <a:ea typeface="Roboto Medium"/>
                <a:cs typeface="Roboto Medium"/>
                <a:sym typeface="Roboto Medium"/>
              </a:rPr>
              <a:t>I</a:t>
            </a:r>
            <a:r>
              <a:rPr lang="en-US" sz="3600" dirty="0">
                <a:solidFill>
                  <a:srgbClr val="1C4587"/>
                </a:solidFill>
                <a:latin typeface="Roboto"/>
                <a:ea typeface="Roboto"/>
                <a:cs typeface="Roboto"/>
                <a:sym typeface="Roboto"/>
              </a:rPr>
              <a:t>n 2024, we engaged over 550 people at our events</a:t>
            </a:r>
            <a:endParaRPr sz="3600" dirty="0">
              <a:solidFill>
                <a:srgbClr val="1C4587"/>
              </a:solidFill>
              <a:latin typeface="Roboto"/>
              <a:ea typeface="Roboto"/>
              <a:cs typeface="Roboto"/>
              <a:sym typeface="Roboto"/>
            </a:endParaRPr>
          </a:p>
          <a:p>
            <a:pPr marL="1828800" lvl="0" indent="0" algn="l" rtl="0">
              <a:lnSpc>
                <a:spcPct val="100000"/>
              </a:lnSpc>
              <a:spcBef>
                <a:spcPts val="0"/>
              </a:spcBef>
              <a:spcAft>
                <a:spcPts val="0"/>
              </a:spcAft>
              <a:buNone/>
            </a:pPr>
            <a:endParaRPr sz="3600" dirty="0">
              <a:solidFill>
                <a:srgbClr val="1C4587"/>
              </a:solidFill>
              <a:latin typeface="Roboto"/>
              <a:ea typeface="Roboto"/>
              <a:cs typeface="Roboto"/>
              <a:sym typeface="Roboto"/>
            </a:endParaRPr>
          </a:p>
          <a:p>
            <a:pPr marL="1371600" lvl="0" indent="-457200" algn="l" rtl="0">
              <a:lnSpc>
                <a:spcPct val="100000"/>
              </a:lnSpc>
              <a:spcBef>
                <a:spcPts val="0"/>
              </a:spcBef>
              <a:spcAft>
                <a:spcPts val="0"/>
              </a:spcAft>
              <a:buClr>
                <a:srgbClr val="1C4587"/>
              </a:buClr>
              <a:buSzPts val="3600"/>
              <a:buFont typeface="Roboto"/>
              <a:buChar char="●"/>
            </a:pPr>
            <a:r>
              <a:rPr lang="en-US" sz="3600" dirty="0">
                <a:solidFill>
                  <a:srgbClr val="1C4587"/>
                </a:solidFill>
                <a:latin typeface="Roboto"/>
                <a:ea typeface="Roboto"/>
                <a:cs typeface="Roboto"/>
                <a:sym typeface="Roboto"/>
              </a:rPr>
              <a:t>The alliance now has over 138 dues-paying members and over 550 newsletter subscribers</a:t>
            </a:r>
          </a:p>
          <a:p>
            <a:pPr marL="1371600" lvl="0" indent="-457200" algn="l" rtl="0">
              <a:lnSpc>
                <a:spcPct val="100000"/>
              </a:lnSpc>
              <a:spcBef>
                <a:spcPts val="0"/>
              </a:spcBef>
              <a:spcAft>
                <a:spcPts val="0"/>
              </a:spcAft>
              <a:buClr>
                <a:srgbClr val="1C4587"/>
              </a:buClr>
              <a:buSzPts val="3600"/>
              <a:buFont typeface="Roboto"/>
              <a:buChar char="●"/>
            </a:pPr>
            <a:endParaRPr lang="en-US" sz="3600" dirty="0">
              <a:solidFill>
                <a:srgbClr val="1C4587"/>
              </a:solidFill>
              <a:latin typeface="Roboto"/>
              <a:ea typeface="Roboto"/>
              <a:cs typeface="Roboto"/>
              <a:sym typeface="Roboto"/>
            </a:endParaRPr>
          </a:p>
          <a:p>
            <a:pPr marL="1371600" lvl="0" indent="-457200" algn="l" rtl="0">
              <a:lnSpc>
                <a:spcPct val="100000"/>
              </a:lnSpc>
              <a:spcBef>
                <a:spcPts val="0"/>
              </a:spcBef>
              <a:spcAft>
                <a:spcPts val="0"/>
              </a:spcAft>
              <a:buClr>
                <a:srgbClr val="1C4587"/>
              </a:buClr>
              <a:buSzPts val="3600"/>
              <a:buFont typeface="Roboto"/>
              <a:buChar char="●"/>
            </a:pPr>
            <a:endParaRPr lang="en-US" sz="3600" dirty="0">
              <a:solidFill>
                <a:srgbClr val="1C4587"/>
              </a:solidFill>
              <a:latin typeface="Roboto"/>
              <a:ea typeface="Roboto"/>
              <a:cs typeface="Roboto"/>
              <a:sym typeface="Roboto"/>
            </a:endParaRPr>
          </a:p>
          <a:p>
            <a:pPr marL="1371600" lvl="0" indent="-457200" algn="l" rtl="0">
              <a:lnSpc>
                <a:spcPct val="100000"/>
              </a:lnSpc>
              <a:spcBef>
                <a:spcPts val="0"/>
              </a:spcBef>
              <a:spcAft>
                <a:spcPts val="0"/>
              </a:spcAft>
              <a:buClr>
                <a:srgbClr val="1C4587"/>
              </a:buClr>
              <a:buSzPts val="3600"/>
              <a:buFont typeface="Roboto"/>
              <a:buChar char="●"/>
            </a:pPr>
            <a:endParaRPr lang="en-US" sz="3600" dirty="0">
              <a:solidFill>
                <a:srgbClr val="1C4587"/>
              </a:solidFill>
              <a:latin typeface="Roboto"/>
              <a:ea typeface="Roboto"/>
              <a:cs typeface="Roboto"/>
              <a:sym typeface="Roboto"/>
            </a:endParaRPr>
          </a:p>
          <a:p>
            <a:pPr marL="1371600" lvl="7" indent="-457200">
              <a:buClr>
                <a:srgbClr val="1C4587"/>
              </a:buClr>
              <a:buSzPts val="3600"/>
              <a:buFont typeface="Roboto"/>
              <a:buChar char="●"/>
            </a:pPr>
            <a:r>
              <a:rPr lang="en-US" sz="3600" dirty="0">
                <a:solidFill>
                  <a:srgbClr val="1C4587"/>
                </a:solidFill>
                <a:latin typeface="Roboto"/>
                <a:ea typeface="Roboto"/>
                <a:cs typeface="Roboto"/>
                <a:sym typeface="Roboto"/>
              </a:rPr>
              <a:t>3/27/25</a:t>
            </a:r>
            <a:endParaRPr sz="3600" dirty="0">
              <a:solidFill>
                <a:srgbClr val="1C4587"/>
              </a:solidFill>
              <a:latin typeface="Roboto"/>
              <a:ea typeface="Roboto"/>
              <a:cs typeface="Roboto"/>
              <a:sym typeface="Roboto"/>
            </a:endParaRPr>
          </a:p>
          <a:p>
            <a:pPr marL="457200" lvl="0" indent="0" algn="l" rtl="0">
              <a:spcBef>
                <a:spcPts val="0"/>
              </a:spcBef>
              <a:spcAft>
                <a:spcPts val="0"/>
              </a:spcAft>
              <a:buNone/>
            </a:pPr>
            <a:endParaRPr sz="3600" dirty="0">
              <a:solidFill>
                <a:srgbClr val="1C4587"/>
              </a:solidFill>
              <a:latin typeface="Roboto Medium"/>
              <a:ea typeface="Roboto Medium"/>
              <a:cs typeface="Roboto Medium"/>
              <a:sym typeface="Roboto Medium"/>
            </a:endParaRPr>
          </a:p>
        </p:txBody>
      </p:sp>
      <p:sp>
        <p:nvSpPr>
          <p:cNvPr id="252" name="Google Shape;252;p34">
            <a:extLst>
              <a:ext uri="{FF2B5EF4-FFF2-40B4-BE49-F238E27FC236}">
                <a16:creationId xmlns:a16="http://schemas.microsoft.com/office/drawing/2014/main" id="{874C38C1-0333-0050-6B75-933340B55E13}"/>
              </a:ext>
            </a:extLst>
          </p:cNvPr>
          <p:cNvSpPr txBox="1"/>
          <p:nvPr/>
        </p:nvSpPr>
        <p:spPr>
          <a:xfrm>
            <a:off x="1022675" y="9111925"/>
            <a:ext cx="15490800" cy="806400"/>
          </a:xfrm>
          <a:prstGeom prst="rect">
            <a:avLst/>
          </a:prstGeom>
          <a:noFill/>
          <a:ln>
            <a:noFill/>
          </a:ln>
        </p:spPr>
        <p:txBody>
          <a:bodyPr spcFirstLastPara="1" wrap="square" lIns="91425" tIns="91425" rIns="91425" bIns="91425" anchor="t" anchorCtr="0">
            <a:noAutofit/>
          </a:bodyPr>
          <a:lstStyle/>
          <a:p>
            <a:pPr marL="457200" lvl="0" indent="0" algn="ctr" rtl="0">
              <a:spcBef>
                <a:spcPts val="0"/>
              </a:spcBef>
              <a:spcAft>
                <a:spcPts val="0"/>
              </a:spcAft>
              <a:buNone/>
            </a:pPr>
            <a:r>
              <a:rPr lang="en-US" sz="2900" dirty="0">
                <a:solidFill>
                  <a:schemeClr val="lt1"/>
                </a:solidFill>
                <a:latin typeface="Roboto"/>
                <a:ea typeface="Roboto"/>
                <a:cs typeface="Roboto"/>
                <a:sym typeface="Roboto"/>
              </a:rPr>
              <a:t>Melissa </a:t>
            </a:r>
            <a:r>
              <a:rPr lang="en-US" sz="2900" dirty="0" err="1">
                <a:solidFill>
                  <a:schemeClr val="lt1"/>
                </a:solidFill>
                <a:latin typeface="Roboto"/>
                <a:ea typeface="Roboto"/>
                <a:cs typeface="Roboto"/>
                <a:sym typeface="Roboto"/>
              </a:rPr>
              <a:t>Gizzi</a:t>
            </a:r>
            <a:r>
              <a:rPr lang="en-US" sz="2900" dirty="0">
                <a:solidFill>
                  <a:schemeClr val="lt1"/>
                </a:solidFill>
                <a:latin typeface="Roboto"/>
                <a:ea typeface="Roboto"/>
                <a:cs typeface="Roboto"/>
                <a:sym typeface="Roboto"/>
              </a:rPr>
              <a:t>, Red Co-Chair					Ron Chadwell, Blue Co-Chair</a:t>
            </a:r>
            <a:endParaRPr sz="2600" dirty="0">
              <a:solidFill>
                <a:schemeClr val="dk2"/>
              </a:solidFill>
              <a:latin typeface="Roboto"/>
              <a:ea typeface="Roboto"/>
              <a:cs typeface="Roboto"/>
              <a:sym typeface="Roboto"/>
            </a:endParaRPr>
          </a:p>
        </p:txBody>
      </p:sp>
    </p:spTree>
    <p:extLst>
      <p:ext uri="{BB962C8B-B14F-4D97-AF65-F5344CB8AC3E}">
        <p14:creationId xmlns:p14="http://schemas.microsoft.com/office/powerpoint/2010/main" val="1010326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6">
          <a:extLst>
            <a:ext uri="{FF2B5EF4-FFF2-40B4-BE49-F238E27FC236}">
              <a16:creationId xmlns:a16="http://schemas.microsoft.com/office/drawing/2014/main" id="{640A7177-7E61-6B5B-8D58-3B8CD9EEE1C2}"/>
            </a:ext>
          </a:extLst>
        </p:cNvPr>
        <p:cNvGrpSpPr/>
        <p:nvPr/>
      </p:nvGrpSpPr>
      <p:grpSpPr>
        <a:xfrm>
          <a:off x="0" y="0"/>
          <a:ext cx="0" cy="0"/>
          <a:chOff x="0" y="0"/>
          <a:chExt cx="0" cy="0"/>
        </a:xfrm>
      </p:grpSpPr>
      <p:sp>
        <p:nvSpPr>
          <p:cNvPr id="257" name="Google Shape;257;p35">
            <a:extLst>
              <a:ext uri="{FF2B5EF4-FFF2-40B4-BE49-F238E27FC236}">
                <a16:creationId xmlns:a16="http://schemas.microsoft.com/office/drawing/2014/main" id="{0EB2603D-785F-D0A3-76C1-5831E25356EF}"/>
              </a:ext>
            </a:extLst>
          </p:cNvPr>
          <p:cNvSpPr txBox="1"/>
          <p:nvPr/>
        </p:nvSpPr>
        <p:spPr>
          <a:xfrm>
            <a:off x="9339423" y="6816323"/>
            <a:ext cx="7387500" cy="277200"/>
          </a:xfrm>
          <a:prstGeom prst="rect">
            <a:avLst/>
          </a:prstGeom>
          <a:noFill/>
          <a:ln>
            <a:noFill/>
          </a:ln>
        </p:spPr>
        <p:txBody>
          <a:bodyPr spcFirstLastPara="1" wrap="square" lIns="0" tIns="0" rIns="0" bIns="0" anchor="t" anchorCtr="0">
            <a:spAutoFit/>
          </a:bodyPr>
          <a:lstStyle/>
          <a:p>
            <a:pPr marL="0" marR="0" lvl="0" indent="0" algn="l" rtl="0">
              <a:lnSpc>
                <a:spcPct val="163277"/>
              </a:lnSpc>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35">
            <a:extLst>
              <a:ext uri="{FF2B5EF4-FFF2-40B4-BE49-F238E27FC236}">
                <a16:creationId xmlns:a16="http://schemas.microsoft.com/office/drawing/2014/main" id="{8261D317-7699-4CE3-D41A-E071A1D26EC0}"/>
              </a:ext>
            </a:extLst>
          </p:cNvPr>
          <p:cNvSpPr txBox="1"/>
          <p:nvPr/>
        </p:nvSpPr>
        <p:spPr>
          <a:xfrm>
            <a:off x="-50" y="0"/>
            <a:ext cx="18288000" cy="369302"/>
          </a:xfrm>
          <a:prstGeom prst="rect">
            <a:avLst/>
          </a:prstGeom>
          <a:gradFill>
            <a:gsLst>
              <a:gs pos="0">
                <a:srgbClr val="D4E5F5"/>
              </a:gs>
              <a:gs pos="100000">
                <a:srgbClr val="70A4D5"/>
              </a:gs>
            </a:gsLst>
            <a:path path="circle">
              <a:fillToRect l="50000" t="50000" r="50000" b="50000"/>
            </a:path>
            <a:tileRect/>
          </a:gradFill>
          <a:ln w="9525" cap="flat" cmpd="sng">
            <a:solidFill>
              <a:srgbClr val="1155CC"/>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9982"/>
              </a:lnSpc>
              <a:spcBef>
                <a:spcPts val="0"/>
              </a:spcBef>
              <a:spcAft>
                <a:spcPts val="0"/>
              </a:spcAft>
              <a:buNone/>
            </a:pPr>
            <a:endParaRPr sz="1000" dirty="0">
              <a:solidFill>
                <a:srgbClr val="1D3A97"/>
              </a:solidFill>
              <a:latin typeface="Libre Franklin SemiBold"/>
              <a:ea typeface="Libre Franklin SemiBold"/>
              <a:cs typeface="Libre Franklin SemiBold"/>
              <a:sym typeface="Libre Franklin SemiBold"/>
            </a:endParaRPr>
          </a:p>
        </p:txBody>
      </p:sp>
      <p:pic>
        <p:nvPicPr>
          <p:cNvPr id="259" name="Google Shape;259;p35" descr="Logo&#10;&#10;Description automatically generated">
            <a:extLst>
              <a:ext uri="{FF2B5EF4-FFF2-40B4-BE49-F238E27FC236}">
                <a16:creationId xmlns:a16="http://schemas.microsoft.com/office/drawing/2014/main" id="{0DA29D5B-3E3D-9E1F-80A4-5B4BBF55113F}"/>
              </a:ext>
            </a:extLst>
          </p:cNvPr>
          <p:cNvPicPr preferRelativeResize="0"/>
          <p:nvPr/>
        </p:nvPicPr>
        <p:blipFill rotWithShape="1">
          <a:blip r:embed="rId3">
            <a:alphaModFix/>
          </a:blip>
          <a:srcRect/>
          <a:stretch/>
        </p:blipFill>
        <p:spPr>
          <a:xfrm>
            <a:off x="16881799" y="8937392"/>
            <a:ext cx="1129750" cy="1133359"/>
          </a:xfrm>
          <a:prstGeom prst="rect">
            <a:avLst/>
          </a:prstGeom>
          <a:noFill/>
          <a:ln>
            <a:noFill/>
          </a:ln>
        </p:spPr>
      </p:pic>
      <p:sp>
        <p:nvSpPr>
          <p:cNvPr id="260" name="Google Shape;260;p35">
            <a:extLst>
              <a:ext uri="{FF2B5EF4-FFF2-40B4-BE49-F238E27FC236}">
                <a16:creationId xmlns:a16="http://schemas.microsoft.com/office/drawing/2014/main" id="{E656FE09-D994-8C6F-BA4A-858A9FC45099}"/>
              </a:ext>
            </a:extLst>
          </p:cNvPr>
          <p:cNvSpPr txBox="1"/>
          <p:nvPr/>
        </p:nvSpPr>
        <p:spPr>
          <a:xfrm>
            <a:off x="533100" y="1477500"/>
            <a:ext cx="17063100" cy="734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600" dirty="0">
              <a:solidFill>
                <a:schemeClr val="dk2"/>
              </a:solidFill>
              <a:latin typeface="Libre Franklin SemiBold"/>
              <a:ea typeface="Libre Franklin SemiBold"/>
              <a:cs typeface="Libre Franklin SemiBold"/>
              <a:sym typeface="Libre Franklin SemiBold"/>
            </a:endParaRPr>
          </a:p>
          <a:p>
            <a:pPr marL="0" lvl="0" indent="0" algn="l" rtl="0">
              <a:spcBef>
                <a:spcPts val="0"/>
              </a:spcBef>
              <a:spcAft>
                <a:spcPts val="0"/>
              </a:spcAft>
              <a:buNone/>
            </a:pPr>
            <a:endParaRPr sz="2600" dirty="0">
              <a:solidFill>
                <a:schemeClr val="dk2"/>
              </a:solidFill>
              <a:latin typeface="Libre Franklin SemiBold"/>
              <a:ea typeface="Libre Franklin SemiBold"/>
              <a:cs typeface="Libre Franklin SemiBold"/>
              <a:sym typeface="Libre Franklin SemiBold"/>
            </a:endParaRPr>
          </a:p>
          <a:p>
            <a:pPr marL="0" lvl="0" indent="0" algn="l" rtl="0">
              <a:spcBef>
                <a:spcPts val="0"/>
              </a:spcBef>
              <a:spcAft>
                <a:spcPts val="0"/>
              </a:spcAft>
              <a:buNone/>
            </a:pPr>
            <a:endParaRPr sz="1800" b="1" dirty="0">
              <a:solidFill>
                <a:srgbClr val="1155CC"/>
              </a:solidFill>
              <a:latin typeface="Libre Franklin"/>
              <a:ea typeface="Libre Franklin"/>
              <a:cs typeface="Libre Franklin"/>
              <a:sym typeface="Libre Franklin"/>
            </a:endParaRPr>
          </a:p>
          <a:p>
            <a:pPr marL="0" lvl="0" indent="0" algn="l" rtl="0">
              <a:spcBef>
                <a:spcPts val="0"/>
              </a:spcBef>
              <a:spcAft>
                <a:spcPts val="0"/>
              </a:spcAft>
              <a:buNone/>
            </a:pPr>
            <a:r>
              <a:rPr lang="en-US" sz="4800" b="1" dirty="0">
                <a:solidFill>
                  <a:srgbClr val="1155CC"/>
                </a:solidFill>
                <a:latin typeface="Roboto"/>
                <a:ea typeface="Roboto"/>
                <a:cs typeface="Roboto"/>
                <a:sym typeface="Roboto"/>
              </a:rPr>
              <a:t>→     </a:t>
            </a:r>
            <a:r>
              <a:rPr lang="en-US" sz="4800" b="1" dirty="0">
                <a:solidFill>
                  <a:srgbClr val="1D3A97"/>
                </a:solidFill>
                <a:latin typeface="Roboto"/>
                <a:ea typeface="Roboto"/>
                <a:cs typeface="Roboto"/>
                <a:sym typeface="Roboto"/>
              </a:rPr>
              <a:t>Attend One of Our Upcoming BALSA Events </a:t>
            </a:r>
          </a:p>
          <a:p>
            <a:pPr marL="0" lvl="0" indent="0" algn="l" rtl="0">
              <a:spcBef>
                <a:spcPts val="0"/>
              </a:spcBef>
              <a:spcAft>
                <a:spcPts val="0"/>
              </a:spcAft>
              <a:buNone/>
            </a:pPr>
            <a:endParaRPr sz="2400" b="1" dirty="0">
              <a:solidFill>
                <a:srgbClr val="1D3A97"/>
              </a:solidFill>
              <a:latin typeface="Roboto"/>
              <a:ea typeface="Roboto"/>
              <a:cs typeface="Roboto"/>
              <a:sym typeface="Roboto"/>
            </a:endParaRPr>
          </a:p>
          <a:p>
            <a:pPr marL="0" lvl="0" indent="0" algn="l" rtl="0">
              <a:spcBef>
                <a:spcPts val="0"/>
              </a:spcBef>
              <a:spcAft>
                <a:spcPts val="0"/>
              </a:spcAft>
              <a:buNone/>
            </a:pPr>
            <a:endParaRPr sz="800" b="1" dirty="0">
              <a:solidFill>
                <a:srgbClr val="1D3A97"/>
              </a:solidFill>
              <a:latin typeface="Roboto"/>
              <a:ea typeface="Roboto"/>
              <a:cs typeface="Roboto"/>
              <a:sym typeface="Roboto"/>
            </a:endParaRPr>
          </a:p>
          <a:p>
            <a:pPr marL="0" lvl="0" indent="0" algn="l" rtl="0">
              <a:spcBef>
                <a:spcPts val="0"/>
              </a:spcBef>
              <a:spcAft>
                <a:spcPts val="0"/>
              </a:spcAft>
              <a:buNone/>
            </a:pPr>
            <a:endParaRPr sz="800" b="1" dirty="0">
              <a:solidFill>
                <a:srgbClr val="1D3A97"/>
              </a:solidFill>
              <a:latin typeface="Roboto"/>
              <a:ea typeface="Roboto"/>
              <a:cs typeface="Roboto"/>
              <a:sym typeface="Roboto"/>
            </a:endParaRPr>
          </a:p>
          <a:p>
            <a:pPr marL="1371600" lvl="0" indent="0" algn="l" rtl="0">
              <a:spcBef>
                <a:spcPts val="0"/>
              </a:spcBef>
              <a:spcAft>
                <a:spcPts val="0"/>
              </a:spcAft>
              <a:buNone/>
            </a:pPr>
            <a:r>
              <a:rPr lang="en-US" sz="3600" dirty="0">
                <a:solidFill>
                  <a:srgbClr val="1D3A97"/>
                </a:solidFill>
                <a:highlight>
                  <a:schemeClr val="lt1"/>
                </a:highlight>
                <a:latin typeface="Roboto"/>
                <a:ea typeface="Roboto"/>
                <a:cs typeface="Roboto"/>
                <a:sym typeface="Roboto"/>
              </a:rPr>
              <a:t>Sep 12 from 7-8:30 pm   </a:t>
            </a:r>
            <a:r>
              <a:rPr lang="en-US" sz="3600" b="1" dirty="0">
                <a:solidFill>
                  <a:srgbClr val="1D3A97"/>
                </a:solidFill>
                <a:highlight>
                  <a:schemeClr val="lt1"/>
                </a:highlight>
                <a:latin typeface="Roboto"/>
                <a:ea typeface="Roboto"/>
                <a:cs typeface="Roboto"/>
                <a:sym typeface="Roboto"/>
              </a:rPr>
              <a:t>Braver Angels Documentary and Discussion</a:t>
            </a:r>
            <a:endParaRPr sz="3600" b="1" dirty="0">
              <a:solidFill>
                <a:srgbClr val="1D3A97"/>
              </a:solidFill>
              <a:highlight>
                <a:schemeClr val="lt1"/>
              </a:highlight>
              <a:latin typeface="Roboto"/>
              <a:ea typeface="Roboto"/>
              <a:cs typeface="Roboto"/>
              <a:sym typeface="Roboto"/>
            </a:endParaRPr>
          </a:p>
          <a:p>
            <a:pPr marL="0" lvl="0" indent="0" algn="l" rtl="0">
              <a:spcBef>
                <a:spcPts val="0"/>
              </a:spcBef>
              <a:spcAft>
                <a:spcPts val="0"/>
              </a:spcAft>
              <a:buNone/>
            </a:pPr>
            <a:endParaRPr sz="3600" b="1" dirty="0">
              <a:solidFill>
                <a:srgbClr val="1D3A97"/>
              </a:solidFill>
              <a:highlight>
                <a:schemeClr val="lt1"/>
              </a:highlight>
              <a:latin typeface="Roboto"/>
              <a:ea typeface="Roboto"/>
              <a:cs typeface="Roboto"/>
              <a:sym typeface="Roboto"/>
            </a:endParaRPr>
          </a:p>
          <a:p>
            <a:pPr marL="1371600" lvl="0" indent="0" algn="l" rtl="0">
              <a:spcBef>
                <a:spcPts val="0"/>
              </a:spcBef>
              <a:spcAft>
                <a:spcPts val="0"/>
              </a:spcAft>
              <a:buNone/>
            </a:pPr>
            <a:r>
              <a:rPr lang="en-US" sz="3600" dirty="0">
                <a:solidFill>
                  <a:srgbClr val="1D3A97"/>
                </a:solidFill>
                <a:highlight>
                  <a:schemeClr val="lt1"/>
                </a:highlight>
                <a:latin typeface="Roboto"/>
                <a:ea typeface="Roboto"/>
                <a:cs typeface="Roboto"/>
                <a:sym typeface="Roboto"/>
              </a:rPr>
              <a:t>Sep 19 from 6-9:00 pm </a:t>
            </a:r>
            <a:r>
              <a:rPr lang="en-US" sz="3600" dirty="0">
                <a:solidFill>
                  <a:srgbClr val="1D3A97"/>
                </a:solidFill>
                <a:latin typeface="Roboto"/>
                <a:ea typeface="Roboto"/>
                <a:cs typeface="Roboto"/>
                <a:sym typeface="Roboto"/>
              </a:rPr>
              <a:t>  </a:t>
            </a:r>
            <a:r>
              <a:rPr lang="en-US" sz="3600" b="1" dirty="0">
                <a:solidFill>
                  <a:srgbClr val="1D3A97"/>
                </a:solidFill>
                <a:latin typeface="Roboto"/>
                <a:ea typeface="Roboto"/>
                <a:cs typeface="Roboto"/>
                <a:sym typeface="Roboto"/>
              </a:rPr>
              <a:t>Depolarizing Within Workshop (in person)</a:t>
            </a:r>
            <a:endParaRPr sz="800" dirty="0">
              <a:solidFill>
                <a:srgbClr val="1D3A97"/>
              </a:solidFill>
              <a:latin typeface="Roboto"/>
              <a:ea typeface="Roboto"/>
              <a:cs typeface="Roboto"/>
              <a:sym typeface="Roboto"/>
            </a:endParaRPr>
          </a:p>
          <a:p>
            <a:pPr marL="0" lvl="0" indent="0" algn="l" rtl="0">
              <a:spcBef>
                <a:spcPts val="0"/>
              </a:spcBef>
              <a:spcAft>
                <a:spcPts val="0"/>
              </a:spcAft>
              <a:buNone/>
            </a:pPr>
            <a:endParaRPr sz="800" dirty="0">
              <a:solidFill>
                <a:srgbClr val="1D3A97"/>
              </a:solidFill>
              <a:latin typeface="Roboto"/>
              <a:ea typeface="Roboto"/>
              <a:cs typeface="Roboto"/>
              <a:sym typeface="Roboto"/>
            </a:endParaRPr>
          </a:p>
          <a:p>
            <a:pPr marL="0" lvl="0" indent="0" algn="ctr" rtl="0">
              <a:spcBef>
                <a:spcPts val="0"/>
              </a:spcBef>
              <a:spcAft>
                <a:spcPts val="0"/>
              </a:spcAft>
              <a:buNone/>
            </a:pPr>
            <a:endParaRPr sz="3000" dirty="0">
              <a:solidFill>
                <a:srgbClr val="1D3A97"/>
              </a:solidFill>
              <a:latin typeface="Roboto"/>
              <a:ea typeface="Roboto"/>
              <a:cs typeface="Roboto"/>
              <a:sym typeface="Roboto"/>
            </a:endParaRPr>
          </a:p>
          <a:p>
            <a:pPr marL="0" lvl="0" indent="0" algn="ctr" rtl="0">
              <a:spcBef>
                <a:spcPts val="0"/>
              </a:spcBef>
              <a:spcAft>
                <a:spcPts val="0"/>
              </a:spcAft>
              <a:buNone/>
            </a:pPr>
            <a:r>
              <a:rPr lang="en-US" sz="3600" dirty="0">
                <a:solidFill>
                  <a:srgbClr val="1D3A97"/>
                </a:solidFill>
                <a:latin typeface="Roboto"/>
                <a:ea typeface="Roboto"/>
                <a:cs typeface="Roboto"/>
                <a:sym typeface="Roboto"/>
              </a:rPr>
              <a:t>St. Paul Evangelical Lutheran Church, 200 W. Orange St.</a:t>
            </a:r>
            <a:endParaRPr sz="3600" dirty="0">
              <a:solidFill>
                <a:srgbClr val="1D3A97"/>
              </a:solidFill>
              <a:latin typeface="Roboto"/>
              <a:ea typeface="Roboto"/>
              <a:cs typeface="Roboto"/>
              <a:sym typeface="Roboto"/>
            </a:endParaRPr>
          </a:p>
          <a:p>
            <a:pPr marL="0" lvl="0" indent="0" algn="ctr" rtl="0">
              <a:spcBef>
                <a:spcPts val="0"/>
              </a:spcBef>
              <a:spcAft>
                <a:spcPts val="0"/>
              </a:spcAft>
              <a:buNone/>
            </a:pPr>
            <a:endParaRPr sz="3200" dirty="0">
              <a:solidFill>
                <a:srgbClr val="1155CC"/>
              </a:solidFill>
              <a:latin typeface="Libre Franklin SemiBold"/>
              <a:ea typeface="Libre Franklin SemiBold"/>
              <a:cs typeface="Libre Franklin SemiBold"/>
              <a:sym typeface="Libre Franklin SemiBold"/>
            </a:endParaRPr>
          </a:p>
        </p:txBody>
      </p:sp>
      <p:sp>
        <p:nvSpPr>
          <p:cNvPr id="261" name="Google Shape;261;p35">
            <a:extLst>
              <a:ext uri="{FF2B5EF4-FFF2-40B4-BE49-F238E27FC236}">
                <a16:creationId xmlns:a16="http://schemas.microsoft.com/office/drawing/2014/main" id="{98EB6810-7F86-D5F6-6D54-83E2AC83AE1F}"/>
              </a:ext>
            </a:extLst>
          </p:cNvPr>
          <p:cNvSpPr txBox="1"/>
          <p:nvPr/>
        </p:nvSpPr>
        <p:spPr>
          <a:xfrm>
            <a:off x="533100" y="9023350"/>
            <a:ext cx="15933900" cy="1047300"/>
          </a:xfrm>
          <a:prstGeom prst="rect">
            <a:avLst/>
          </a:prstGeom>
          <a:noFill/>
          <a:ln>
            <a:noFill/>
          </a:ln>
        </p:spPr>
        <p:txBody>
          <a:bodyPr spcFirstLastPara="1" wrap="square" lIns="91425" tIns="91425" rIns="91425" bIns="91425" anchor="ctr" anchorCtr="0">
            <a:noAutofit/>
          </a:bodyPr>
          <a:lstStyle/>
          <a:p>
            <a:pPr marL="457200" lvl="0" indent="0" algn="ctr" rtl="0">
              <a:spcBef>
                <a:spcPts val="0"/>
              </a:spcBef>
              <a:spcAft>
                <a:spcPts val="0"/>
              </a:spcAft>
              <a:buNone/>
            </a:pPr>
            <a:r>
              <a:rPr lang="en-US" sz="2900" dirty="0">
                <a:solidFill>
                  <a:schemeClr val="lt1"/>
                </a:solidFill>
                <a:latin typeface="Roboto"/>
                <a:ea typeface="Roboto"/>
                <a:cs typeface="Roboto"/>
                <a:sym typeface="Roboto"/>
              </a:rPr>
              <a:t>Melissa </a:t>
            </a:r>
            <a:r>
              <a:rPr lang="en-US" sz="2900" dirty="0" err="1">
                <a:solidFill>
                  <a:schemeClr val="lt1"/>
                </a:solidFill>
                <a:latin typeface="Roboto"/>
                <a:ea typeface="Roboto"/>
                <a:cs typeface="Roboto"/>
                <a:sym typeface="Roboto"/>
              </a:rPr>
              <a:t>Gizzi</a:t>
            </a:r>
            <a:r>
              <a:rPr lang="en-US" sz="2900" dirty="0">
                <a:solidFill>
                  <a:schemeClr val="lt1"/>
                </a:solidFill>
                <a:latin typeface="Roboto"/>
                <a:ea typeface="Roboto"/>
                <a:cs typeface="Roboto"/>
                <a:sym typeface="Roboto"/>
              </a:rPr>
              <a:t>, Red Co-Chair					Ron Chadwell, Blue Co-Chair</a:t>
            </a:r>
            <a:endParaRPr sz="2900" dirty="0">
              <a:solidFill>
                <a:schemeClr val="lt1"/>
              </a:solidFill>
              <a:latin typeface="Roboto"/>
              <a:ea typeface="Roboto"/>
              <a:cs typeface="Roboto"/>
              <a:sym typeface="Roboto"/>
            </a:endParaRPr>
          </a:p>
        </p:txBody>
      </p:sp>
    </p:spTree>
    <p:extLst>
      <p:ext uri="{BB962C8B-B14F-4D97-AF65-F5344CB8AC3E}">
        <p14:creationId xmlns:p14="http://schemas.microsoft.com/office/powerpoint/2010/main" val="30791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p:nvPr/>
        </p:nvSpPr>
        <p:spPr>
          <a:xfrm>
            <a:off x="9339423" y="6816323"/>
            <a:ext cx="7387500" cy="277200"/>
          </a:xfrm>
          <a:prstGeom prst="rect">
            <a:avLst/>
          </a:prstGeom>
          <a:noFill/>
          <a:ln>
            <a:noFill/>
          </a:ln>
        </p:spPr>
        <p:txBody>
          <a:bodyPr spcFirstLastPara="1" wrap="square" lIns="0" tIns="0" rIns="0" bIns="0" anchor="t" anchorCtr="0">
            <a:spAutoFit/>
          </a:bodyPr>
          <a:lstStyle/>
          <a:p>
            <a:pPr marL="0" marR="0" lvl="0" indent="0" algn="l" rtl="0">
              <a:lnSpc>
                <a:spcPct val="163277"/>
              </a:lnSpc>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24"/>
          <p:cNvSpPr txBox="1"/>
          <p:nvPr/>
        </p:nvSpPr>
        <p:spPr>
          <a:xfrm>
            <a:off x="0" y="0"/>
            <a:ext cx="18288000" cy="1625030"/>
          </a:xfrm>
          <a:prstGeom prst="rect">
            <a:avLst/>
          </a:prstGeom>
          <a:gradFill>
            <a:gsLst>
              <a:gs pos="0">
                <a:srgbClr val="D4E5F5"/>
              </a:gs>
              <a:gs pos="100000">
                <a:srgbClr val="70A4D5"/>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lnSpc>
                <a:spcPct val="119982"/>
              </a:lnSpc>
              <a:spcBef>
                <a:spcPts val="0"/>
              </a:spcBef>
              <a:spcAft>
                <a:spcPts val="0"/>
              </a:spcAft>
              <a:buNone/>
            </a:pPr>
            <a:endParaRPr sz="600" dirty="0">
              <a:solidFill>
                <a:srgbClr val="1D3A97"/>
              </a:solidFill>
              <a:latin typeface="Libre Franklin SemiBold"/>
              <a:ea typeface="Libre Franklin SemiBold"/>
              <a:cs typeface="Libre Franklin SemiBold"/>
              <a:sym typeface="Libre Franklin SemiBold"/>
            </a:endParaRPr>
          </a:p>
          <a:p>
            <a:pPr marL="0" lvl="0" indent="0" algn="ctr" rtl="0">
              <a:lnSpc>
                <a:spcPct val="119982"/>
              </a:lnSpc>
              <a:spcBef>
                <a:spcPts val="0"/>
              </a:spcBef>
              <a:spcAft>
                <a:spcPts val="0"/>
              </a:spcAft>
              <a:buNone/>
            </a:pPr>
            <a:r>
              <a:rPr lang="en-US" sz="6500" dirty="0">
                <a:solidFill>
                  <a:srgbClr val="1D3A97"/>
                </a:solidFill>
                <a:latin typeface="Libre Franklin SemiBold"/>
                <a:ea typeface="Libre Franklin SemiBold"/>
                <a:cs typeface="Libre Franklin SemiBold"/>
                <a:sym typeface="Libre Franklin SemiBold"/>
              </a:rPr>
              <a:t>Braver Angels Has Grown</a:t>
            </a:r>
            <a:endParaRPr sz="6500" dirty="0">
              <a:solidFill>
                <a:srgbClr val="1D3A97"/>
              </a:solidFill>
              <a:latin typeface="Libre Franklin SemiBold"/>
              <a:ea typeface="Libre Franklin SemiBold"/>
              <a:cs typeface="Libre Franklin SemiBold"/>
              <a:sym typeface="Libre Franklin SemiBold"/>
            </a:endParaRPr>
          </a:p>
          <a:p>
            <a:pPr marL="0" lvl="0" indent="0" algn="l" rtl="0">
              <a:lnSpc>
                <a:spcPct val="119982"/>
              </a:lnSpc>
              <a:spcBef>
                <a:spcPts val="0"/>
              </a:spcBef>
              <a:spcAft>
                <a:spcPts val="0"/>
              </a:spcAft>
              <a:buNone/>
            </a:pPr>
            <a:endParaRPr sz="700" dirty="0">
              <a:solidFill>
                <a:srgbClr val="1D3A97"/>
              </a:solidFill>
              <a:latin typeface="Libre Franklin SemiBold"/>
              <a:ea typeface="Libre Franklin SemiBold"/>
              <a:cs typeface="Libre Franklin SemiBold"/>
              <a:sym typeface="Libre Franklin SemiBold"/>
            </a:endParaRPr>
          </a:p>
        </p:txBody>
      </p:sp>
      <p:pic>
        <p:nvPicPr>
          <p:cNvPr id="159" name="Google Shape;159;p24" descr="Logo&#10;&#10;Description automatically generated"/>
          <p:cNvPicPr preferRelativeResize="0"/>
          <p:nvPr/>
        </p:nvPicPr>
        <p:blipFill rotWithShape="1">
          <a:blip r:embed="rId3">
            <a:alphaModFix/>
          </a:blip>
          <a:srcRect/>
          <a:stretch/>
        </p:blipFill>
        <p:spPr>
          <a:xfrm>
            <a:off x="16881799" y="8937392"/>
            <a:ext cx="1129750" cy="1133359"/>
          </a:xfrm>
          <a:prstGeom prst="rect">
            <a:avLst/>
          </a:prstGeom>
          <a:noFill/>
          <a:ln>
            <a:noFill/>
          </a:ln>
        </p:spPr>
      </p:pic>
      <p:sp>
        <p:nvSpPr>
          <p:cNvPr id="160" name="Google Shape;160;p24"/>
          <p:cNvSpPr txBox="1"/>
          <p:nvPr/>
        </p:nvSpPr>
        <p:spPr>
          <a:xfrm>
            <a:off x="0" y="1915250"/>
            <a:ext cx="18288000" cy="6666410"/>
          </a:xfrm>
          <a:prstGeom prst="rect">
            <a:avLst/>
          </a:prstGeom>
          <a:noFill/>
          <a:ln>
            <a:noFill/>
          </a:ln>
        </p:spPr>
        <p:txBody>
          <a:bodyPr spcFirstLastPara="1" wrap="square" lIns="91425" tIns="91425" rIns="91425" bIns="91425" anchor="t" anchorCtr="0">
            <a:spAutoFit/>
          </a:bodyPr>
          <a:lstStyle/>
          <a:p>
            <a:pPr marL="914400" lvl="0" indent="0" algn="l" rtl="0">
              <a:lnSpc>
                <a:spcPct val="130000"/>
              </a:lnSpc>
              <a:spcBef>
                <a:spcPts val="0"/>
              </a:spcBef>
              <a:spcAft>
                <a:spcPts val="0"/>
              </a:spcAft>
              <a:buNone/>
            </a:pPr>
            <a:r>
              <a:rPr lang="en-US" sz="3600" dirty="0">
                <a:solidFill>
                  <a:srgbClr val="1D3A97"/>
                </a:solidFill>
                <a:latin typeface="Libre Franklin SemiBold"/>
                <a:ea typeface="Libre Franklin SemiBold"/>
                <a:cs typeface="Libre Franklin SemiBold"/>
                <a:sym typeface="Libre Franklin SemiBold"/>
              </a:rPr>
              <a:t>		In only 7+ years</a:t>
            </a:r>
          </a:p>
          <a:p>
            <a:pPr marL="914400" lvl="0" indent="0" algn="l" rtl="0">
              <a:lnSpc>
                <a:spcPct val="130000"/>
              </a:lnSpc>
              <a:spcBef>
                <a:spcPts val="0"/>
              </a:spcBef>
              <a:spcAft>
                <a:spcPts val="0"/>
              </a:spcAft>
              <a:buNone/>
            </a:pPr>
            <a:r>
              <a:rPr lang="en-US" sz="3600" dirty="0">
                <a:solidFill>
                  <a:srgbClr val="1D3A97"/>
                </a:solidFill>
                <a:latin typeface="Libre Franklin SemiBold"/>
                <a:ea typeface="Libre Franklin SemiBold"/>
                <a:cs typeface="Libre Franklin SemiBold"/>
                <a:sym typeface="Libre Franklin SemiBold"/>
              </a:rPr>
              <a:t>			there are now 15,160+ members</a:t>
            </a:r>
          </a:p>
          <a:p>
            <a:pPr marL="914400" lvl="0" indent="0" algn="l" rtl="0">
              <a:lnSpc>
                <a:spcPct val="130000"/>
              </a:lnSpc>
              <a:spcBef>
                <a:spcPts val="0"/>
              </a:spcBef>
              <a:spcAft>
                <a:spcPts val="0"/>
              </a:spcAft>
              <a:buNone/>
            </a:pPr>
            <a:r>
              <a:rPr lang="en-US" sz="3600" dirty="0">
                <a:solidFill>
                  <a:srgbClr val="1D3A97"/>
                </a:solidFill>
                <a:latin typeface="Libre Franklin SemiBold"/>
                <a:ea typeface="Libre Franklin SemiBold"/>
                <a:cs typeface="Libre Franklin SemiBold"/>
                <a:sym typeface="Libre Franklin SemiBold"/>
              </a:rPr>
              <a:t>			in </a:t>
            </a:r>
            <a:r>
              <a:rPr lang="en-US" sz="3600" dirty="0">
                <a:solidFill>
                  <a:srgbClr val="FF0000"/>
                </a:solidFill>
                <a:latin typeface="Libre Franklin SemiBold"/>
                <a:ea typeface="Libre Franklin SemiBold"/>
                <a:cs typeface="Libre Franklin SemiBold"/>
                <a:sym typeface="Libre Franklin SemiBold"/>
              </a:rPr>
              <a:t>116 Alliances</a:t>
            </a:r>
          </a:p>
          <a:p>
            <a:pPr marL="914400" lvl="0" indent="0" algn="l" rtl="0">
              <a:lnSpc>
                <a:spcPct val="130000"/>
              </a:lnSpc>
              <a:spcBef>
                <a:spcPts val="0"/>
              </a:spcBef>
              <a:spcAft>
                <a:spcPts val="0"/>
              </a:spcAft>
              <a:buNone/>
            </a:pPr>
            <a:r>
              <a:rPr lang="en-US" sz="3600" dirty="0">
                <a:solidFill>
                  <a:srgbClr val="1D3A97"/>
                </a:solidFill>
                <a:latin typeface="Libre Franklin SemiBold"/>
                <a:ea typeface="Libre Franklin SemiBold"/>
                <a:cs typeface="Libre Franklin SemiBold"/>
                <a:sym typeface="Libre Franklin SemiBold"/>
              </a:rPr>
              <a:t>			and </a:t>
            </a:r>
            <a:r>
              <a:rPr lang="en-US" sz="3600" dirty="0">
                <a:solidFill>
                  <a:srgbClr val="FF0000"/>
                </a:solidFill>
                <a:latin typeface="Libre Franklin SemiBold"/>
                <a:ea typeface="Libre Franklin SemiBold"/>
                <a:cs typeface="Libre Franklin SemiBold"/>
                <a:sym typeface="Libre Franklin SemiBold"/>
              </a:rPr>
              <a:t>387 BA NETWORK </a:t>
            </a:r>
            <a:r>
              <a:rPr lang="en-US" sz="3600" dirty="0">
                <a:solidFill>
                  <a:srgbClr val="1D3A97"/>
                </a:solidFill>
                <a:latin typeface="Libre Franklin SemiBold"/>
                <a:ea typeface="Libre Franklin SemiBold"/>
                <a:cs typeface="Libre Franklin SemiBold"/>
                <a:sym typeface="Libre Franklin SemiBold"/>
              </a:rPr>
              <a:t>Organizations.</a:t>
            </a:r>
          </a:p>
          <a:p>
            <a:pPr marL="914400" lvl="0" indent="0" algn="l" rtl="0">
              <a:lnSpc>
                <a:spcPct val="130000"/>
              </a:lnSpc>
              <a:spcBef>
                <a:spcPts val="0"/>
              </a:spcBef>
              <a:spcAft>
                <a:spcPts val="0"/>
              </a:spcAft>
              <a:buNone/>
            </a:pPr>
            <a:r>
              <a:rPr lang="en-US" sz="3600" dirty="0">
                <a:solidFill>
                  <a:srgbClr val="1D3A97"/>
                </a:solidFill>
                <a:latin typeface="Libre Franklin SemiBold"/>
                <a:ea typeface="Libre Franklin SemiBold"/>
                <a:cs typeface="Libre Franklin SemiBold"/>
                <a:sym typeface="Libre Franklin SemiBold"/>
              </a:rPr>
              <a:t>		BA members have conducted</a:t>
            </a:r>
          </a:p>
          <a:p>
            <a:pPr marL="914400" lvl="0" indent="0" algn="l" rtl="0">
              <a:lnSpc>
                <a:spcPct val="130000"/>
              </a:lnSpc>
              <a:spcBef>
                <a:spcPts val="0"/>
              </a:spcBef>
              <a:spcAft>
                <a:spcPts val="0"/>
              </a:spcAft>
              <a:buNone/>
            </a:pPr>
            <a:r>
              <a:rPr lang="en-US" sz="3600" dirty="0">
                <a:solidFill>
                  <a:srgbClr val="1D3A97"/>
                </a:solidFill>
                <a:latin typeface="Libre Franklin SemiBold"/>
                <a:ea typeface="Libre Franklin SemiBold"/>
                <a:cs typeface="Libre Franklin SemiBold"/>
                <a:sym typeface="Libre Franklin SemiBold"/>
              </a:rPr>
              <a:t>			5032+ events</a:t>
            </a:r>
          </a:p>
          <a:p>
            <a:pPr marL="914400" lvl="0" indent="0" algn="l" rtl="0">
              <a:lnSpc>
                <a:spcPct val="130000"/>
              </a:lnSpc>
              <a:spcBef>
                <a:spcPts val="0"/>
              </a:spcBef>
              <a:spcAft>
                <a:spcPts val="0"/>
              </a:spcAft>
              <a:buNone/>
            </a:pPr>
            <a:r>
              <a:rPr lang="en-US" sz="3600" dirty="0">
                <a:solidFill>
                  <a:srgbClr val="1D3A97"/>
                </a:solidFill>
                <a:latin typeface="Libre Franklin SemiBold"/>
                <a:ea typeface="Libre Franklin SemiBold"/>
                <a:cs typeface="Libre Franklin SemiBold"/>
                <a:sym typeface="Libre Franklin SemiBold"/>
              </a:rPr>
              <a:t>			involving 62,460+ participants. 4/15/2025</a:t>
            </a:r>
          </a:p>
          <a:p>
            <a:pPr marL="914400" lvl="0" indent="0" algn="l" rtl="0">
              <a:lnSpc>
                <a:spcPct val="130000"/>
              </a:lnSpc>
              <a:spcBef>
                <a:spcPts val="0"/>
              </a:spcBef>
              <a:spcAft>
                <a:spcPts val="0"/>
              </a:spcAft>
              <a:buNone/>
            </a:pPr>
            <a:endParaRPr lang="en-US" sz="3600" dirty="0">
              <a:solidFill>
                <a:srgbClr val="1D3A97"/>
              </a:solidFill>
              <a:latin typeface="Libre Franklin SemiBold"/>
              <a:ea typeface="Libre Franklin SemiBold"/>
              <a:cs typeface="Libre Franklin SemiBold"/>
              <a:sym typeface="Libre Franklin SemiBold"/>
            </a:endParaRPr>
          </a:p>
          <a:p>
            <a:pPr marL="914400" lvl="0" indent="0" algn="l" rtl="0">
              <a:lnSpc>
                <a:spcPct val="130000"/>
              </a:lnSpc>
              <a:spcBef>
                <a:spcPts val="0"/>
              </a:spcBef>
              <a:spcAft>
                <a:spcPts val="0"/>
              </a:spcAft>
              <a:buNone/>
            </a:pPr>
            <a:r>
              <a:rPr lang="en-US" sz="3600" dirty="0">
                <a:solidFill>
                  <a:srgbClr val="1D3A97"/>
                </a:solidFill>
                <a:latin typeface="Libre Franklin SemiBold"/>
                <a:ea typeface="Libre Franklin SemiBold"/>
                <a:cs typeface="Libre Franklin SemiBold"/>
                <a:sym typeface="Libre Franklin SemiBold"/>
              </a:rPr>
              <a:t>To learn more about Braver Angels go to: </a:t>
            </a:r>
            <a:r>
              <a:rPr lang="en-US" sz="3600" u="sng" dirty="0" err="1">
                <a:solidFill>
                  <a:srgbClr val="1D3A97"/>
                </a:solidFill>
                <a:latin typeface="Libre Franklin SemiBold"/>
                <a:ea typeface="Libre Franklin SemiBold"/>
                <a:cs typeface="Libre Franklin SemiBold"/>
                <a:sym typeface="Libre Franklin SemiBold"/>
              </a:rPr>
              <a:t>braverangels.org</a:t>
            </a:r>
            <a:r>
              <a:rPr lang="en-US" sz="3600" u="sng" dirty="0">
                <a:solidFill>
                  <a:srgbClr val="1D3A97"/>
                </a:solidFill>
                <a:latin typeface="Libre Franklin SemiBold"/>
                <a:ea typeface="Libre Franklin SemiBold"/>
                <a:cs typeface="Libre Franklin SemiBold"/>
                <a:sym typeface="Libre Franklin SemiBold"/>
              </a:rPr>
              <a:t>/events.</a:t>
            </a:r>
            <a:endParaRPr sz="3600" dirty="0">
              <a:solidFill>
                <a:srgbClr val="1D3A97"/>
              </a:solidFill>
              <a:latin typeface="Libre Franklin SemiBold"/>
              <a:ea typeface="Libre Franklin SemiBold"/>
              <a:cs typeface="Libre Franklin SemiBold"/>
              <a:sym typeface="Libre Franklin SemiBold"/>
            </a:endParaRPr>
          </a:p>
        </p:txBody>
      </p:sp>
    </p:spTree>
    <p:extLst>
      <p:ext uri="{BB962C8B-B14F-4D97-AF65-F5344CB8AC3E}">
        <p14:creationId xmlns:p14="http://schemas.microsoft.com/office/powerpoint/2010/main" val="4006522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A80D8B8B-63A1-C1FE-E276-FE2D3882CB3C}"/>
            </a:ext>
          </a:extLst>
        </p:cNvPr>
        <p:cNvGrpSpPr/>
        <p:nvPr/>
      </p:nvGrpSpPr>
      <p:grpSpPr>
        <a:xfrm>
          <a:off x="0" y="0"/>
          <a:ext cx="0" cy="0"/>
          <a:chOff x="0" y="0"/>
          <a:chExt cx="0" cy="0"/>
        </a:xfrm>
      </p:grpSpPr>
      <p:sp>
        <p:nvSpPr>
          <p:cNvPr id="157" name="Google Shape;157;p24">
            <a:extLst>
              <a:ext uri="{FF2B5EF4-FFF2-40B4-BE49-F238E27FC236}">
                <a16:creationId xmlns:a16="http://schemas.microsoft.com/office/drawing/2014/main" id="{969B9A59-8C39-682A-D85E-788A1030EE22}"/>
              </a:ext>
            </a:extLst>
          </p:cNvPr>
          <p:cNvSpPr txBox="1"/>
          <p:nvPr/>
        </p:nvSpPr>
        <p:spPr>
          <a:xfrm>
            <a:off x="9339423" y="6816323"/>
            <a:ext cx="7387500" cy="277200"/>
          </a:xfrm>
          <a:prstGeom prst="rect">
            <a:avLst/>
          </a:prstGeom>
          <a:noFill/>
          <a:ln>
            <a:noFill/>
          </a:ln>
        </p:spPr>
        <p:txBody>
          <a:bodyPr spcFirstLastPara="1" wrap="square" lIns="0" tIns="0" rIns="0" bIns="0" anchor="t" anchorCtr="0">
            <a:spAutoFit/>
          </a:bodyPr>
          <a:lstStyle/>
          <a:p>
            <a:pPr marL="0" marR="0" lvl="0" indent="0" algn="l" rtl="0">
              <a:lnSpc>
                <a:spcPct val="163277"/>
              </a:lnSpc>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24">
            <a:extLst>
              <a:ext uri="{FF2B5EF4-FFF2-40B4-BE49-F238E27FC236}">
                <a16:creationId xmlns:a16="http://schemas.microsoft.com/office/drawing/2014/main" id="{16B7A5DB-0368-4EB1-2DF6-2B69A41663EA}"/>
              </a:ext>
            </a:extLst>
          </p:cNvPr>
          <p:cNvSpPr txBox="1"/>
          <p:nvPr/>
        </p:nvSpPr>
        <p:spPr>
          <a:xfrm>
            <a:off x="0" y="0"/>
            <a:ext cx="18288000" cy="2825359"/>
          </a:xfrm>
          <a:prstGeom prst="rect">
            <a:avLst/>
          </a:prstGeom>
          <a:gradFill>
            <a:gsLst>
              <a:gs pos="0">
                <a:srgbClr val="D4E5F5"/>
              </a:gs>
              <a:gs pos="100000">
                <a:srgbClr val="70A4D5"/>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lnSpc>
                <a:spcPct val="119982"/>
              </a:lnSpc>
              <a:spcBef>
                <a:spcPts val="0"/>
              </a:spcBef>
              <a:spcAft>
                <a:spcPts val="0"/>
              </a:spcAft>
              <a:buNone/>
            </a:pPr>
            <a:endParaRPr sz="600" dirty="0">
              <a:solidFill>
                <a:srgbClr val="1D3A97"/>
              </a:solidFill>
              <a:latin typeface="Libre Franklin SemiBold"/>
              <a:ea typeface="Libre Franklin SemiBold"/>
              <a:cs typeface="Libre Franklin SemiBold"/>
              <a:sym typeface="Libre Franklin SemiBold"/>
            </a:endParaRPr>
          </a:p>
          <a:p>
            <a:pPr marL="0" lvl="0" indent="0" algn="ctr" rtl="0">
              <a:lnSpc>
                <a:spcPct val="119982"/>
              </a:lnSpc>
              <a:spcBef>
                <a:spcPts val="0"/>
              </a:spcBef>
              <a:spcAft>
                <a:spcPts val="0"/>
              </a:spcAft>
              <a:buNone/>
            </a:pPr>
            <a:r>
              <a:rPr lang="en-US" sz="6500" dirty="0">
                <a:solidFill>
                  <a:srgbClr val="1D3A97"/>
                </a:solidFill>
                <a:latin typeface="Libre Franklin SemiBold"/>
                <a:ea typeface="Libre Franklin SemiBold"/>
                <a:cs typeface="Libre Franklin SemiBold"/>
                <a:sym typeface="Libre Franklin SemiBold"/>
              </a:rPr>
              <a:t>Upcoming National Programs</a:t>
            </a:r>
          </a:p>
          <a:p>
            <a:pPr marL="0" lvl="0" indent="0" algn="ctr" rtl="0">
              <a:lnSpc>
                <a:spcPct val="119982"/>
              </a:lnSpc>
              <a:spcBef>
                <a:spcPts val="0"/>
              </a:spcBef>
              <a:spcAft>
                <a:spcPts val="0"/>
              </a:spcAft>
              <a:buNone/>
            </a:pPr>
            <a:endParaRPr sz="6500" dirty="0">
              <a:solidFill>
                <a:srgbClr val="1D3A97"/>
              </a:solidFill>
              <a:latin typeface="Libre Franklin SemiBold"/>
              <a:ea typeface="Libre Franklin SemiBold"/>
              <a:cs typeface="Libre Franklin SemiBold"/>
              <a:sym typeface="Libre Franklin SemiBold"/>
            </a:endParaRPr>
          </a:p>
          <a:p>
            <a:pPr marL="0" lvl="0" indent="0" algn="l" rtl="0">
              <a:lnSpc>
                <a:spcPct val="119982"/>
              </a:lnSpc>
              <a:spcBef>
                <a:spcPts val="0"/>
              </a:spcBef>
              <a:spcAft>
                <a:spcPts val="0"/>
              </a:spcAft>
              <a:buNone/>
            </a:pPr>
            <a:endParaRPr sz="700" dirty="0">
              <a:solidFill>
                <a:srgbClr val="1D3A97"/>
              </a:solidFill>
              <a:latin typeface="Libre Franklin SemiBold"/>
              <a:ea typeface="Libre Franklin SemiBold"/>
              <a:cs typeface="Libre Franklin SemiBold"/>
              <a:sym typeface="Libre Franklin SemiBold"/>
            </a:endParaRPr>
          </a:p>
        </p:txBody>
      </p:sp>
      <p:pic>
        <p:nvPicPr>
          <p:cNvPr id="159" name="Google Shape;159;p24" descr="Logo&#10;&#10;Description automatically generated">
            <a:extLst>
              <a:ext uri="{FF2B5EF4-FFF2-40B4-BE49-F238E27FC236}">
                <a16:creationId xmlns:a16="http://schemas.microsoft.com/office/drawing/2014/main" id="{CD608A15-6810-6CC5-A343-F57AE8B85373}"/>
              </a:ext>
            </a:extLst>
          </p:cNvPr>
          <p:cNvPicPr preferRelativeResize="0"/>
          <p:nvPr/>
        </p:nvPicPr>
        <p:blipFill rotWithShape="1">
          <a:blip r:embed="rId3">
            <a:alphaModFix/>
          </a:blip>
          <a:srcRect/>
          <a:stretch/>
        </p:blipFill>
        <p:spPr>
          <a:xfrm>
            <a:off x="16881799" y="8937392"/>
            <a:ext cx="1129750" cy="1133359"/>
          </a:xfrm>
          <a:prstGeom prst="rect">
            <a:avLst/>
          </a:prstGeom>
          <a:noFill/>
          <a:ln>
            <a:noFill/>
          </a:ln>
        </p:spPr>
      </p:pic>
      <p:sp>
        <p:nvSpPr>
          <p:cNvPr id="160" name="Google Shape;160;p24">
            <a:extLst>
              <a:ext uri="{FF2B5EF4-FFF2-40B4-BE49-F238E27FC236}">
                <a16:creationId xmlns:a16="http://schemas.microsoft.com/office/drawing/2014/main" id="{04A64A6F-174F-D542-9671-2E1E01A2BB71}"/>
              </a:ext>
            </a:extLst>
          </p:cNvPr>
          <p:cNvSpPr txBox="1"/>
          <p:nvPr/>
        </p:nvSpPr>
        <p:spPr>
          <a:xfrm>
            <a:off x="195423" y="3307890"/>
            <a:ext cx="18288000" cy="5946213"/>
          </a:xfrm>
          <a:prstGeom prst="rect">
            <a:avLst/>
          </a:prstGeom>
          <a:noFill/>
          <a:ln>
            <a:noFill/>
          </a:ln>
        </p:spPr>
        <p:txBody>
          <a:bodyPr spcFirstLastPara="1" wrap="square" lIns="91425" tIns="91425" rIns="91425" bIns="91425" anchor="t" anchorCtr="0">
            <a:spAutoFit/>
          </a:bodyPr>
          <a:lstStyle/>
          <a:p>
            <a:pPr marL="914400" lvl="0" indent="0" algn="l" rtl="0">
              <a:lnSpc>
                <a:spcPct val="130000"/>
              </a:lnSpc>
              <a:spcBef>
                <a:spcPts val="0"/>
              </a:spcBef>
              <a:spcAft>
                <a:spcPts val="0"/>
              </a:spcAft>
              <a:buNone/>
            </a:pPr>
            <a:r>
              <a:rPr lang="en-US" sz="3600" dirty="0">
                <a:solidFill>
                  <a:srgbClr val="1D3A97"/>
                </a:solidFill>
                <a:latin typeface="Libre Franklin SemiBold"/>
                <a:ea typeface="Libre Franklin SemiBold"/>
                <a:cs typeface="Libre Franklin SemiBold"/>
                <a:sym typeface="Libre Franklin SemiBold"/>
              </a:rPr>
              <a:t>May 1, 2025, 8pm ET, Debate: Resolved President Trump is Making America Great Again. Register at </a:t>
            </a:r>
            <a:r>
              <a:rPr lang="en-US" sz="3600" dirty="0">
                <a:solidFill>
                  <a:srgbClr val="1D3A97"/>
                </a:solidFill>
                <a:latin typeface="Libre Franklin SemiBold"/>
                <a:ea typeface="Libre Franklin SemiBold"/>
                <a:cs typeface="Libre Franklin SemiBold"/>
                <a:sym typeface="Libre Franklin SemiBold"/>
                <a:hlinkClick r:id="rId4"/>
              </a:rPr>
              <a:t>Newsletter@braverangels.org</a:t>
            </a:r>
            <a:endParaRPr lang="en-US" sz="3600" dirty="0">
              <a:solidFill>
                <a:srgbClr val="1D3A97"/>
              </a:solidFill>
              <a:latin typeface="Libre Franklin SemiBold"/>
              <a:ea typeface="Libre Franklin SemiBold"/>
              <a:cs typeface="Libre Franklin SemiBold"/>
              <a:sym typeface="Libre Franklin SemiBold"/>
            </a:endParaRPr>
          </a:p>
          <a:p>
            <a:pPr marL="914400" lvl="0" indent="0" algn="l" rtl="0">
              <a:lnSpc>
                <a:spcPct val="130000"/>
              </a:lnSpc>
              <a:spcBef>
                <a:spcPts val="0"/>
              </a:spcBef>
              <a:spcAft>
                <a:spcPts val="0"/>
              </a:spcAft>
              <a:buNone/>
            </a:pPr>
            <a:endParaRPr lang="en-US" sz="3600" dirty="0">
              <a:solidFill>
                <a:srgbClr val="1D3A97"/>
              </a:solidFill>
              <a:latin typeface="Libre Franklin SemiBold"/>
              <a:ea typeface="Libre Franklin SemiBold"/>
              <a:cs typeface="Libre Franklin SemiBold"/>
              <a:sym typeface="Libre Franklin SemiBold"/>
            </a:endParaRPr>
          </a:p>
          <a:p>
            <a:pPr marL="914400" lvl="0" indent="0" algn="l" rtl="0">
              <a:lnSpc>
                <a:spcPct val="130000"/>
              </a:lnSpc>
              <a:spcBef>
                <a:spcPts val="0"/>
              </a:spcBef>
              <a:spcAft>
                <a:spcPts val="0"/>
              </a:spcAft>
              <a:buNone/>
            </a:pPr>
            <a:r>
              <a:rPr lang="en-US" sz="3600" dirty="0">
                <a:solidFill>
                  <a:srgbClr val="1D3A97"/>
                </a:solidFill>
                <a:latin typeface="Libre Franklin SemiBold"/>
                <a:ea typeface="Libre Franklin SemiBold"/>
                <a:cs typeface="Libre Franklin SemiBold"/>
                <a:sym typeface="Libre Franklin SemiBold"/>
              </a:rPr>
              <a:t>May 20, 2025, 8pm ET, Debate: Resolved Social Media Companies Should fact-check users’ posts. Register at </a:t>
            </a:r>
            <a:r>
              <a:rPr lang="en-US" sz="3600" dirty="0">
                <a:solidFill>
                  <a:srgbClr val="1D3A97"/>
                </a:solidFill>
                <a:latin typeface="Libre Franklin SemiBold"/>
                <a:ea typeface="Libre Franklin SemiBold"/>
                <a:cs typeface="Libre Franklin SemiBold"/>
                <a:sym typeface="Libre Franklin SemiBold"/>
                <a:hlinkClick r:id="rId5"/>
              </a:rPr>
              <a:t>Media@braverangels.org</a:t>
            </a:r>
            <a:endParaRPr lang="en-US" sz="3600" dirty="0">
              <a:solidFill>
                <a:srgbClr val="1D3A97"/>
              </a:solidFill>
              <a:latin typeface="Libre Franklin SemiBold"/>
              <a:ea typeface="Libre Franklin SemiBold"/>
              <a:cs typeface="Libre Franklin SemiBold"/>
              <a:sym typeface="Libre Franklin SemiBold"/>
            </a:endParaRPr>
          </a:p>
          <a:p>
            <a:pPr marL="914400" lvl="0" indent="0" algn="l" rtl="0">
              <a:lnSpc>
                <a:spcPct val="130000"/>
              </a:lnSpc>
              <a:spcBef>
                <a:spcPts val="0"/>
              </a:spcBef>
              <a:spcAft>
                <a:spcPts val="0"/>
              </a:spcAft>
              <a:buNone/>
            </a:pPr>
            <a:endParaRPr lang="en-US" sz="3600" dirty="0">
              <a:solidFill>
                <a:srgbClr val="1D3A97"/>
              </a:solidFill>
              <a:latin typeface="Libre Franklin SemiBold"/>
              <a:ea typeface="Libre Franklin SemiBold"/>
              <a:cs typeface="Libre Franklin SemiBold"/>
              <a:sym typeface="Libre Franklin SemiBold"/>
            </a:endParaRPr>
          </a:p>
          <a:p>
            <a:pPr marL="914400" lvl="0" indent="0" algn="l" rtl="0">
              <a:lnSpc>
                <a:spcPct val="130000"/>
              </a:lnSpc>
              <a:spcBef>
                <a:spcPts val="0"/>
              </a:spcBef>
              <a:spcAft>
                <a:spcPts val="0"/>
              </a:spcAft>
              <a:buNone/>
            </a:pPr>
            <a:r>
              <a:rPr lang="en-US" sz="3600" dirty="0">
                <a:solidFill>
                  <a:srgbClr val="1D3A97"/>
                </a:solidFill>
                <a:latin typeface="Libre Franklin SemiBold"/>
                <a:ea typeface="Libre Franklin SemiBold"/>
                <a:cs typeface="Libre Franklin SemiBold"/>
                <a:sym typeface="Libre Franklin SemiBold"/>
              </a:rPr>
              <a:t>For </a:t>
            </a:r>
            <a:r>
              <a:rPr lang="en-US" sz="3600">
                <a:solidFill>
                  <a:srgbClr val="1D3A97"/>
                </a:solidFill>
                <a:latin typeface="Libre Franklin SemiBold"/>
                <a:ea typeface="Libre Franklin SemiBold"/>
                <a:cs typeface="Libre Franklin SemiBold"/>
                <a:sym typeface="Libre Franklin SemiBold"/>
              </a:rPr>
              <a:t>more debates </a:t>
            </a:r>
            <a:r>
              <a:rPr lang="en-US" sz="3600" dirty="0">
                <a:solidFill>
                  <a:srgbClr val="1D3A97"/>
                </a:solidFill>
                <a:latin typeface="Libre Franklin SemiBold"/>
                <a:ea typeface="Libre Franklin SemiBold"/>
                <a:cs typeface="Libre Franklin SemiBold"/>
                <a:sym typeface="Libre Franklin SemiBold"/>
              </a:rPr>
              <a:t>and programs visit: </a:t>
            </a:r>
            <a:r>
              <a:rPr lang="en-US" sz="3600" dirty="0">
                <a:solidFill>
                  <a:srgbClr val="1D3A97"/>
                </a:solidFill>
                <a:latin typeface="Libre Franklin SemiBold"/>
                <a:ea typeface="Libre Franklin SemiBold"/>
                <a:cs typeface="Libre Franklin SemiBold"/>
                <a:sym typeface="Libre Franklin SemiBold"/>
                <a:hlinkClick r:id="rId6"/>
              </a:rPr>
              <a:t>https://braverangels.org</a:t>
            </a:r>
            <a:endParaRPr lang="en-US" sz="3600" dirty="0">
              <a:solidFill>
                <a:srgbClr val="1D3A97"/>
              </a:solidFill>
              <a:latin typeface="Libre Franklin SemiBold"/>
              <a:ea typeface="Libre Franklin SemiBold"/>
              <a:cs typeface="Libre Franklin SemiBold"/>
              <a:sym typeface="Libre Franklin SemiBold"/>
            </a:endParaRPr>
          </a:p>
          <a:p>
            <a:pPr marL="914400" lvl="0" indent="0" algn="l" rtl="0">
              <a:lnSpc>
                <a:spcPct val="130000"/>
              </a:lnSpc>
              <a:spcBef>
                <a:spcPts val="0"/>
              </a:spcBef>
              <a:spcAft>
                <a:spcPts val="0"/>
              </a:spcAft>
              <a:buNone/>
            </a:pPr>
            <a:endParaRPr sz="3600" dirty="0">
              <a:solidFill>
                <a:srgbClr val="1D3A97"/>
              </a:solidFill>
              <a:latin typeface="Libre Franklin SemiBold"/>
              <a:ea typeface="Libre Franklin SemiBold"/>
              <a:cs typeface="Libre Franklin SemiBold"/>
              <a:sym typeface="Libre Franklin SemiBold"/>
            </a:endParaRPr>
          </a:p>
        </p:txBody>
      </p:sp>
    </p:spTree>
    <p:extLst>
      <p:ext uri="{BB962C8B-B14F-4D97-AF65-F5344CB8AC3E}">
        <p14:creationId xmlns:p14="http://schemas.microsoft.com/office/powerpoint/2010/main" val="3192949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9">
          <a:extLst>
            <a:ext uri="{FF2B5EF4-FFF2-40B4-BE49-F238E27FC236}">
              <a16:creationId xmlns:a16="http://schemas.microsoft.com/office/drawing/2014/main" id="{663CD765-4C83-7167-0FD3-18E88EB51DA0}"/>
            </a:ext>
          </a:extLst>
        </p:cNvPr>
        <p:cNvGrpSpPr/>
        <p:nvPr/>
      </p:nvGrpSpPr>
      <p:grpSpPr>
        <a:xfrm>
          <a:off x="0" y="0"/>
          <a:ext cx="0" cy="0"/>
          <a:chOff x="0" y="0"/>
          <a:chExt cx="0" cy="0"/>
        </a:xfrm>
      </p:grpSpPr>
      <p:grpSp>
        <p:nvGrpSpPr>
          <p:cNvPr id="570" name="Google Shape;570;p66">
            <a:extLst>
              <a:ext uri="{FF2B5EF4-FFF2-40B4-BE49-F238E27FC236}">
                <a16:creationId xmlns:a16="http://schemas.microsoft.com/office/drawing/2014/main" id="{ED040019-EA66-45E2-036C-838DE1366C59}"/>
              </a:ext>
            </a:extLst>
          </p:cNvPr>
          <p:cNvGrpSpPr/>
          <p:nvPr/>
        </p:nvGrpSpPr>
        <p:grpSpPr>
          <a:xfrm>
            <a:off x="7497708" y="1606500"/>
            <a:ext cx="10082068" cy="8855402"/>
            <a:chOff x="0" y="-640961"/>
            <a:chExt cx="13442757" cy="11807202"/>
          </a:xfrm>
        </p:grpSpPr>
        <p:sp>
          <p:nvSpPr>
            <p:cNvPr id="571" name="Google Shape;571;p66">
              <a:extLst>
                <a:ext uri="{FF2B5EF4-FFF2-40B4-BE49-F238E27FC236}">
                  <a16:creationId xmlns:a16="http://schemas.microsoft.com/office/drawing/2014/main" id="{8A91383A-36D8-46A1-8633-D3A997894260}"/>
                </a:ext>
              </a:extLst>
            </p:cNvPr>
            <p:cNvSpPr txBox="1"/>
            <p:nvPr/>
          </p:nvSpPr>
          <p:spPr>
            <a:xfrm>
              <a:off x="800757" y="-640961"/>
              <a:ext cx="12642000" cy="8666646"/>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None/>
              </a:pPr>
              <a:r>
                <a:rPr lang="en-US" sz="5599" b="1" dirty="0">
                  <a:solidFill>
                    <a:srgbClr val="1D3A97"/>
                  </a:solidFill>
                  <a:latin typeface="Libre Franklin"/>
                  <a:ea typeface="Libre Franklin"/>
                  <a:cs typeface="Libre Franklin"/>
                  <a:sym typeface="Libre Franklin"/>
                </a:rPr>
                <a:t>Other Programs</a:t>
              </a:r>
              <a:endParaRPr dirty="0">
                <a:solidFill>
                  <a:srgbClr val="1D3A97"/>
                </a:solidFill>
              </a:endParaRPr>
            </a:p>
            <a:p>
              <a:pPr marL="457200" lvl="0" indent="-533400" algn="l" rtl="0">
                <a:lnSpc>
                  <a:spcPct val="120003"/>
                </a:lnSpc>
                <a:spcBef>
                  <a:spcPts val="0"/>
                </a:spcBef>
                <a:spcAft>
                  <a:spcPts val="0"/>
                </a:spcAft>
                <a:buClr>
                  <a:srgbClr val="1D3A97"/>
                </a:buClr>
                <a:buSzPts val="4800"/>
                <a:buFont typeface="Libre Franklin"/>
                <a:buChar char="●"/>
              </a:pPr>
              <a:r>
                <a:rPr lang="en-US" sz="4800" dirty="0">
                  <a:solidFill>
                    <a:srgbClr val="1D3A97"/>
                  </a:solidFill>
                  <a:latin typeface="Libre Franklin"/>
                  <a:ea typeface="Libre Franklin"/>
                  <a:cs typeface="Libre Franklin"/>
                  <a:sym typeface="Libre Franklin"/>
                </a:rPr>
                <a:t>1:1 Conversations</a:t>
              </a:r>
            </a:p>
            <a:p>
              <a:pPr marL="457200" lvl="0" indent="-533400" algn="l" rtl="0">
                <a:lnSpc>
                  <a:spcPct val="120003"/>
                </a:lnSpc>
                <a:spcBef>
                  <a:spcPts val="0"/>
                </a:spcBef>
                <a:spcAft>
                  <a:spcPts val="0"/>
                </a:spcAft>
                <a:buClr>
                  <a:srgbClr val="1D3A97"/>
                </a:buClr>
                <a:buSzPts val="4800"/>
                <a:buFont typeface="Libre Franklin"/>
                <a:buChar char="●"/>
              </a:pPr>
              <a:r>
                <a:rPr lang="en-US" sz="4800" dirty="0">
                  <a:solidFill>
                    <a:srgbClr val="1D3A97"/>
                  </a:solidFill>
                  <a:latin typeface="Libre Franklin"/>
                  <a:ea typeface="Libre Franklin"/>
                  <a:cs typeface="Libre Franklin"/>
                  <a:sym typeface="Libre Franklin"/>
                </a:rPr>
                <a:t>Braver Faith</a:t>
              </a:r>
            </a:p>
            <a:p>
              <a:pPr marL="457200" lvl="0" indent="-533400" algn="l" rtl="0">
                <a:lnSpc>
                  <a:spcPct val="120003"/>
                </a:lnSpc>
                <a:spcBef>
                  <a:spcPts val="0"/>
                </a:spcBef>
                <a:spcAft>
                  <a:spcPts val="0"/>
                </a:spcAft>
                <a:buClr>
                  <a:srgbClr val="1D3A97"/>
                </a:buClr>
                <a:buSzPts val="4800"/>
                <a:buFont typeface="Libre Franklin"/>
                <a:buChar char="●"/>
              </a:pPr>
              <a:r>
                <a:rPr lang="en-US" sz="4800" dirty="0">
                  <a:solidFill>
                    <a:srgbClr val="1D3A97"/>
                  </a:solidFill>
                  <a:latin typeface="Libre Franklin"/>
                  <a:ea typeface="Libre Franklin"/>
                  <a:cs typeface="Libre Franklin"/>
                  <a:sym typeface="Libre Franklin"/>
                </a:rPr>
                <a:t>Mental Health Professionals</a:t>
              </a:r>
            </a:p>
            <a:p>
              <a:pPr marL="457200" lvl="0" indent="-533400" algn="l" rtl="0">
                <a:lnSpc>
                  <a:spcPct val="120003"/>
                </a:lnSpc>
                <a:spcBef>
                  <a:spcPts val="0"/>
                </a:spcBef>
                <a:spcAft>
                  <a:spcPts val="0"/>
                </a:spcAft>
                <a:buClr>
                  <a:srgbClr val="1D3A97"/>
                </a:buClr>
                <a:buSzPts val="4800"/>
                <a:buFont typeface="Libre Franklin"/>
                <a:buChar char="●"/>
              </a:pPr>
              <a:r>
                <a:rPr lang="en-US" sz="4800" dirty="0">
                  <a:solidFill>
                    <a:srgbClr val="1D3A97"/>
                  </a:solidFill>
                  <a:latin typeface="Libre Franklin"/>
                  <a:ea typeface="Libre Franklin"/>
                  <a:cs typeface="Libre Franklin"/>
                  <a:sym typeface="Libre Franklin"/>
                </a:rPr>
                <a:t>Braver Angels Musicians</a:t>
              </a:r>
            </a:p>
            <a:p>
              <a:pPr marL="457200" lvl="0" indent="0" algn="l" rtl="0">
                <a:lnSpc>
                  <a:spcPct val="120003"/>
                </a:lnSpc>
                <a:spcBef>
                  <a:spcPts val="0"/>
                </a:spcBef>
                <a:spcAft>
                  <a:spcPts val="0"/>
                </a:spcAft>
                <a:buNone/>
              </a:pPr>
              <a:endParaRPr sz="4800" dirty="0">
                <a:solidFill>
                  <a:srgbClr val="1D3A97"/>
                </a:solidFill>
                <a:latin typeface="Libre Franklin"/>
                <a:ea typeface="Libre Franklin"/>
                <a:cs typeface="Libre Franklin"/>
                <a:sym typeface="Libre Franklin"/>
              </a:endParaRPr>
            </a:p>
            <a:p>
              <a:pPr marL="0" marR="0" lvl="0" indent="0" algn="l" rtl="0">
                <a:lnSpc>
                  <a:spcPct val="120003"/>
                </a:lnSpc>
                <a:spcBef>
                  <a:spcPts val="0"/>
                </a:spcBef>
                <a:spcAft>
                  <a:spcPts val="0"/>
                </a:spcAft>
                <a:buNone/>
              </a:pPr>
              <a:endParaRPr sz="5599" b="1" dirty="0">
                <a:solidFill>
                  <a:srgbClr val="1D3A97"/>
                </a:solidFill>
                <a:latin typeface="Libre Franklin"/>
                <a:ea typeface="Libre Franklin"/>
                <a:cs typeface="Libre Franklin"/>
                <a:sym typeface="Libre Franklin"/>
              </a:endParaRPr>
            </a:p>
          </p:txBody>
        </p:sp>
        <p:sp>
          <p:nvSpPr>
            <p:cNvPr id="572" name="Google Shape;572;p66">
              <a:extLst>
                <a:ext uri="{FF2B5EF4-FFF2-40B4-BE49-F238E27FC236}">
                  <a16:creationId xmlns:a16="http://schemas.microsoft.com/office/drawing/2014/main" id="{7050045F-A463-AC9E-91F4-9343C78E1C4D}"/>
                </a:ext>
              </a:extLst>
            </p:cNvPr>
            <p:cNvSpPr txBox="1"/>
            <p:nvPr/>
          </p:nvSpPr>
          <p:spPr>
            <a:xfrm>
              <a:off x="0" y="9474990"/>
              <a:ext cx="13442700" cy="369300"/>
            </a:xfrm>
            <a:prstGeom prst="rect">
              <a:avLst/>
            </a:prstGeom>
            <a:noFill/>
            <a:ln>
              <a:noFill/>
            </a:ln>
          </p:spPr>
          <p:txBody>
            <a:bodyPr spcFirstLastPara="1" wrap="square" lIns="0" tIns="0" rIns="0" bIns="0" anchor="t" anchorCtr="0">
              <a:spAutoFit/>
            </a:bodyPr>
            <a:lstStyle/>
            <a:p>
              <a:pPr marL="0" marR="0" lvl="0" indent="0" algn="l" rtl="0">
                <a:lnSpc>
                  <a:spcPct val="163333"/>
                </a:lnSpc>
                <a:spcBef>
                  <a:spcPts val="0"/>
                </a:spcBef>
                <a:spcAft>
                  <a:spcPts val="0"/>
                </a:spcAft>
                <a:buNone/>
              </a:pPr>
              <a:endParaRPr sz="1800">
                <a:solidFill>
                  <a:schemeClr val="dk1"/>
                </a:solidFill>
                <a:latin typeface="Calibri"/>
                <a:ea typeface="Calibri"/>
                <a:cs typeface="Calibri"/>
                <a:sym typeface="Calibri"/>
              </a:endParaRPr>
            </a:p>
          </p:txBody>
        </p:sp>
        <p:sp>
          <p:nvSpPr>
            <p:cNvPr id="573" name="Google Shape;573;p66">
              <a:extLst>
                <a:ext uri="{FF2B5EF4-FFF2-40B4-BE49-F238E27FC236}">
                  <a16:creationId xmlns:a16="http://schemas.microsoft.com/office/drawing/2014/main" id="{C6E558B7-8A23-E73A-4C6C-E4454471EC65}"/>
                </a:ext>
              </a:extLst>
            </p:cNvPr>
            <p:cNvSpPr txBox="1"/>
            <p:nvPr/>
          </p:nvSpPr>
          <p:spPr>
            <a:xfrm>
              <a:off x="0" y="10796941"/>
              <a:ext cx="13442700" cy="369300"/>
            </a:xfrm>
            <a:prstGeom prst="rect">
              <a:avLst/>
            </a:prstGeom>
            <a:noFill/>
            <a:ln>
              <a:noFill/>
            </a:ln>
          </p:spPr>
          <p:txBody>
            <a:bodyPr spcFirstLastPara="1" wrap="square" lIns="0" tIns="0" rIns="0" bIns="0" anchor="t" anchorCtr="0">
              <a:spAutoFit/>
            </a:bodyPr>
            <a:lstStyle/>
            <a:p>
              <a:pPr marL="0" marR="0" lvl="0" indent="0" algn="l" rtl="0">
                <a:lnSpc>
                  <a:spcPct val="163333"/>
                </a:lnSpc>
                <a:spcBef>
                  <a:spcPts val="0"/>
                </a:spcBef>
                <a:spcAft>
                  <a:spcPts val="0"/>
                </a:spcAft>
                <a:buNone/>
              </a:pPr>
              <a:endParaRPr sz="1800">
                <a:solidFill>
                  <a:schemeClr val="dk1"/>
                </a:solidFill>
                <a:latin typeface="Calibri"/>
                <a:ea typeface="Calibri"/>
                <a:cs typeface="Calibri"/>
                <a:sym typeface="Calibri"/>
              </a:endParaRPr>
            </a:p>
          </p:txBody>
        </p:sp>
      </p:grpSp>
      <p:sp>
        <p:nvSpPr>
          <p:cNvPr id="574" name="Google Shape;574;p66">
            <a:extLst>
              <a:ext uri="{FF2B5EF4-FFF2-40B4-BE49-F238E27FC236}">
                <a16:creationId xmlns:a16="http://schemas.microsoft.com/office/drawing/2014/main" id="{3B8F6E5D-8F76-1BCC-178B-07AF8B82ABDB}"/>
              </a:ext>
            </a:extLst>
          </p:cNvPr>
          <p:cNvSpPr txBox="1"/>
          <p:nvPr/>
        </p:nvSpPr>
        <p:spPr>
          <a:xfrm>
            <a:off x="10480525" y="6384725"/>
            <a:ext cx="7099200" cy="2080800"/>
          </a:xfrm>
          <a:prstGeom prst="rect">
            <a:avLst/>
          </a:prstGeom>
          <a:noFill/>
          <a:ln>
            <a:noFill/>
          </a:ln>
        </p:spPr>
        <p:txBody>
          <a:bodyPr spcFirstLastPara="1" wrap="square" lIns="91425" tIns="91425" rIns="91425" bIns="91425" anchor="t" anchorCtr="0">
            <a:spAutoFit/>
          </a:bodyPr>
          <a:lstStyle/>
          <a:p>
            <a:pPr marL="0" lvl="0" indent="0" algn="r" rtl="0">
              <a:lnSpc>
                <a:spcPct val="120003"/>
              </a:lnSpc>
              <a:spcBef>
                <a:spcPts val="0"/>
              </a:spcBef>
              <a:spcAft>
                <a:spcPts val="0"/>
              </a:spcAft>
              <a:buNone/>
            </a:pPr>
            <a:r>
              <a:rPr lang="en-US" sz="5599" b="1">
                <a:solidFill>
                  <a:srgbClr val="BC2F2C"/>
                </a:solidFill>
                <a:latin typeface="Libre Franklin"/>
                <a:ea typeface="Libre Franklin"/>
                <a:cs typeface="Libre Franklin"/>
                <a:sym typeface="Libre Franklin"/>
              </a:rPr>
              <a:t>Pair Up.</a:t>
            </a:r>
            <a:r>
              <a:rPr lang="en-US" sz="5599" b="1">
                <a:solidFill>
                  <a:srgbClr val="1D3A97"/>
                </a:solidFill>
                <a:latin typeface="Libre Franklin"/>
                <a:ea typeface="Libre Franklin"/>
                <a:cs typeface="Libre Franklin"/>
                <a:sym typeface="Libre Franklin"/>
              </a:rPr>
              <a:t>Bravely</a:t>
            </a:r>
            <a:endParaRPr sz="5599" b="1">
              <a:solidFill>
                <a:srgbClr val="1D3A97"/>
              </a:solidFill>
              <a:latin typeface="Libre Franklin"/>
              <a:ea typeface="Libre Franklin"/>
              <a:cs typeface="Libre Franklin"/>
              <a:sym typeface="Libre Franklin"/>
            </a:endParaRPr>
          </a:p>
          <a:p>
            <a:pPr marL="0" lvl="0" indent="0" algn="r" rtl="0">
              <a:lnSpc>
                <a:spcPct val="120003"/>
              </a:lnSpc>
              <a:spcBef>
                <a:spcPts val="0"/>
              </a:spcBef>
              <a:spcAft>
                <a:spcPts val="0"/>
              </a:spcAft>
              <a:buNone/>
            </a:pPr>
            <a:r>
              <a:rPr lang="en-US" sz="5599" b="1">
                <a:solidFill>
                  <a:srgbClr val="BC2F2C"/>
                </a:solidFill>
                <a:latin typeface="Libre Franklin"/>
                <a:ea typeface="Libre Franklin"/>
                <a:cs typeface="Libre Franklin"/>
                <a:sym typeface="Libre Franklin"/>
              </a:rPr>
              <a:t>Experience.</a:t>
            </a:r>
            <a:r>
              <a:rPr lang="en-US" sz="5599" b="1">
                <a:solidFill>
                  <a:srgbClr val="1D3A97"/>
                </a:solidFill>
                <a:latin typeface="Libre Franklin"/>
                <a:ea typeface="Libre Franklin"/>
                <a:cs typeface="Libre Franklin"/>
                <a:sym typeface="Libre Franklin"/>
              </a:rPr>
              <a:t>Bravely</a:t>
            </a:r>
            <a:endParaRPr sz="5599" b="1">
              <a:solidFill>
                <a:srgbClr val="BC2F2C"/>
              </a:solidFill>
              <a:latin typeface="Libre Franklin"/>
              <a:ea typeface="Libre Franklin"/>
              <a:cs typeface="Libre Franklin"/>
              <a:sym typeface="Libre Franklin"/>
            </a:endParaRPr>
          </a:p>
        </p:txBody>
      </p:sp>
      <p:pic>
        <p:nvPicPr>
          <p:cNvPr id="575" name="Google Shape;575;p66" descr="Logo&#10;&#10;Description automatically generated">
            <a:extLst>
              <a:ext uri="{FF2B5EF4-FFF2-40B4-BE49-F238E27FC236}">
                <a16:creationId xmlns:a16="http://schemas.microsoft.com/office/drawing/2014/main" id="{FAE782E8-73E2-E378-19EE-5D5463A836B6}"/>
              </a:ext>
            </a:extLst>
          </p:cNvPr>
          <p:cNvPicPr preferRelativeResize="0"/>
          <p:nvPr/>
        </p:nvPicPr>
        <p:blipFill rotWithShape="1">
          <a:blip r:embed="rId3">
            <a:alphaModFix/>
          </a:blip>
          <a:srcRect/>
          <a:stretch/>
        </p:blipFill>
        <p:spPr>
          <a:xfrm>
            <a:off x="16881799" y="8937392"/>
            <a:ext cx="1129750" cy="1133359"/>
          </a:xfrm>
          <a:prstGeom prst="rect">
            <a:avLst/>
          </a:prstGeom>
          <a:noFill/>
          <a:ln>
            <a:noFill/>
          </a:ln>
        </p:spPr>
      </p:pic>
      <p:pic>
        <p:nvPicPr>
          <p:cNvPr id="576" name="Google Shape;576;p66">
            <a:extLst>
              <a:ext uri="{FF2B5EF4-FFF2-40B4-BE49-F238E27FC236}">
                <a16:creationId xmlns:a16="http://schemas.microsoft.com/office/drawing/2014/main" id="{E31E7A4F-F2BA-7AD8-9998-8EAC66BE4EDB}"/>
              </a:ext>
            </a:extLst>
          </p:cNvPr>
          <p:cNvPicPr preferRelativeResize="0"/>
          <p:nvPr/>
        </p:nvPicPr>
        <p:blipFill rotWithShape="1">
          <a:blip r:embed="rId4">
            <a:alphaModFix/>
          </a:blip>
          <a:srcRect l="3462" r="3453"/>
          <a:stretch/>
        </p:blipFill>
        <p:spPr>
          <a:xfrm flipH="1">
            <a:off x="623400" y="1039226"/>
            <a:ext cx="6259200" cy="6746100"/>
          </a:xfrm>
          <a:prstGeom prst="roundRect">
            <a:avLst>
              <a:gd name="adj" fmla="val 16667"/>
            </a:avLst>
          </a:prstGeom>
          <a:noFill/>
          <a:ln>
            <a:noFill/>
          </a:ln>
        </p:spPr>
      </p:pic>
    </p:spTree>
    <p:extLst>
      <p:ext uri="{BB962C8B-B14F-4D97-AF65-F5344CB8AC3E}">
        <p14:creationId xmlns:p14="http://schemas.microsoft.com/office/powerpoint/2010/main" val="971040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1"/>
          <p:cNvSpPr txBox="1"/>
          <p:nvPr/>
        </p:nvSpPr>
        <p:spPr>
          <a:xfrm>
            <a:off x="9339423" y="6816323"/>
            <a:ext cx="7387500" cy="277200"/>
          </a:xfrm>
          <a:prstGeom prst="rect">
            <a:avLst/>
          </a:prstGeom>
          <a:noFill/>
          <a:ln>
            <a:noFill/>
          </a:ln>
        </p:spPr>
        <p:txBody>
          <a:bodyPr spcFirstLastPara="1" wrap="square" lIns="0" tIns="0" rIns="0" bIns="0" anchor="t" anchorCtr="0">
            <a:spAutoFit/>
          </a:bodyPr>
          <a:lstStyle/>
          <a:p>
            <a:pPr marL="0" marR="0" lvl="0" indent="0" algn="l" rtl="0">
              <a:lnSpc>
                <a:spcPct val="163277"/>
              </a:lnSpc>
              <a:spcBef>
                <a:spcPts val="0"/>
              </a:spcBef>
              <a:spcAft>
                <a:spcPts val="0"/>
              </a:spcAft>
              <a:buNone/>
            </a:pPr>
            <a:endParaRPr sz="1800">
              <a:solidFill>
                <a:schemeClr val="dk1"/>
              </a:solidFill>
              <a:latin typeface="Calibri"/>
              <a:ea typeface="Calibri"/>
              <a:cs typeface="Calibri"/>
              <a:sym typeface="Calibri"/>
            </a:endParaRPr>
          </a:p>
        </p:txBody>
      </p:sp>
      <p:sp>
        <p:nvSpPr>
          <p:cNvPr id="220" name="Google Shape;220;p31"/>
          <p:cNvSpPr txBox="1"/>
          <p:nvPr/>
        </p:nvSpPr>
        <p:spPr>
          <a:xfrm>
            <a:off x="1164950" y="552850"/>
            <a:ext cx="14748900" cy="1293000"/>
          </a:xfrm>
          <a:prstGeom prst="rect">
            <a:avLst/>
          </a:prstGeom>
          <a:noFill/>
          <a:ln>
            <a:noFill/>
          </a:ln>
        </p:spPr>
        <p:txBody>
          <a:bodyPr spcFirstLastPara="1" wrap="square" lIns="91425" tIns="91425" rIns="91425" bIns="91425" anchor="t" anchorCtr="0">
            <a:spAutoFit/>
          </a:bodyPr>
          <a:lstStyle/>
          <a:p>
            <a:pPr marL="0" lvl="0" indent="0" algn="l" rtl="0">
              <a:lnSpc>
                <a:spcPct val="119982"/>
              </a:lnSpc>
              <a:spcBef>
                <a:spcPts val="0"/>
              </a:spcBef>
              <a:spcAft>
                <a:spcPts val="0"/>
              </a:spcAft>
              <a:buNone/>
            </a:pPr>
            <a:endParaRPr sz="7200">
              <a:solidFill>
                <a:srgbClr val="ECEDF8"/>
              </a:solidFill>
              <a:latin typeface="Libre Franklin Medium"/>
              <a:ea typeface="Libre Franklin Medium"/>
              <a:cs typeface="Libre Franklin Medium"/>
              <a:sym typeface="Libre Franklin Medium"/>
            </a:endParaRPr>
          </a:p>
        </p:txBody>
      </p:sp>
      <p:pic>
        <p:nvPicPr>
          <p:cNvPr id="221" name="Google Shape;221;p31" descr="Logo&#10;&#10;Description automatically generated"/>
          <p:cNvPicPr preferRelativeResize="0"/>
          <p:nvPr/>
        </p:nvPicPr>
        <p:blipFill rotWithShape="1">
          <a:blip r:embed="rId3">
            <a:alphaModFix/>
          </a:blip>
          <a:srcRect/>
          <a:stretch/>
        </p:blipFill>
        <p:spPr>
          <a:xfrm>
            <a:off x="16881799" y="8937392"/>
            <a:ext cx="1129750" cy="1133359"/>
          </a:xfrm>
          <a:prstGeom prst="rect">
            <a:avLst/>
          </a:prstGeom>
          <a:noFill/>
          <a:ln>
            <a:noFill/>
          </a:ln>
        </p:spPr>
      </p:pic>
      <p:sp>
        <p:nvSpPr>
          <p:cNvPr id="222" name="Google Shape;222;p31"/>
          <p:cNvSpPr txBox="1"/>
          <p:nvPr/>
        </p:nvSpPr>
        <p:spPr>
          <a:xfrm>
            <a:off x="19600" y="0"/>
            <a:ext cx="18288000" cy="1401900"/>
          </a:xfrm>
          <a:prstGeom prst="rect">
            <a:avLst/>
          </a:prstGeom>
          <a:gradFill>
            <a:gsLst>
              <a:gs pos="0">
                <a:srgbClr val="D4E5F5"/>
              </a:gs>
              <a:gs pos="100000">
                <a:srgbClr val="70A4D5"/>
              </a:gs>
            </a:gsLst>
            <a:lin ang="5400012" scaled="0"/>
          </a:gradFill>
          <a:ln w="9525" cap="flat" cmpd="sng">
            <a:solidFill>
              <a:srgbClr val="1155CC"/>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9982"/>
              </a:lnSpc>
              <a:spcBef>
                <a:spcPts val="0"/>
              </a:spcBef>
              <a:spcAft>
                <a:spcPts val="0"/>
              </a:spcAft>
              <a:buNone/>
            </a:pPr>
            <a:endParaRPr sz="600" dirty="0">
              <a:solidFill>
                <a:srgbClr val="1D3A97"/>
              </a:solidFill>
              <a:latin typeface="Libre Franklin SemiBold"/>
              <a:ea typeface="Libre Franklin SemiBold"/>
              <a:cs typeface="Libre Franklin SemiBold"/>
              <a:sym typeface="Libre Franklin SemiBold"/>
            </a:endParaRPr>
          </a:p>
          <a:p>
            <a:pPr marL="0" lvl="0" indent="0" algn="ctr" rtl="0">
              <a:lnSpc>
                <a:spcPct val="119982"/>
              </a:lnSpc>
              <a:spcBef>
                <a:spcPts val="0"/>
              </a:spcBef>
              <a:spcAft>
                <a:spcPts val="0"/>
              </a:spcAft>
              <a:buNone/>
            </a:pPr>
            <a:endParaRPr sz="600" dirty="0">
              <a:solidFill>
                <a:srgbClr val="1D3A97"/>
              </a:solidFill>
              <a:latin typeface="Libre Franklin SemiBold"/>
              <a:ea typeface="Libre Franklin SemiBold"/>
              <a:cs typeface="Libre Franklin SemiBold"/>
              <a:sym typeface="Libre Franklin SemiBold"/>
            </a:endParaRPr>
          </a:p>
          <a:p>
            <a:pPr marL="0" lvl="0" indent="0" algn="ctr" rtl="0">
              <a:lnSpc>
                <a:spcPct val="119982"/>
              </a:lnSpc>
              <a:spcBef>
                <a:spcPts val="0"/>
              </a:spcBef>
              <a:spcAft>
                <a:spcPts val="0"/>
              </a:spcAft>
              <a:buNone/>
            </a:pPr>
            <a:r>
              <a:rPr lang="en-US" sz="5800" dirty="0">
                <a:solidFill>
                  <a:srgbClr val="1D3A97"/>
                </a:solidFill>
                <a:latin typeface="Libre Franklin SemiBold"/>
                <a:ea typeface="Roboto"/>
                <a:cs typeface="Roboto"/>
                <a:sym typeface="Libre Franklin SemiBold"/>
              </a:rPr>
              <a:t>National Conventions</a:t>
            </a:r>
            <a:endParaRPr sz="5800" dirty="0">
              <a:solidFill>
                <a:schemeClr val="dk2"/>
              </a:solidFill>
              <a:latin typeface="Roboto"/>
              <a:ea typeface="Roboto"/>
              <a:cs typeface="Roboto"/>
              <a:sym typeface="Roboto"/>
            </a:endParaRPr>
          </a:p>
        </p:txBody>
      </p:sp>
      <p:sp>
        <p:nvSpPr>
          <p:cNvPr id="223" name="Google Shape;223;p31"/>
          <p:cNvSpPr txBox="1"/>
          <p:nvPr/>
        </p:nvSpPr>
        <p:spPr>
          <a:xfrm>
            <a:off x="1164950" y="1598900"/>
            <a:ext cx="15717000" cy="7141500"/>
          </a:xfrm>
          <a:prstGeom prst="rect">
            <a:avLst/>
          </a:prstGeom>
          <a:noFill/>
          <a:ln>
            <a:noFill/>
          </a:ln>
        </p:spPr>
        <p:txBody>
          <a:bodyPr spcFirstLastPara="1" wrap="square" lIns="91425" tIns="91425" rIns="91425" bIns="91425" anchor="t" anchorCtr="0">
            <a:noAutofit/>
          </a:bodyPr>
          <a:lstStyle/>
          <a:p>
            <a:pPr marL="0" lvl="0" indent="457200" algn="l" rtl="0">
              <a:lnSpc>
                <a:spcPct val="100000"/>
              </a:lnSpc>
              <a:spcBef>
                <a:spcPts val="0"/>
              </a:spcBef>
              <a:spcAft>
                <a:spcPts val="0"/>
              </a:spcAft>
              <a:buNone/>
            </a:pPr>
            <a:endParaRPr sz="3000" dirty="0">
              <a:solidFill>
                <a:srgbClr val="1D3A97"/>
              </a:solidFill>
              <a:latin typeface="Libre Franklin SemiBold"/>
              <a:ea typeface="Libre Franklin SemiBold"/>
              <a:cs typeface="Libre Franklin SemiBold"/>
              <a:sym typeface="Libre Franklin SemiBold"/>
            </a:endParaRPr>
          </a:p>
          <a:p>
            <a:pPr marL="0" lvl="0" indent="457200" algn="l" rtl="0">
              <a:lnSpc>
                <a:spcPct val="100000"/>
              </a:lnSpc>
              <a:spcBef>
                <a:spcPts val="0"/>
              </a:spcBef>
              <a:spcAft>
                <a:spcPts val="0"/>
              </a:spcAft>
              <a:buNone/>
            </a:pPr>
            <a:r>
              <a:rPr lang="en-US" sz="4400" b="1" dirty="0">
                <a:solidFill>
                  <a:srgbClr val="1D3A97"/>
                </a:solidFill>
                <a:latin typeface="Libre Franklin SemiBold"/>
                <a:ea typeface="Libre Franklin SemiBold"/>
                <a:cs typeface="Libre Franklin SemiBold"/>
                <a:sym typeface="Libre Franklin SemiBold"/>
              </a:rPr>
              <a:t>2023 Convention in Gettysburg, PA</a:t>
            </a:r>
            <a:endParaRPr sz="4400" b="1" dirty="0">
              <a:solidFill>
                <a:srgbClr val="1D3A97"/>
              </a:solidFill>
              <a:latin typeface="Libre Franklin SemiBold"/>
              <a:ea typeface="Libre Franklin SemiBold"/>
              <a:cs typeface="Libre Franklin SemiBold"/>
              <a:sym typeface="Libre Franklin SemiBold"/>
            </a:endParaRPr>
          </a:p>
          <a:p>
            <a:pPr marL="0" lvl="0" indent="0" algn="l" rtl="0">
              <a:lnSpc>
                <a:spcPct val="100000"/>
              </a:lnSpc>
              <a:spcBef>
                <a:spcPts val="0"/>
              </a:spcBef>
              <a:spcAft>
                <a:spcPts val="0"/>
              </a:spcAft>
              <a:buNone/>
            </a:pPr>
            <a:r>
              <a:rPr lang="en-US" sz="4800" b="1" dirty="0">
                <a:solidFill>
                  <a:srgbClr val="1D3A97"/>
                </a:solidFill>
                <a:latin typeface="Libre Franklin"/>
                <a:ea typeface="Libre Franklin"/>
                <a:cs typeface="Libre Franklin"/>
                <a:sym typeface="Libre Franklin"/>
              </a:rPr>
              <a:t>   </a:t>
            </a:r>
            <a:r>
              <a:rPr lang="en-US" sz="4400" b="1" dirty="0">
                <a:solidFill>
                  <a:srgbClr val="1D3A97"/>
                </a:solidFill>
                <a:latin typeface="Libre Franklin"/>
                <a:ea typeface="Libre Franklin"/>
                <a:cs typeface="Libre Franklin"/>
                <a:sym typeface="Libre Franklin"/>
              </a:rPr>
              <a:t>2024 in Kenosha </a:t>
            </a:r>
            <a:r>
              <a:rPr lang="en-US" sz="4400" b="1" dirty="0" err="1">
                <a:solidFill>
                  <a:srgbClr val="1D3A97"/>
                </a:solidFill>
                <a:latin typeface="Libre Franklin"/>
                <a:ea typeface="Libre Franklin"/>
                <a:cs typeface="Libre Franklin"/>
                <a:sym typeface="Libre Franklin"/>
              </a:rPr>
              <a:t>Wisconsin:“American</a:t>
            </a:r>
            <a:r>
              <a:rPr lang="en-US" sz="4400" b="1" dirty="0">
                <a:solidFill>
                  <a:srgbClr val="1D3A97"/>
                </a:solidFill>
                <a:latin typeface="Libre Franklin"/>
                <a:ea typeface="Libre Franklin"/>
                <a:cs typeface="Libre Franklin"/>
                <a:sym typeface="Libre Franklin"/>
              </a:rPr>
              <a:t> Hope Campaign”</a:t>
            </a:r>
            <a:endParaRPr sz="4400" b="1" dirty="0">
              <a:solidFill>
                <a:srgbClr val="1D3A97"/>
              </a:solidFill>
              <a:latin typeface="Libre Franklin"/>
              <a:ea typeface="Libre Franklin"/>
              <a:cs typeface="Libre Franklin"/>
              <a:sym typeface="Libre Franklin"/>
            </a:endParaRPr>
          </a:p>
          <a:p>
            <a:pPr marL="0" lvl="0" indent="0" algn="l" rtl="0">
              <a:lnSpc>
                <a:spcPct val="100000"/>
              </a:lnSpc>
              <a:spcBef>
                <a:spcPts val="0"/>
              </a:spcBef>
              <a:spcAft>
                <a:spcPts val="0"/>
              </a:spcAft>
              <a:buNone/>
            </a:pPr>
            <a:endParaRPr sz="3000" dirty="0">
              <a:solidFill>
                <a:srgbClr val="1D3A97"/>
              </a:solidFill>
              <a:latin typeface="Libre Franklin SemiBold"/>
              <a:ea typeface="Libre Franklin SemiBold"/>
              <a:cs typeface="Libre Franklin SemiBold"/>
              <a:sym typeface="Libre Franklin SemiBold"/>
            </a:endParaRPr>
          </a:p>
          <a:p>
            <a:pPr marL="1828800" lvl="0" indent="0" algn="l" rtl="0">
              <a:lnSpc>
                <a:spcPct val="100000"/>
              </a:lnSpc>
              <a:spcBef>
                <a:spcPts val="0"/>
              </a:spcBef>
              <a:spcAft>
                <a:spcPts val="0"/>
              </a:spcAft>
              <a:buNone/>
            </a:pPr>
            <a:r>
              <a:rPr lang="en-US" sz="3600" dirty="0">
                <a:solidFill>
                  <a:srgbClr val="1D3A97"/>
                </a:solidFill>
                <a:latin typeface="Roboto"/>
                <a:ea typeface="Roboto"/>
                <a:cs typeface="Roboto"/>
                <a:sym typeface="Roboto"/>
              </a:rPr>
              <a:t>BA programs, podcasts, debates and films </a:t>
            </a:r>
            <a:endParaRPr sz="3600" dirty="0">
              <a:solidFill>
                <a:srgbClr val="1D3A97"/>
              </a:solidFill>
              <a:latin typeface="Roboto"/>
              <a:ea typeface="Roboto"/>
              <a:cs typeface="Roboto"/>
              <a:sym typeface="Roboto"/>
            </a:endParaRPr>
          </a:p>
          <a:p>
            <a:pPr marL="1828800" lvl="0" indent="0" algn="l" rtl="0">
              <a:lnSpc>
                <a:spcPct val="100000"/>
              </a:lnSpc>
              <a:spcBef>
                <a:spcPts val="0"/>
              </a:spcBef>
              <a:spcAft>
                <a:spcPts val="0"/>
              </a:spcAft>
              <a:buNone/>
            </a:pPr>
            <a:r>
              <a:rPr lang="en-US" sz="3600" dirty="0">
                <a:solidFill>
                  <a:srgbClr val="1D3A97"/>
                </a:solidFill>
                <a:latin typeface="Roboto"/>
                <a:ea typeface="Roboto"/>
                <a:cs typeface="Roboto"/>
                <a:sym typeface="Roboto"/>
              </a:rPr>
              <a:t>to help reduce political polarization </a:t>
            </a:r>
            <a:endParaRPr sz="3600" dirty="0">
              <a:solidFill>
                <a:srgbClr val="1D3A97"/>
              </a:solidFill>
              <a:latin typeface="Roboto"/>
              <a:ea typeface="Roboto"/>
              <a:cs typeface="Roboto"/>
              <a:sym typeface="Roboto"/>
            </a:endParaRPr>
          </a:p>
          <a:p>
            <a:pPr marL="1828800" lvl="0" indent="0" algn="l" rtl="0">
              <a:lnSpc>
                <a:spcPct val="100000"/>
              </a:lnSpc>
              <a:spcBef>
                <a:spcPts val="0"/>
              </a:spcBef>
              <a:spcAft>
                <a:spcPts val="0"/>
              </a:spcAft>
              <a:buNone/>
            </a:pPr>
            <a:r>
              <a:rPr lang="en-US" sz="3600" dirty="0">
                <a:solidFill>
                  <a:srgbClr val="1D3A97"/>
                </a:solidFill>
                <a:latin typeface="Roboto"/>
                <a:ea typeface="Roboto"/>
                <a:cs typeface="Roboto"/>
                <a:sym typeface="Roboto"/>
              </a:rPr>
              <a:t>and find common ground on controversial topics </a:t>
            </a:r>
            <a:endParaRPr sz="3600" dirty="0">
              <a:solidFill>
                <a:srgbClr val="1D3A97"/>
              </a:solidFill>
              <a:latin typeface="Roboto"/>
              <a:ea typeface="Roboto"/>
              <a:cs typeface="Roboto"/>
              <a:sym typeface="Roboto"/>
            </a:endParaRPr>
          </a:p>
          <a:p>
            <a:pPr marL="1828800" lvl="0" indent="0" algn="l" rtl="0">
              <a:lnSpc>
                <a:spcPct val="100000"/>
              </a:lnSpc>
              <a:spcBef>
                <a:spcPts val="0"/>
              </a:spcBef>
              <a:spcAft>
                <a:spcPts val="0"/>
              </a:spcAft>
              <a:buNone/>
            </a:pPr>
            <a:r>
              <a:rPr lang="en-US" sz="3600" dirty="0">
                <a:solidFill>
                  <a:srgbClr val="1D3A97"/>
                </a:solidFill>
                <a:latin typeface="Roboto"/>
                <a:ea typeface="Roboto"/>
                <a:cs typeface="Roboto"/>
                <a:sym typeface="Roboto"/>
              </a:rPr>
              <a:t>during this election year and beyond.</a:t>
            </a:r>
            <a:endParaRPr sz="3600" dirty="0">
              <a:solidFill>
                <a:srgbClr val="1D3A97"/>
              </a:solidFill>
              <a:latin typeface="Roboto"/>
              <a:ea typeface="Roboto"/>
              <a:cs typeface="Roboto"/>
              <a:sym typeface="Roboto"/>
            </a:endParaRPr>
          </a:p>
          <a:p>
            <a:pPr marL="1828800" lvl="0" indent="0" algn="l" rtl="0">
              <a:lnSpc>
                <a:spcPct val="100000"/>
              </a:lnSpc>
              <a:spcBef>
                <a:spcPts val="0"/>
              </a:spcBef>
              <a:spcAft>
                <a:spcPts val="0"/>
              </a:spcAft>
              <a:buNone/>
            </a:pPr>
            <a:endParaRPr sz="3600" dirty="0">
              <a:solidFill>
                <a:srgbClr val="1D3A97"/>
              </a:solidFill>
              <a:latin typeface="Libre Franklin SemiBold"/>
              <a:ea typeface="Libre Franklin SemiBold"/>
              <a:cs typeface="Libre Franklin SemiBold"/>
              <a:sym typeface="Libre Franklin SemiBold"/>
            </a:endParaRPr>
          </a:p>
          <a:p>
            <a:pPr marL="0" lvl="0" indent="0" algn="l" rtl="0">
              <a:lnSpc>
                <a:spcPct val="100000"/>
              </a:lnSpc>
              <a:spcBef>
                <a:spcPts val="0"/>
              </a:spcBef>
              <a:spcAft>
                <a:spcPts val="0"/>
              </a:spcAft>
              <a:buNone/>
            </a:pPr>
            <a:r>
              <a:rPr lang="en-US" sz="3000" dirty="0">
                <a:solidFill>
                  <a:srgbClr val="1D3A97"/>
                </a:solidFill>
                <a:latin typeface="Libre Franklin SemiBold"/>
                <a:ea typeface="Libre Franklin SemiBold"/>
                <a:cs typeface="Libre Franklin SemiBold"/>
                <a:sym typeface="Libre Franklin SemiBold"/>
              </a:rPr>
              <a:t> 	</a:t>
            </a:r>
            <a:endParaRPr sz="3000" b="1" i="1" dirty="0">
              <a:solidFill>
                <a:srgbClr val="1D3A97"/>
              </a:solidFill>
              <a:latin typeface="Libre Franklin"/>
              <a:ea typeface="Libre Franklin"/>
              <a:cs typeface="Libre Franklin"/>
              <a:sym typeface="Libre Franklin"/>
            </a:endParaRPr>
          </a:p>
        </p:txBody>
      </p:sp>
      <p:sp>
        <p:nvSpPr>
          <p:cNvPr id="224" name="Google Shape;224;p31"/>
          <p:cNvSpPr txBox="1"/>
          <p:nvPr/>
        </p:nvSpPr>
        <p:spPr>
          <a:xfrm>
            <a:off x="631825" y="8994125"/>
            <a:ext cx="16095000" cy="740025"/>
          </a:xfrm>
          <a:prstGeom prst="rect">
            <a:avLst/>
          </a:prstGeom>
          <a:noFill/>
          <a:ln>
            <a:noFill/>
          </a:ln>
        </p:spPr>
        <p:txBody>
          <a:bodyPr spcFirstLastPara="1" wrap="square" lIns="91425" tIns="91425" rIns="91425" bIns="91425" anchor="t" anchorCtr="0">
            <a:noAutofit/>
          </a:bodyPr>
          <a:lstStyle/>
          <a:p>
            <a:pPr marL="0" lvl="0" indent="457200" algn="l" rtl="0">
              <a:lnSpc>
                <a:spcPct val="119982"/>
              </a:lnSpc>
              <a:spcBef>
                <a:spcPts val="0"/>
              </a:spcBef>
              <a:spcAft>
                <a:spcPts val="0"/>
              </a:spcAft>
              <a:buNone/>
            </a:pPr>
            <a:r>
              <a:rPr lang="en-US" sz="2700" dirty="0">
                <a:solidFill>
                  <a:schemeClr val="lt1"/>
                </a:solidFill>
                <a:latin typeface="Libre Franklin SemiBold"/>
                <a:ea typeface="Libre Franklin SemiBold"/>
                <a:cs typeface="Libre Franklin SemiBold"/>
                <a:sym typeface="Libre Franklin SemiBold"/>
              </a:rPr>
              <a:t>To learn more about the convention, go to: braverangels.org/2024-convention/</a:t>
            </a:r>
            <a:endParaRPr sz="2700" dirty="0">
              <a:solidFill>
                <a:schemeClr val="lt1"/>
              </a:solidFill>
              <a:latin typeface="Libre Franklin SemiBold"/>
              <a:ea typeface="Libre Franklin SemiBold"/>
              <a:cs typeface="Libre Franklin SemiBold"/>
              <a:sym typeface="Libre Franklin SemiBo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99">
          <a:extLst>
            <a:ext uri="{FF2B5EF4-FFF2-40B4-BE49-F238E27FC236}">
              <a16:creationId xmlns:a16="http://schemas.microsoft.com/office/drawing/2014/main" id="{10F3F70D-17DD-1A2C-0CE9-555C9652AFEE}"/>
            </a:ext>
          </a:extLst>
        </p:cNvPr>
        <p:cNvGrpSpPr/>
        <p:nvPr/>
      </p:nvGrpSpPr>
      <p:grpSpPr>
        <a:xfrm>
          <a:off x="0" y="0"/>
          <a:ext cx="0" cy="0"/>
          <a:chOff x="0" y="0"/>
          <a:chExt cx="0" cy="0"/>
        </a:xfrm>
      </p:grpSpPr>
      <p:pic>
        <p:nvPicPr>
          <p:cNvPr id="700" name="Google Shape;700;p80">
            <a:extLst>
              <a:ext uri="{FF2B5EF4-FFF2-40B4-BE49-F238E27FC236}">
                <a16:creationId xmlns:a16="http://schemas.microsoft.com/office/drawing/2014/main" id="{397D6EDA-F7DA-3851-FACB-441EC9F6813C}"/>
              </a:ext>
            </a:extLst>
          </p:cNvPr>
          <p:cNvPicPr preferRelativeResize="0"/>
          <p:nvPr/>
        </p:nvPicPr>
        <p:blipFill rotWithShape="1">
          <a:blip r:embed="rId3">
            <a:alphaModFix/>
          </a:blip>
          <a:srcRect l="13417" r="6812" b="16527"/>
          <a:stretch/>
        </p:blipFill>
        <p:spPr>
          <a:xfrm>
            <a:off x="9491750" y="2069350"/>
            <a:ext cx="8115300" cy="5102700"/>
          </a:xfrm>
          <a:prstGeom prst="roundRect">
            <a:avLst>
              <a:gd name="adj" fmla="val 16667"/>
            </a:avLst>
          </a:prstGeom>
          <a:noFill/>
          <a:ln>
            <a:noFill/>
          </a:ln>
        </p:spPr>
      </p:pic>
      <p:sp>
        <p:nvSpPr>
          <p:cNvPr id="701" name="Google Shape;701;p80">
            <a:extLst>
              <a:ext uri="{FF2B5EF4-FFF2-40B4-BE49-F238E27FC236}">
                <a16:creationId xmlns:a16="http://schemas.microsoft.com/office/drawing/2014/main" id="{5EA9828B-00B9-C61E-C3B2-DBD85FC58BED}"/>
              </a:ext>
            </a:extLst>
          </p:cNvPr>
          <p:cNvSpPr txBox="1"/>
          <p:nvPr/>
        </p:nvSpPr>
        <p:spPr>
          <a:xfrm>
            <a:off x="1106725" y="3169150"/>
            <a:ext cx="7995000" cy="4431983"/>
          </a:xfrm>
          <a:prstGeom prst="rect">
            <a:avLst/>
          </a:prstGeom>
          <a:noFill/>
          <a:ln>
            <a:noFill/>
          </a:ln>
        </p:spPr>
        <p:txBody>
          <a:bodyPr spcFirstLastPara="1" wrap="square" lIns="0" tIns="0" rIns="0" bIns="0" anchor="t" anchorCtr="0">
            <a:spAutoFit/>
          </a:bodyPr>
          <a:lstStyle/>
          <a:p>
            <a:pPr marL="457200" marR="0" lvl="0" indent="-533400" algn="l" rtl="0">
              <a:lnSpc>
                <a:spcPct val="120002"/>
              </a:lnSpc>
              <a:spcBef>
                <a:spcPts val="0"/>
              </a:spcBef>
              <a:spcAft>
                <a:spcPts val="0"/>
              </a:spcAft>
              <a:buClr>
                <a:srgbClr val="1D3A97"/>
              </a:buClr>
              <a:buSzPts val="4800"/>
              <a:buFont typeface="Libre Franklin Medium"/>
              <a:buChar char="●"/>
            </a:pPr>
            <a:r>
              <a:rPr lang="en-US" sz="4800" dirty="0">
                <a:solidFill>
                  <a:srgbClr val="1D3A97"/>
                </a:solidFill>
                <a:latin typeface="Libre Franklin Medium"/>
                <a:ea typeface="Libre Franklin Medium"/>
                <a:cs typeface="Libre Franklin Medium"/>
                <a:sym typeface="Libre Franklin Medium"/>
              </a:rPr>
              <a:t>Goal: Work with legislators and </a:t>
            </a:r>
            <a:br>
              <a:rPr lang="en-US" sz="4800" dirty="0">
                <a:solidFill>
                  <a:srgbClr val="1D3A97"/>
                </a:solidFill>
                <a:latin typeface="Libre Franklin Medium"/>
                <a:ea typeface="Libre Franklin Medium"/>
                <a:cs typeface="Libre Franklin Medium"/>
                <a:sym typeface="Libre Franklin Medium"/>
              </a:rPr>
            </a:br>
            <a:r>
              <a:rPr lang="en-US" sz="4800" dirty="0">
                <a:solidFill>
                  <a:srgbClr val="1D3A97"/>
                </a:solidFill>
                <a:latin typeface="Libre Franklin Medium"/>
                <a:ea typeface="Libre Franklin Medium"/>
                <a:cs typeface="Libre Franklin Medium"/>
                <a:sym typeface="Libre Franklin Medium"/>
              </a:rPr>
              <a:t>their staffs </a:t>
            </a:r>
            <a:endParaRPr sz="4800" dirty="0">
              <a:solidFill>
                <a:srgbClr val="1D3A97"/>
              </a:solidFill>
              <a:latin typeface="Libre Franklin Medium"/>
              <a:ea typeface="Libre Franklin Medium"/>
              <a:cs typeface="Libre Franklin Medium"/>
              <a:sym typeface="Libre Franklin Medium"/>
            </a:endParaRPr>
          </a:p>
          <a:p>
            <a:pPr marL="457200" marR="0" lvl="0" indent="-533400" algn="l" rtl="0">
              <a:lnSpc>
                <a:spcPct val="120002"/>
              </a:lnSpc>
              <a:spcBef>
                <a:spcPts val="0"/>
              </a:spcBef>
              <a:spcAft>
                <a:spcPts val="0"/>
              </a:spcAft>
              <a:buClr>
                <a:srgbClr val="1D3A97"/>
              </a:buClr>
              <a:buSzPts val="4800"/>
              <a:buFont typeface="Libre Franklin Medium"/>
              <a:buChar char="●"/>
            </a:pPr>
            <a:r>
              <a:rPr lang="en-US" sz="4800" dirty="0">
                <a:solidFill>
                  <a:srgbClr val="1D3A97"/>
                </a:solidFill>
                <a:latin typeface="Libre Franklin Medium"/>
                <a:ea typeface="Libre Franklin Medium"/>
                <a:cs typeface="Libre Franklin Medium"/>
                <a:sym typeface="Libre Franklin Medium"/>
              </a:rPr>
              <a:t>Goal: increase trust </a:t>
            </a:r>
            <a:endParaRPr sz="4800" dirty="0">
              <a:solidFill>
                <a:srgbClr val="1D3A97"/>
              </a:solidFill>
              <a:latin typeface="Libre Franklin Medium"/>
              <a:ea typeface="Libre Franklin Medium"/>
              <a:cs typeface="Libre Franklin Medium"/>
              <a:sym typeface="Libre Franklin Medium"/>
            </a:endParaRPr>
          </a:p>
          <a:p>
            <a:pPr marL="457200" marR="0" lvl="0" indent="-533400" algn="l" rtl="0">
              <a:lnSpc>
                <a:spcPct val="120002"/>
              </a:lnSpc>
              <a:spcBef>
                <a:spcPts val="0"/>
              </a:spcBef>
              <a:spcAft>
                <a:spcPts val="0"/>
              </a:spcAft>
              <a:buClr>
                <a:srgbClr val="1D3A97"/>
              </a:buClr>
              <a:buSzPts val="4800"/>
              <a:buFont typeface="Libre Franklin Medium"/>
              <a:buChar char="●"/>
            </a:pPr>
            <a:r>
              <a:rPr lang="en-US" sz="4800" dirty="0">
                <a:solidFill>
                  <a:srgbClr val="1D3A97"/>
                </a:solidFill>
                <a:latin typeface="Libre Franklin Medium"/>
                <a:ea typeface="Libre Franklin Medium"/>
                <a:cs typeface="Libre Franklin Medium"/>
                <a:sym typeface="Libre Franklin Medium"/>
              </a:rPr>
              <a:t>Connect citizens  </a:t>
            </a:r>
            <a:endParaRPr sz="4800" dirty="0">
              <a:solidFill>
                <a:srgbClr val="1D3A97"/>
              </a:solidFill>
              <a:latin typeface="Libre Franklin Medium"/>
              <a:ea typeface="Libre Franklin Medium"/>
              <a:cs typeface="Libre Franklin Medium"/>
              <a:sym typeface="Libre Franklin Medium"/>
            </a:endParaRPr>
          </a:p>
        </p:txBody>
      </p:sp>
      <p:sp>
        <p:nvSpPr>
          <p:cNvPr id="702" name="Google Shape;702;p80">
            <a:extLst>
              <a:ext uri="{FF2B5EF4-FFF2-40B4-BE49-F238E27FC236}">
                <a16:creationId xmlns:a16="http://schemas.microsoft.com/office/drawing/2014/main" id="{0ADABC14-E250-0F2A-AEE2-46EEF6C45499}"/>
              </a:ext>
            </a:extLst>
          </p:cNvPr>
          <p:cNvSpPr txBox="1"/>
          <p:nvPr/>
        </p:nvSpPr>
        <p:spPr>
          <a:xfrm>
            <a:off x="703850" y="919200"/>
            <a:ext cx="8115300" cy="1293000"/>
          </a:xfrm>
          <a:prstGeom prst="rect">
            <a:avLst/>
          </a:prstGeom>
          <a:noFill/>
          <a:ln>
            <a:noFill/>
          </a:ln>
        </p:spPr>
        <p:txBody>
          <a:bodyPr spcFirstLastPara="1" wrap="square" lIns="91425" tIns="91425" rIns="91425" bIns="91425" anchor="t" anchorCtr="0">
            <a:spAutoFit/>
          </a:bodyPr>
          <a:lstStyle/>
          <a:p>
            <a:pPr marL="0" lvl="0" indent="0" algn="l" rtl="0">
              <a:lnSpc>
                <a:spcPct val="120002"/>
              </a:lnSpc>
              <a:spcBef>
                <a:spcPts val="0"/>
              </a:spcBef>
              <a:spcAft>
                <a:spcPts val="0"/>
              </a:spcAft>
              <a:buNone/>
            </a:pPr>
            <a:r>
              <a:rPr lang="en-US" sz="7200" b="1" dirty="0">
                <a:solidFill>
                  <a:srgbClr val="1D3A97"/>
                </a:solidFill>
                <a:latin typeface="Libre Franklin"/>
                <a:ea typeface="Libre Franklin"/>
                <a:cs typeface="Libre Franklin"/>
                <a:sym typeface="Libre Franklin"/>
              </a:rPr>
              <a:t>Braver Politics</a:t>
            </a:r>
            <a:endParaRPr sz="7200" b="1" dirty="0">
              <a:solidFill>
                <a:srgbClr val="1D3A97"/>
              </a:solidFill>
              <a:latin typeface="Libre Franklin"/>
              <a:ea typeface="Libre Franklin"/>
              <a:cs typeface="Libre Franklin"/>
              <a:sym typeface="Libre Franklin"/>
            </a:endParaRPr>
          </a:p>
        </p:txBody>
      </p:sp>
      <p:pic>
        <p:nvPicPr>
          <p:cNvPr id="703" name="Google Shape;703;p80" descr="Logo&#10;&#10;Description automatically generated">
            <a:extLst>
              <a:ext uri="{FF2B5EF4-FFF2-40B4-BE49-F238E27FC236}">
                <a16:creationId xmlns:a16="http://schemas.microsoft.com/office/drawing/2014/main" id="{2236F93C-6F8B-875A-8249-EC7BF5292D14}"/>
              </a:ext>
            </a:extLst>
          </p:cNvPr>
          <p:cNvPicPr preferRelativeResize="0"/>
          <p:nvPr/>
        </p:nvPicPr>
        <p:blipFill rotWithShape="1">
          <a:blip r:embed="rId4">
            <a:alphaModFix/>
          </a:blip>
          <a:srcRect/>
          <a:stretch/>
        </p:blipFill>
        <p:spPr>
          <a:xfrm>
            <a:off x="16881799" y="8937392"/>
            <a:ext cx="1129750" cy="1133359"/>
          </a:xfrm>
          <a:prstGeom prst="rect">
            <a:avLst/>
          </a:prstGeom>
          <a:noFill/>
          <a:ln>
            <a:noFill/>
          </a:ln>
        </p:spPr>
      </p:pic>
    </p:spTree>
    <p:extLst>
      <p:ext uri="{BB962C8B-B14F-4D97-AF65-F5344CB8AC3E}">
        <p14:creationId xmlns:p14="http://schemas.microsoft.com/office/powerpoint/2010/main" val="2440821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BAA54C41-BA8F-25EF-21A0-A49037DCF325}"/>
            </a:ext>
          </a:extLst>
        </p:cNvPr>
        <p:cNvGrpSpPr/>
        <p:nvPr/>
      </p:nvGrpSpPr>
      <p:grpSpPr>
        <a:xfrm>
          <a:off x="0" y="0"/>
          <a:ext cx="0" cy="0"/>
          <a:chOff x="0" y="0"/>
          <a:chExt cx="0" cy="0"/>
        </a:xfrm>
      </p:grpSpPr>
      <p:sp>
        <p:nvSpPr>
          <p:cNvPr id="157" name="Google Shape;157;p24">
            <a:extLst>
              <a:ext uri="{FF2B5EF4-FFF2-40B4-BE49-F238E27FC236}">
                <a16:creationId xmlns:a16="http://schemas.microsoft.com/office/drawing/2014/main" id="{3A2D70A2-43A4-CACC-D692-7299DBECB61A}"/>
              </a:ext>
            </a:extLst>
          </p:cNvPr>
          <p:cNvSpPr txBox="1"/>
          <p:nvPr/>
        </p:nvSpPr>
        <p:spPr>
          <a:xfrm>
            <a:off x="9339423" y="6816323"/>
            <a:ext cx="7387500" cy="277200"/>
          </a:xfrm>
          <a:prstGeom prst="rect">
            <a:avLst/>
          </a:prstGeom>
          <a:noFill/>
          <a:ln>
            <a:noFill/>
          </a:ln>
        </p:spPr>
        <p:txBody>
          <a:bodyPr spcFirstLastPara="1" wrap="square" lIns="0" tIns="0" rIns="0" bIns="0" anchor="t" anchorCtr="0">
            <a:spAutoFit/>
          </a:bodyPr>
          <a:lstStyle/>
          <a:p>
            <a:pPr marL="0" marR="0" lvl="0" indent="0" algn="l" rtl="0">
              <a:lnSpc>
                <a:spcPct val="163277"/>
              </a:lnSpc>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24">
            <a:extLst>
              <a:ext uri="{FF2B5EF4-FFF2-40B4-BE49-F238E27FC236}">
                <a16:creationId xmlns:a16="http://schemas.microsoft.com/office/drawing/2014/main" id="{F13E1A03-5228-F5E3-458F-D5429F952CBC}"/>
              </a:ext>
            </a:extLst>
          </p:cNvPr>
          <p:cNvSpPr txBox="1"/>
          <p:nvPr/>
        </p:nvSpPr>
        <p:spPr>
          <a:xfrm>
            <a:off x="0" y="0"/>
            <a:ext cx="18288000" cy="1625030"/>
          </a:xfrm>
          <a:prstGeom prst="rect">
            <a:avLst/>
          </a:prstGeom>
          <a:gradFill>
            <a:gsLst>
              <a:gs pos="0">
                <a:srgbClr val="D4E5F5"/>
              </a:gs>
              <a:gs pos="100000">
                <a:srgbClr val="70A4D5"/>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lnSpc>
                <a:spcPct val="119982"/>
              </a:lnSpc>
              <a:spcBef>
                <a:spcPts val="0"/>
              </a:spcBef>
              <a:spcAft>
                <a:spcPts val="0"/>
              </a:spcAft>
              <a:buNone/>
            </a:pPr>
            <a:endParaRPr sz="600" dirty="0">
              <a:solidFill>
                <a:srgbClr val="1D3A97"/>
              </a:solidFill>
              <a:latin typeface="Libre Franklin SemiBold"/>
              <a:ea typeface="Libre Franklin SemiBold"/>
              <a:cs typeface="Libre Franklin SemiBold"/>
              <a:sym typeface="Libre Franklin SemiBold"/>
            </a:endParaRPr>
          </a:p>
          <a:p>
            <a:pPr marL="0" lvl="0" indent="0" algn="ctr" rtl="0">
              <a:lnSpc>
                <a:spcPct val="119982"/>
              </a:lnSpc>
              <a:spcBef>
                <a:spcPts val="0"/>
              </a:spcBef>
              <a:spcAft>
                <a:spcPts val="0"/>
              </a:spcAft>
              <a:buNone/>
            </a:pPr>
            <a:r>
              <a:rPr lang="en-US" sz="6500" dirty="0">
                <a:solidFill>
                  <a:srgbClr val="1D3A97"/>
                </a:solidFill>
                <a:latin typeface="Libre Franklin SemiBold"/>
                <a:ea typeface="Libre Franklin SemiBold"/>
                <a:cs typeface="Libre Franklin SemiBold"/>
                <a:sym typeface="Libre Franklin SemiBold"/>
              </a:rPr>
              <a:t>Current National Directions</a:t>
            </a:r>
            <a:endParaRPr sz="6500" dirty="0">
              <a:solidFill>
                <a:srgbClr val="1D3A97"/>
              </a:solidFill>
              <a:latin typeface="Libre Franklin SemiBold"/>
              <a:ea typeface="Libre Franklin SemiBold"/>
              <a:cs typeface="Libre Franklin SemiBold"/>
              <a:sym typeface="Libre Franklin SemiBold"/>
            </a:endParaRPr>
          </a:p>
          <a:p>
            <a:pPr marL="0" lvl="0" indent="0" algn="l" rtl="0">
              <a:lnSpc>
                <a:spcPct val="119982"/>
              </a:lnSpc>
              <a:spcBef>
                <a:spcPts val="0"/>
              </a:spcBef>
              <a:spcAft>
                <a:spcPts val="0"/>
              </a:spcAft>
              <a:buNone/>
            </a:pPr>
            <a:endParaRPr sz="700" dirty="0">
              <a:solidFill>
                <a:srgbClr val="1D3A97"/>
              </a:solidFill>
              <a:latin typeface="Libre Franklin SemiBold"/>
              <a:ea typeface="Libre Franklin SemiBold"/>
              <a:cs typeface="Libre Franklin SemiBold"/>
              <a:sym typeface="Libre Franklin SemiBold"/>
            </a:endParaRPr>
          </a:p>
        </p:txBody>
      </p:sp>
      <p:pic>
        <p:nvPicPr>
          <p:cNvPr id="159" name="Google Shape;159;p24" descr="Logo&#10;&#10;Description automatically generated">
            <a:extLst>
              <a:ext uri="{FF2B5EF4-FFF2-40B4-BE49-F238E27FC236}">
                <a16:creationId xmlns:a16="http://schemas.microsoft.com/office/drawing/2014/main" id="{AED274EE-1557-ADE1-3CB0-05356D69A3A6}"/>
              </a:ext>
            </a:extLst>
          </p:cNvPr>
          <p:cNvPicPr preferRelativeResize="0"/>
          <p:nvPr/>
        </p:nvPicPr>
        <p:blipFill rotWithShape="1">
          <a:blip r:embed="rId3">
            <a:alphaModFix/>
          </a:blip>
          <a:srcRect/>
          <a:stretch/>
        </p:blipFill>
        <p:spPr>
          <a:xfrm>
            <a:off x="16881799" y="8937392"/>
            <a:ext cx="1129750" cy="1133359"/>
          </a:xfrm>
          <a:prstGeom prst="rect">
            <a:avLst/>
          </a:prstGeom>
          <a:noFill/>
          <a:ln>
            <a:noFill/>
          </a:ln>
        </p:spPr>
      </p:pic>
      <p:sp>
        <p:nvSpPr>
          <p:cNvPr id="160" name="Google Shape;160;p24">
            <a:extLst>
              <a:ext uri="{FF2B5EF4-FFF2-40B4-BE49-F238E27FC236}">
                <a16:creationId xmlns:a16="http://schemas.microsoft.com/office/drawing/2014/main" id="{5EEF32E5-21CA-6974-D704-992018F0BC0C}"/>
              </a:ext>
            </a:extLst>
          </p:cNvPr>
          <p:cNvSpPr txBox="1"/>
          <p:nvPr/>
        </p:nvSpPr>
        <p:spPr>
          <a:xfrm>
            <a:off x="0" y="1915250"/>
            <a:ext cx="18288000" cy="6346322"/>
          </a:xfrm>
          <a:prstGeom prst="rect">
            <a:avLst/>
          </a:prstGeom>
          <a:noFill/>
          <a:ln>
            <a:noFill/>
          </a:ln>
        </p:spPr>
        <p:txBody>
          <a:bodyPr spcFirstLastPara="1" wrap="square" lIns="91425" tIns="91425" rIns="91425" bIns="91425" anchor="t" anchorCtr="0">
            <a:spAutoFit/>
          </a:bodyPr>
          <a:lstStyle/>
          <a:p>
            <a:pPr marL="914400" lvl="0" indent="-457200" algn="l" rtl="0">
              <a:lnSpc>
                <a:spcPct val="130000"/>
              </a:lnSpc>
              <a:spcBef>
                <a:spcPts val="0"/>
              </a:spcBef>
              <a:spcAft>
                <a:spcPts val="0"/>
              </a:spcAft>
              <a:buClr>
                <a:srgbClr val="1D3A97"/>
              </a:buClr>
              <a:buSzPts val="3600"/>
              <a:buFont typeface="Roboto"/>
              <a:buChar char="●"/>
            </a:pPr>
            <a:endParaRPr lang="en-US" sz="4000" dirty="0">
              <a:solidFill>
                <a:srgbClr val="1D3A97"/>
              </a:solidFill>
              <a:latin typeface="Roboto"/>
              <a:ea typeface="Roboto"/>
              <a:cs typeface="Roboto"/>
              <a:sym typeface="Roboto"/>
            </a:endParaRPr>
          </a:p>
          <a:p>
            <a:pPr marL="914400" lvl="0" indent="-457200" algn="l" rtl="0">
              <a:lnSpc>
                <a:spcPct val="130000"/>
              </a:lnSpc>
              <a:spcBef>
                <a:spcPts val="0"/>
              </a:spcBef>
              <a:spcAft>
                <a:spcPts val="0"/>
              </a:spcAft>
              <a:buClr>
                <a:srgbClr val="1D3A97"/>
              </a:buClr>
              <a:buSzPts val="3600"/>
              <a:buFont typeface="Roboto"/>
              <a:buChar char="●"/>
            </a:pPr>
            <a:endParaRPr lang="en-US" sz="4000" dirty="0">
              <a:solidFill>
                <a:srgbClr val="1D3A97"/>
              </a:solidFill>
              <a:latin typeface="Roboto"/>
              <a:ea typeface="Roboto"/>
              <a:cs typeface="Roboto"/>
              <a:sym typeface="Roboto"/>
            </a:endParaRPr>
          </a:p>
          <a:p>
            <a:pPr marL="914400" lvl="0" indent="-457200" algn="l" rtl="0">
              <a:lnSpc>
                <a:spcPct val="130000"/>
              </a:lnSpc>
              <a:spcBef>
                <a:spcPts val="0"/>
              </a:spcBef>
              <a:spcAft>
                <a:spcPts val="0"/>
              </a:spcAft>
              <a:buClr>
                <a:srgbClr val="1D3A97"/>
              </a:buClr>
              <a:buSzPts val="3600"/>
              <a:buFont typeface="Roboto"/>
              <a:buChar char="●"/>
            </a:pPr>
            <a:r>
              <a:rPr lang="en-US" sz="4000" dirty="0">
                <a:solidFill>
                  <a:srgbClr val="1D3A97"/>
                </a:solidFill>
                <a:latin typeface="Roboto"/>
                <a:ea typeface="Roboto"/>
                <a:cs typeface="Roboto"/>
                <a:sym typeface="Roboto"/>
              </a:rPr>
              <a:t>Consensus from Kenosha to address IMMIGRATION ISSUES in 2025-2026</a:t>
            </a:r>
          </a:p>
          <a:p>
            <a:pPr marL="914400" lvl="0" indent="-457200" algn="l" rtl="0">
              <a:lnSpc>
                <a:spcPct val="130000"/>
              </a:lnSpc>
              <a:spcBef>
                <a:spcPts val="0"/>
              </a:spcBef>
              <a:spcAft>
                <a:spcPts val="0"/>
              </a:spcAft>
              <a:buClr>
                <a:srgbClr val="1D3A97"/>
              </a:buClr>
              <a:buSzPts val="3600"/>
              <a:buFont typeface="Roboto"/>
              <a:buChar char="●"/>
            </a:pPr>
            <a:r>
              <a:rPr lang="en-US" sz="4000" dirty="0">
                <a:solidFill>
                  <a:srgbClr val="1D3A97"/>
                </a:solidFill>
                <a:latin typeface="Roboto"/>
                <a:ea typeface="Roboto"/>
                <a:cs typeface="Roboto"/>
                <a:sym typeface="Roboto"/>
              </a:rPr>
              <a:t>Debates on Trump’s Agenda</a:t>
            </a:r>
          </a:p>
          <a:p>
            <a:pPr marL="914400" lvl="0" indent="-457200" algn="l" rtl="0">
              <a:lnSpc>
                <a:spcPct val="130000"/>
              </a:lnSpc>
              <a:spcBef>
                <a:spcPts val="0"/>
              </a:spcBef>
              <a:spcAft>
                <a:spcPts val="0"/>
              </a:spcAft>
              <a:buClr>
                <a:srgbClr val="1D3A97"/>
              </a:buClr>
              <a:buSzPts val="3600"/>
              <a:buFont typeface="Roboto"/>
              <a:buChar char="●"/>
            </a:pPr>
            <a:r>
              <a:rPr lang="en-US" sz="4000" dirty="0">
                <a:solidFill>
                  <a:srgbClr val="1D3A97"/>
                </a:solidFill>
                <a:latin typeface="Roboto"/>
                <a:ea typeface="Roboto"/>
                <a:cs typeface="Roboto"/>
                <a:sym typeface="Roboto"/>
              </a:rPr>
              <a:t>Continue to build coalitions</a:t>
            </a:r>
          </a:p>
          <a:p>
            <a:pPr marL="914400" lvl="0" indent="-457200" algn="l" rtl="0">
              <a:lnSpc>
                <a:spcPct val="130000"/>
              </a:lnSpc>
              <a:spcBef>
                <a:spcPts val="0"/>
              </a:spcBef>
              <a:spcAft>
                <a:spcPts val="0"/>
              </a:spcAft>
              <a:buClr>
                <a:srgbClr val="1D3A97"/>
              </a:buClr>
              <a:buSzPts val="3600"/>
              <a:buFont typeface="Roboto"/>
              <a:buChar char="●"/>
            </a:pPr>
            <a:endParaRPr lang="en-US" sz="3600" dirty="0">
              <a:solidFill>
                <a:srgbClr val="1D3A97"/>
              </a:solidFill>
              <a:latin typeface="Roboto"/>
              <a:ea typeface="Roboto"/>
              <a:cs typeface="Roboto"/>
              <a:sym typeface="Roboto"/>
            </a:endParaRPr>
          </a:p>
          <a:p>
            <a:pPr marL="914400" lvl="0" indent="-457200" algn="l" rtl="0">
              <a:lnSpc>
                <a:spcPct val="130000"/>
              </a:lnSpc>
              <a:spcBef>
                <a:spcPts val="0"/>
              </a:spcBef>
              <a:spcAft>
                <a:spcPts val="0"/>
              </a:spcAft>
              <a:buClr>
                <a:srgbClr val="1D3A97"/>
              </a:buClr>
              <a:buSzPts val="3600"/>
              <a:buFont typeface="Roboto"/>
              <a:buChar char="●"/>
            </a:pPr>
            <a:endParaRPr sz="3600" dirty="0">
              <a:solidFill>
                <a:srgbClr val="1D3A97"/>
              </a:solidFill>
              <a:latin typeface="Roboto"/>
              <a:ea typeface="Roboto"/>
              <a:cs typeface="Roboto"/>
              <a:sym typeface="Roboto"/>
            </a:endParaRPr>
          </a:p>
          <a:p>
            <a:pPr marL="914400" lvl="0" indent="0" algn="l" rtl="0">
              <a:lnSpc>
                <a:spcPct val="130000"/>
              </a:lnSpc>
              <a:spcBef>
                <a:spcPts val="0"/>
              </a:spcBef>
              <a:spcAft>
                <a:spcPts val="0"/>
              </a:spcAft>
              <a:buNone/>
            </a:pPr>
            <a:endParaRPr sz="3600" dirty="0">
              <a:solidFill>
                <a:srgbClr val="1D3A97"/>
              </a:solidFill>
              <a:latin typeface="Libre Franklin SemiBold"/>
              <a:ea typeface="Libre Franklin SemiBold"/>
              <a:cs typeface="Libre Franklin SemiBold"/>
              <a:sym typeface="Libre Franklin SemiBold"/>
            </a:endParaRPr>
          </a:p>
        </p:txBody>
      </p:sp>
    </p:spTree>
    <p:extLst>
      <p:ext uri="{BB962C8B-B14F-4D97-AF65-F5344CB8AC3E}">
        <p14:creationId xmlns:p14="http://schemas.microsoft.com/office/powerpoint/2010/main" val="4045996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4">
          <a:extLst>
            <a:ext uri="{FF2B5EF4-FFF2-40B4-BE49-F238E27FC236}">
              <a16:creationId xmlns:a16="http://schemas.microsoft.com/office/drawing/2014/main" id="{50ECFFD6-AC74-F13D-9AB1-757B5DD5F729}"/>
            </a:ext>
          </a:extLst>
        </p:cNvPr>
        <p:cNvGrpSpPr/>
        <p:nvPr/>
      </p:nvGrpSpPr>
      <p:grpSpPr>
        <a:xfrm>
          <a:off x="0" y="0"/>
          <a:ext cx="0" cy="0"/>
          <a:chOff x="0" y="0"/>
          <a:chExt cx="0" cy="0"/>
        </a:xfrm>
      </p:grpSpPr>
      <p:sp>
        <p:nvSpPr>
          <p:cNvPr id="275" name="Google Shape;275;p37">
            <a:extLst>
              <a:ext uri="{FF2B5EF4-FFF2-40B4-BE49-F238E27FC236}">
                <a16:creationId xmlns:a16="http://schemas.microsoft.com/office/drawing/2014/main" id="{1A737A23-0206-7059-6D0B-6E00E4C65E83}"/>
              </a:ext>
            </a:extLst>
          </p:cNvPr>
          <p:cNvSpPr txBox="1"/>
          <p:nvPr/>
        </p:nvSpPr>
        <p:spPr>
          <a:xfrm>
            <a:off x="9339423" y="6816323"/>
            <a:ext cx="7387500" cy="277200"/>
          </a:xfrm>
          <a:prstGeom prst="rect">
            <a:avLst/>
          </a:prstGeom>
          <a:noFill/>
          <a:ln>
            <a:noFill/>
          </a:ln>
        </p:spPr>
        <p:txBody>
          <a:bodyPr spcFirstLastPara="1" wrap="square" lIns="0" tIns="0" rIns="0" bIns="0" anchor="t" anchorCtr="0">
            <a:spAutoFit/>
          </a:bodyPr>
          <a:lstStyle/>
          <a:p>
            <a:pPr marL="0" marR="0" lvl="0" indent="0" algn="l" rtl="0">
              <a:lnSpc>
                <a:spcPct val="163277"/>
              </a:lnSpc>
              <a:spcBef>
                <a:spcPts val="0"/>
              </a:spcBef>
              <a:spcAft>
                <a:spcPts val="0"/>
              </a:spcAft>
              <a:buNone/>
            </a:pPr>
            <a:endParaRPr sz="1800">
              <a:solidFill>
                <a:schemeClr val="dk1"/>
              </a:solidFill>
              <a:latin typeface="Calibri"/>
              <a:ea typeface="Calibri"/>
              <a:cs typeface="Calibri"/>
              <a:sym typeface="Calibri"/>
            </a:endParaRPr>
          </a:p>
        </p:txBody>
      </p:sp>
      <p:sp>
        <p:nvSpPr>
          <p:cNvPr id="276" name="Google Shape;276;p37">
            <a:extLst>
              <a:ext uri="{FF2B5EF4-FFF2-40B4-BE49-F238E27FC236}">
                <a16:creationId xmlns:a16="http://schemas.microsoft.com/office/drawing/2014/main" id="{606CFEA3-F279-5040-E6DB-ED41E72A1518}"/>
              </a:ext>
            </a:extLst>
          </p:cNvPr>
          <p:cNvSpPr txBox="1"/>
          <p:nvPr/>
        </p:nvSpPr>
        <p:spPr>
          <a:xfrm>
            <a:off x="-50" y="0"/>
            <a:ext cx="18288000" cy="1369800"/>
          </a:xfrm>
          <a:prstGeom prst="rect">
            <a:avLst/>
          </a:prstGeom>
          <a:gradFill>
            <a:gsLst>
              <a:gs pos="0">
                <a:srgbClr val="D4E5F5"/>
              </a:gs>
              <a:gs pos="100000">
                <a:srgbClr val="70A4D5"/>
              </a:gs>
            </a:gsLst>
            <a:path path="circle">
              <a:fillToRect l="50000" t="50000" r="50000" b="50000"/>
            </a:path>
            <a:tileRect/>
          </a:gradFill>
          <a:ln w="9525" cap="flat" cmpd="sng">
            <a:solidFill>
              <a:srgbClr val="1155CC"/>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9982"/>
              </a:lnSpc>
              <a:spcBef>
                <a:spcPts val="0"/>
              </a:spcBef>
              <a:spcAft>
                <a:spcPts val="0"/>
              </a:spcAft>
              <a:buNone/>
            </a:pPr>
            <a:endParaRPr sz="1000">
              <a:solidFill>
                <a:srgbClr val="1D3A97"/>
              </a:solidFill>
              <a:latin typeface="Libre Franklin SemiBold"/>
              <a:ea typeface="Libre Franklin SemiBold"/>
              <a:cs typeface="Libre Franklin SemiBold"/>
              <a:sym typeface="Libre Franklin SemiBold"/>
            </a:endParaRPr>
          </a:p>
          <a:p>
            <a:pPr marL="0" lvl="0" indent="0" algn="ctr" rtl="0">
              <a:lnSpc>
                <a:spcPct val="119982"/>
              </a:lnSpc>
              <a:spcBef>
                <a:spcPts val="0"/>
              </a:spcBef>
              <a:spcAft>
                <a:spcPts val="0"/>
              </a:spcAft>
              <a:buNone/>
            </a:pPr>
            <a:r>
              <a:rPr lang="en-US" sz="6500">
                <a:solidFill>
                  <a:srgbClr val="1D3A97"/>
                </a:solidFill>
                <a:latin typeface="Libre Franklin SemiBold"/>
                <a:ea typeface="Libre Franklin SemiBold"/>
                <a:cs typeface="Libre Franklin SemiBold"/>
                <a:sym typeface="Libre Franklin SemiBold"/>
              </a:rPr>
              <a:t>Time for Q&amp;A</a:t>
            </a:r>
            <a:endParaRPr sz="6500">
              <a:solidFill>
                <a:srgbClr val="1D3A97"/>
              </a:solidFill>
              <a:latin typeface="Libre Franklin SemiBold"/>
              <a:ea typeface="Libre Franklin SemiBold"/>
              <a:cs typeface="Libre Franklin SemiBold"/>
              <a:sym typeface="Libre Franklin SemiBold"/>
            </a:endParaRPr>
          </a:p>
        </p:txBody>
      </p:sp>
      <p:pic>
        <p:nvPicPr>
          <p:cNvPr id="277" name="Google Shape;277;p37" descr="Logo&#10;&#10;Description automatically generated">
            <a:extLst>
              <a:ext uri="{FF2B5EF4-FFF2-40B4-BE49-F238E27FC236}">
                <a16:creationId xmlns:a16="http://schemas.microsoft.com/office/drawing/2014/main" id="{1C97B76D-CF06-5C7B-E5A1-42EA6425F63B}"/>
              </a:ext>
            </a:extLst>
          </p:cNvPr>
          <p:cNvPicPr preferRelativeResize="0"/>
          <p:nvPr/>
        </p:nvPicPr>
        <p:blipFill rotWithShape="1">
          <a:blip r:embed="rId3">
            <a:alphaModFix/>
          </a:blip>
          <a:srcRect/>
          <a:stretch/>
        </p:blipFill>
        <p:spPr>
          <a:xfrm>
            <a:off x="16881799" y="8937392"/>
            <a:ext cx="1129750" cy="1133359"/>
          </a:xfrm>
          <a:prstGeom prst="rect">
            <a:avLst/>
          </a:prstGeom>
          <a:noFill/>
          <a:ln>
            <a:noFill/>
          </a:ln>
        </p:spPr>
      </p:pic>
      <p:sp>
        <p:nvSpPr>
          <p:cNvPr id="278" name="Google Shape;278;p37">
            <a:extLst>
              <a:ext uri="{FF2B5EF4-FFF2-40B4-BE49-F238E27FC236}">
                <a16:creationId xmlns:a16="http://schemas.microsoft.com/office/drawing/2014/main" id="{4436FE49-5652-FF14-683E-556D6B544BB6}"/>
              </a:ext>
            </a:extLst>
          </p:cNvPr>
          <p:cNvSpPr txBox="1"/>
          <p:nvPr/>
        </p:nvSpPr>
        <p:spPr>
          <a:xfrm>
            <a:off x="962525" y="1477500"/>
            <a:ext cx="15933900" cy="734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6000" dirty="0">
              <a:solidFill>
                <a:srgbClr val="116ED5"/>
              </a:solidFill>
              <a:latin typeface="Roboto"/>
              <a:ea typeface="Roboto"/>
              <a:cs typeface="Roboto"/>
              <a:sym typeface="Roboto"/>
            </a:endParaRPr>
          </a:p>
          <a:p>
            <a:pPr marL="0" lvl="0" indent="0" algn="l" rtl="0">
              <a:spcBef>
                <a:spcPts val="0"/>
              </a:spcBef>
              <a:spcAft>
                <a:spcPts val="0"/>
              </a:spcAft>
              <a:buNone/>
            </a:pPr>
            <a:endParaRPr sz="6000" dirty="0">
              <a:solidFill>
                <a:srgbClr val="116ED5"/>
              </a:solidFill>
              <a:latin typeface="Roboto"/>
              <a:ea typeface="Roboto"/>
              <a:cs typeface="Roboto"/>
              <a:sym typeface="Roboto"/>
            </a:endParaRPr>
          </a:p>
          <a:p>
            <a:pPr marL="0" lvl="0" indent="0" algn="ctr" rtl="0">
              <a:spcBef>
                <a:spcPts val="0"/>
              </a:spcBef>
              <a:spcAft>
                <a:spcPts val="0"/>
              </a:spcAft>
              <a:buNone/>
            </a:pPr>
            <a:r>
              <a:rPr lang="en-US" sz="20000" dirty="0">
                <a:solidFill>
                  <a:srgbClr val="116ED5"/>
                </a:solidFill>
                <a:latin typeface="Roboto"/>
                <a:ea typeface="Roboto"/>
                <a:cs typeface="Roboto"/>
                <a:sym typeface="Roboto"/>
              </a:rPr>
              <a:t>?</a:t>
            </a:r>
            <a:endParaRPr sz="20000" dirty="0"/>
          </a:p>
        </p:txBody>
      </p:sp>
      <p:sp>
        <p:nvSpPr>
          <p:cNvPr id="279" name="Google Shape;279;p37">
            <a:extLst>
              <a:ext uri="{FF2B5EF4-FFF2-40B4-BE49-F238E27FC236}">
                <a16:creationId xmlns:a16="http://schemas.microsoft.com/office/drawing/2014/main" id="{0120C864-DF20-7B02-11AC-E5ABF242816F}"/>
              </a:ext>
            </a:extLst>
          </p:cNvPr>
          <p:cNvSpPr txBox="1"/>
          <p:nvPr/>
        </p:nvSpPr>
        <p:spPr>
          <a:xfrm>
            <a:off x="412775" y="9023450"/>
            <a:ext cx="15933900" cy="1047300"/>
          </a:xfrm>
          <a:prstGeom prst="rect">
            <a:avLst/>
          </a:prstGeom>
          <a:noFill/>
          <a:ln>
            <a:noFill/>
          </a:ln>
        </p:spPr>
        <p:txBody>
          <a:bodyPr spcFirstLastPara="1" wrap="square" lIns="91425" tIns="91425" rIns="91425" bIns="91425" anchor="ctr" anchorCtr="0">
            <a:noAutofit/>
          </a:bodyPr>
          <a:lstStyle/>
          <a:p>
            <a:pPr marL="457200" lvl="0" indent="0" algn="ctr" rtl="0">
              <a:spcBef>
                <a:spcPts val="0"/>
              </a:spcBef>
              <a:spcAft>
                <a:spcPts val="0"/>
              </a:spcAft>
              <a:buNone/>
            </a:pPr>
            <a:endParaRPr sz="2900">
              <a:solidFill>
                <a:schemeClr val="lt1"/>
              </a:solidFill>
              <a:latin typeface="Roboto"/>
              <a:ea typeface="Roboto"/>
              <a:cs typeface="Roboto"/>
              <a:sym typeface="Roboto"/>
            </a:endParaRPr>
          </a:p>
        </p:txBody>
      </p:sp>
    </p:spTree>
    <p:extLst>
      <p:ext uri="{BB962C8B-B14F-4D97-AF65-F5344CB8AC3E}">
        <p14:creationId xmlns:p14="http://schemas.microsoft.com/office/powerpoint/2010/main" val="1110071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p:nvPr/>
        </p:nvSpPr>
        <p:spPr>
          <a:xfrm>
            <a:off x="9339423" y="6816323"/>
            <a:ext cx="7387500" cy="277200"/>
          </a:xfrm>
          <a:prstGeom prst="rect">
            <a:avLst/>
          </a:prstGeom>
          <a:noFill/>
          <a:ln>
            <a:noFill/>
          </a:ln>
        </p:spPr>
        <p:txBody>
          <a:bodyPr spcFirstLastPara="1" wrap="square" lIns="0" tIns="0" rIns="0" bIns="0" anchor="t" anchorCtr="0">
            <a:spAutoFit/>
          </a:bodyPr>
          <a:lstStyle/>
          <a:p>
            <a:pPr marL="0" marR="0" lvl="0" indent="0" algn="l" rtl="0">
              <a:lnSpc>
                <a:spcPct val="163277"/>
              </a:lnSpc>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24"/>
          <p:cNvSpPr txBox="1"/>
          <p:nvPr/>
        </p:nvSpPr>
        <p:spPr>
          <a:xfrm>
            <a:off x="0" y="0"/>
            <a:ext cx="18288000" cy="1625030"/>
          </a:xfrm>
          <a:prstGeom prst="rect">
            <a:avLst/>
          </a:prstGeom>
          <a:gradFill>
            <a:gsLst>
              <a:gs pos="0">
                <a:srgbClr val="D4E5F5"/>
              </a:gs>
              <a:gs pos="100000">
                <a:srgbClr val="70A4D5"/>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lnSpc>
                <a:spcPct val="119982"/>
              </a:lnSpc>
              <a:spcBef>
                <a:spcPts val="0"/>
              </a:spcBef>
              <a:spcAft>
                <a:spcPts val="0"/>
              </a:spcAft>
              <a:buNone/>
            </a:pPr>
            <a:endParaRPr sz="600" dirty="0">
              <a:solidFill>
                <a:srgbClr val="1D3A97"/>
              </a:solidFill>
              <a:latin typeface="Libre Franklin SemiBold"/>
              <a:ea typeface="Libre Franklin SemiBold"/>
              <a:cs typeface="Libre Franklin SemiBold"/>
              <a:sym typeface="Libre Franklin SemiBold"/>
            </a:endParaRPr>
          </a:p>
          <a:p>
            <a:pPr marL="0" lvl="0" indent="0" algn="ctr" rtl="0">
              <a:lnSpc>
                <a:spcPct val="119982"/>
              </a:lnSpc>
              <a:spcBef>
                <a:spcPts val="0"/>
              </a:spcBef>
              <a:spcAft>
                <a:spcPts val="0"/>
              </a:spcAft>
              <a:buNone/>
            </a:pPr>
            <a:r>
              <a:rPr lang="en-US" sz="6500" dirty="0">
                <a:solidFill>
                  <a:srgbClr val="1D3A97"/>
                </a:solidFill>
                <a:latin typeface="Libre Franklin SemiBold"/>
                <a:ea typeface="Libre Franklin SemiBold"/>
                <a:cs typeface="Libre Franklin SemiBold"/>
                <a:sym typeface="Libre Franklin SemiBold"/>
              </a:rPr>
              <a:t>How might you get Involved</a:t>
            </a:r>
            <a:endParaRPr sz="6500" dirty="0">
              <a:solidFill>
                <a:srgbClr val="1D3A97"/>
              </a:solidFill>
              <a:latin typeface="Libre Franklin SemiBold"/>
              <a:ea typeface="Libre Franklin SemiBold"/>
              <a:cs typeface="Libre Franklin SemiBold"/>
              <a:sym typeface="Libre Franklin SemiBold"/>
            </a:endParaRPr>
          </a:p>
          <a:p>
            <a:pPr marL="0" lvl="0" indent="0" algn="l" rtl="0">
              <a:lnSpc>
                <a:spcPct val="119982"/>
              </a:lnSpc>
              <a:spcBef>
                <a:spcPts val="0"/>
              </a:spcBef>
              <a:spcAft>
                <a:spcPts val="0"/>
              </a:spcAft>
              <a:buNone/>
            </a:pPr>
            <a:endParaRPr sz="700" dirty="0">
              <a:solidFill>
                <a:srgbClr val="1D3A97"/>
              </a:solidFill>
              <a:latin typeface="Libre Franklin SemiBold"/>
              <a:ea typeface="Libre Franklin SemiBold"/>
              <a:cs typeface="Libre Franklin SemiBold"/>
              <a:sym typeface="Libre Franklin SemiBold"/>
            </a:endParaRPr>
          </a:p>
        </p:txBody>
      </p:sp>
      <p:pic>
        <p:nvPicPr>
          <p:cNvPr id="159" name="Google Shape;159;p24" descr="Logo&#10;&#10;Description automatically generated"/>
          <p:cNvPicPr preferRelativeResize="0"/>
          <p:nvPr/>
        </p:nvPicPr>
        <p:blipFill rotWithShape="1">
          <a:blip r:embed="rId3">
            <a:alphaModFix/>
          </a:blip>
          <a:srcRect/>
          <a:stretch/>
        </p:blipFill>
        <p:spPr>
          <a:xfrm>
            <a:off x="16881799" y="8937392"/>
            <a:ext cx="1129750" cy="1133359"/>
          </a:xfrm>
          <a:prstGeom prst="rect">
            <a:avLst/>
          </a:prstGeom>
          <a:noFill/>
          <a:ln>
            <a:noFill/>
          </a:ln>
        </p:spPr>
      </p:pic>
      <p:sp>
        <p:nvSpPr>
          <p:cNvPr id="160" name="Google Shape;160;p24"/>
          <p:cNvSpPr txBox="1"/>
          <p:nvPr/>
        </p:nvSpPr>
        <p:spPr>
          <a:xfrm>
            <a:off x="0" y="1915250"/>
            <a:ext cx="18288000" cy="6666410"/>
          </a:xfrm>
          <a:prstGeom prst="rect">
            <a:avLst/>
          </a:prstGeom>
          <a:noFill/>
          <a:ln>
            <a:noFill/>
          </a:ln>
        </p:spPr>
        <p:txBody>
          <a:bodyPr spcFirstLastPara="1" wrap="square" lIns="91425" tIns="91425" rIns="91425" bIns="91425" anchor="t" anchorCtr="0">
            <a:spAutoFit/>
          </a:bodyPr>
          <a:lstStyle/>
          <a:p>
            <a:pPr marL="914400" lvl="0" indent="-457200" algn="l" rtl="0">
              <a:lnSpc>
                <a:spcPct val="130000"/>
              </a:lnSpc>
              <a:spcBef>
                <a:spcPts val="0"/>
              </a:spcBef>
              <a:spcAft>
                <a:spcPts val="0"/>
              </a:spcAft>
              <a:buClr>
                <a:srgbClr val="1D3A97"/>
              </a:buClr>
              <a:buSzPts val="3600"/>
              <a:buFont typeface="Roboto"/>
              <a:buChar char="●"/>
            </a:pPr>
            <a:endParaRPr lang="en-US" sz="3600" dirty="0">
              <a:solidFill>
                <a:srgbClr val="1D3A97"/>
              </a:solidFill>
              <a:latin typeface="Roboto"/>
              <a:ea typeface="Roboto"/>
              <a:cs typeface="Roboto"/>
              <a:sym typeface="Roboto"/>
            </a:endParaRPr>
          </a:p>
          <a:p>
            <a:pPr marL="914400" lvl="0" indent="-457200" algn="l" rtl="0">
              <a:lnSpc>
                <a:spcPct val="130000"/>
              </a:lnSpc>
              <a:spcBef>
                <a:spcPts val="0"/>
              </a:spcBef>
              <a:spcAft>
                <a:spcPts val="0"/>
              </a:spcAft>
              <a:buClr>
                <a:srgbClr val="1D3A97"/>
              </a:buClr>
              <a:buSzPts val="3600"/>
              <a:buFont typeface="Roboto"/>
              <a:buChar char="●"/>
            </a:pPr>
            <a:endParaRPr lang="en-US" sz="3600" dirty="0">
              <a:solidFill>
                <a:srgbClr val="1D3A97"/>
              </a:solidFill>
              <a:latin typeface="Roboto"/>
              <a:ea typeface="Roboto"/>
              <a:cs typeface="Roboto"/>
              <a:sym typeface="Roboto"/>
            </a:endParaRPr>
          </a:p>
          <a:p>
            <a:pPr marL="914400" lvl="0" indent="-457200" algn="l" rtl="0">
              <a:lnSpc>
                <a:spcPct val="130000"/>
              </a:lnSpc>
              <a:spcBef>
                <a:spcPts val="0"/>
              </a:spcBef>
              <a:spcAft>
                <a:spcPts val="0"/>
              </a:spcAft>
              <a:buClr>
                <a:srgbClr val="1D3A97"/>
              </a:buClr>
              <a:buSzPts val="3600"/>
              <a:buFont typeface="Roboto"/>
              <a:buChar char="●"/>
            </a:pPr>
            <a:r>
              <a:rPr lang="en-US" sz="3600" dirty="0">
                <a:solidFill>
                  <a:srgbClr val="1D3A97"/>
                </a:solidFill>
                <a:latin typeface="Roboto"/>
                <a:ea typeface="Roboto"/>
                <a:cs typeface="Roboto"/>
                <a:sym typeface="Roboto"/>
              </a:rPr>
              <a:t>How can we interest Republicans, especially MEGAs?</a:t>
            </a:r>
          </a:p>
          <a:p>
            <a:pPr marL="914400" lvl="0" indent="-457200" algn="l" rtl="0">
              <a:lnSpc>
                <a:spcPct val="130000"/>
              </a:lnSpc>
              <a:spcBef>
                <a:spcPts val="0"/>
              </a:spcBef>
              <a:spcAft>
                <a:spcPts val="0"/>
              </a:spcAft>
              <a:buClr>
                <a:srgbClr val="1D3A97"/>
              </a:buClr>
              <a:buSzPts val="3600"/>
              <a:buFont typeface="Roboto"/>
              <a:buChar char="●"/>
            </a:pPr>
            <a:r>
              <a:rPr lang="en-US" sz="3600" dirty="0">
                <a:solidFill>
                  <a:srgbClr val="1D3A97"/>
                </a:solidFill>
                <a:latin typeface="Roboto"/>
                <a:ea typeface="Roboto"/>
                <a:cs typeface="Roboto"/>
                <a:sym typeface="Roboto"/>
              </a:rPr>
              <a:t>Are Debates or Workshops more important for BA?</a:t>
            </a:r>
          </a:p>
          <a:p>
            <a:pPr marL="914400" lvl="0" indent="-457200" algn="l" rtl="0">
              <a:lnSpc>
                <a:spcPct val="130000"/>
              </a:lnSpc>
              <a:spcBef>
                <a:spcPts val="0"/>
              </a:spcBef>
              <a:spcAft>
                <a:spcPts val="0"/>
              </a:spcAft>
              <a:buClr>
                <a:srgbClr val="1D3A97"/>
              </a:buClr>
              <a:buSzPts val="3600"/>
              <a:buFont typeface="Roboto"/>
              <a:buChar char="●"/>
            </a:pPr>
            <a:r>
              <a:rPr lang="en-US" sz="3600" dirty="0">
                <a:solidFill>
                  <a:srgbClr val="1D3A97"/>
                </a:solidFill>
                <a:latin typeface="Roboto"/>
                <a:ea typeface="Roboto"/>
                <a:cs typeface="Roboto"/>
                <a:sym typeface="Roboto"/>
              </a:rPr>
              <a:t>In midst of Constitutional Crisis what </a:t>
            </a:r>
            <a:r>
              <a:rPr lang="en-US" sz="3600">
                <a:solidFill>
                  <a:srgbClr val="1D3A97"/>
                </a:solidFill>
                <a:latin typeface="Roboto"/>
                <a:ea typeface="Roboto"/>
                <a:cs typeface="Roboto"/>
                <a:sym typeface="Roboto"/>
              </a:rPr>
              <a:t>is the </a:t>
            </a:r>
            <a:r>
              <a:rPr lang="en-US" sz="3600" dirty="0">
                <a:solidFill>
                  <a:srgbClr val="1D3A97"/>
                </a:solidFill>
                <a:latin typeface="Roboto"/>
                <a:ea typeface="Roboto"/>
                <a:cs typeface="Roboto"/>
                <a:sym typeface="Roboto"/>
              </a:rPr>
              <a:t>priority?</a:t>
            </a:r>
          </a:p>
          <a:p>
            <a:pPr marL="914400" indent="-457200">
              <a:lnSpc>
                <a:spcPct val="130000"/>
              </a:lnSpc>
              <a:buClr>
                <a:srgbClr val="1D3A97"/>
              </a:buClr>
              <a:buSzPts val="3600"/>
              <a:buFont typeface="Roboto"/>
              <a:buChar char="●"/>
            </a:pPr>
            <a:r>
              <a:rPr lang="en-US" sz="3600" dirty="0">
                <a:solidFill>
                  <a:srgbClr val="1D3A97"/>
                </a:solidFill>
                <a:latin typeface="Roboto"/>
                <a:ea typeface="Roboto"/>
                <a:cs typeface="Roboto"/>
                <a:sym typeface="Roboto"/>
              </a:rPr>
              <a:t>Could Dems sponsor a debate? Or a workshop?</a:t>
            </a:r>
          </a:p>
          <a:p>
            <a:pPr marL="914400" lvl="0" indent="-457200" algn="l" rtl="0">
              <a:lnSpc>
                <a:spcPct val="130000"/>
              </a:lnSpc>
              <a:spcBef>
                <a:spcPts val="0"/>
              </a:spcBef>
              <a:spcAft>
                <a:spcPts val="0"/>
              </a:spcAft>
              <a:buClr>
                <a:srgbClr val="1D3A97"/>
              </a:buClr>
              <a:buSzPts val="3600"/>
              <a:buFont typeface="Roboto"/>
              <a:buChar char="●"/>
            </a:pPr>
            <a:r>
              <a:rPr lang="en-US" sz="3600" dirty="0">
                <a:solidFill>
                  <a:srgbClr val="1D3A97"/>
                </a:solidFill>
                <a:latin typeface="Roboto"/>
                <a:ea typeface="Roboto"/>
                <a:cs typeface="Roboto"/>
                <a:sym typeface="Roboto"/>
              </a:rPr>
              <a:t>See handout</a:t>
            </a:r>
          </a:p>
          <a:p>
            <a:pPr marL="457200" lvl="0" algn="l" rtl="0">
              <a:lnSpc>
                <a:spcPct val="130000"/>
              </a:lnSpc>
              <a:spcBef>
                <a:spcPts val="0"/>
              </a:spcBef>
              <a:spcAft>
                <a:spcPts val="0"/>
              </a:spcAft>
              <a:buClr>
                <a:srgbClr val="1D3A97"/>
              </a:buClr>
              <a:buSzPts val="3600"/>
            </a:pPr>
            <a:endParaRPr sz="3600" dirty="0">
              <a:solidFill>
                <a:srgbClr val="1D3A97"/>
              </a:solidFill>
              <a:latin typeface="Roboto"/>
              <a:ea typeface="Roboto"/>
              <a:cs typeface="Roboto"/>
              <a:sym typeface="Roboto"/>
            </a:endParaRPr>
          </a:p>
          <a:p>
            <a:pPr marL="914400" lvl="0" indent="0" algn="l" rtl="0">
              <a:lnSpc>
                <a:spcPct val="130000"/>
              </a:lnSpc>
              <a:spcBef>
                <a:spcPts val="0"/>
              </a:spcBef>
              <a:spcAft>
                <a:spcPts val="0"/>
              </a:spcAft>
              <a:buNone/>
            </a:pPr>
            <a:endParaRPr sz="3600" dirty="0">
              <a:solidFill>
                <a:srgbClr val="1D3A97"/>
              </a:solidFill>
              <a:latin typeface="Libre Franklin SemiBold"/>
              <a:ea typeface="Libre Franklin SemiBold"/>
              <a:cs typeface="Libre Franklin SemiBold"/>
              <a:sym typeface="Libre Franklin SemiBold"/>
            </a:endParaRPr>
          </a:p>
        </p:txBody>
      </p:sp>
    </p:spTree>
    <p:extLst>
      <p:ext uri="{BB962C8B-B14F-4D97-AF65-F5344CB8AC3E}">
        <p14:creationId xmlns:p14="http://schemas.microsoft.com/office/powerpoint/2010/main" val="2359605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81"/>
          <p:cNvSpPr txBox="1"/>
          <p:nvPr/>
        </p:nvSpPr>
        <p:spPr>
          <a:xfrm>
            <a:off x="9339423" y="6816323"/>
            <a:ext cx="7387200" cy="277200"/>
          </a:xfrm>
          <a:prstGeom prst="rect">
            <a:avLst/>
          </a:prstGeom>
          <a:noFill/>
          <a:ln>
            <a:noFill/>
          </a:ln>
        </p:spPr>
        <p:txBody>
          <a:bodyPr spcFirstLastPara="1" wrap="square" lIns="0" tIns="0" rIns="0" bIns="0" anchor="t" anchorCtr="0">
            <a:spAutoFit/>
          </a:bodyPr>
          <a:lstStyle/>
          <a:p>
            <a:pPr marL="0" marR="0" lvl="0" indent="0" algn="l" rtl="0">
              <a:lnSpc>
                <a:spcPct val="163277"/>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709" name="Google Shape;709;p81" descr="Logo&#10;&#10;Description automatically generated"/>
          <p:cNvPicPr preferRelativeResize="0"/>
          <p:nvPr/>
        </p:nvPicPr>
        <p:blipFill rotWithShape="1">
          <a:blip r:embed="rId3">
            <a:alphaModFix/>
          </a:blip>
          <a:srcRect/>
          <a:stretch/>
        </p:blipFill>
        <p:spPr>
          <a:xfrm>
            <a:off x="16881800" y="8937392"/>
            <a:ext cx="1129750" cy="1133357"/>
          </a:xfrm>
          <a:prstGeom prst="rect">
            <a:avLst/>
          </a:prstGeom>
          <a:noFill/>
          <a:ln>
            <a:noFill/>
          </a:ln>
        </p:spPr>
      </p:pic>
      <p:sp>
        <p:nvSpPr>
          <p:cNvPr id="710" name="Google Shape;710;p81"/>
          <p:cNvSpPr txBox="1"/>
          <p:nvPr/>
        </p:nvSpPr>
        <p:spPr>
          <a:xfrm>
            <a:off x="7007100" y="1990400"/>
            <a:ext cx="10507800" cy="4321122"/>
          </a:xfrm>
          <a:prstGeom prst="rect">
            <a:avLst/>
          </a:prstGeom>
          <a:noFill/>
          <a:ln>
            <a:noFill/>
          </a:ln>
        </p:spPr>
        <p:txBody>
          <a:bodyPr spcFirstLastPara="1" wrap="square" lIns="182850" tIns="182850" rIns="182850" bIns="182850" anchor="t" anchorCtr="0">
            <a:spAutoFit/>
          </a:bodyPr>
          <a:lstStyle/>
          <a:p>
            <a:pPr marL="0" lvl="0" indent="0" algn="l" rtl="0">
              <a:lnSpc>
                <a:spcPct val="119982"/>
              </a:lnSpc>
              <a:spcBef>
                <a:spcPts val="0"/>
              </a:spcBef>
              <a:spcAft>
                <a:spcPts val="0"/>
              </a:spcAft>
              <a:buNone/>
            </a:pPr>
            <a:r>
              <a:rPr lang="en-US" sz="7000" b="1" dirty="0">
                <a:solidFill>
                  <a:srgbClr val="1D3A97"/>
                </a:solidFill>
              </a:rPr>
              <a:t>Help Make a Difference</a:t>
            </a:r>
            <a:endParaRPr sz="7000" b="1" dirty="0">
              <a:solidFill>
                <a:srgbClr val="1D3A97"/>
              </a:solidFill>
            </a:endParaRPr>
          </a:p>
          <a:p>
            <a:pPr marL="457200" lvl="0" indent="-457200" algn="l" rtl="0">
              <a:lnSpc>
                <a:spcPct val="120003"/>
              </a:lnSpc>
              <a:spcBef>
                <a:spcPts val="0"/>
              </a:spcBef>
              <a:spcAft>
                <a:spcPts val="0"/>
              </a:spcAft>
              <a:buClr>
                <a:srgbClr val="1D3A97"/>
              </a:buClr>
              <a:buSzPts val="4800"/>
              <a:buFont typeface="Libre Franklin Medium"/>
              <a:buChar char="●"/>
            </a:pPr>
            <a:r>
              <a:rPr lang="en-US" sz="4800" dirty="0">
                <a:solidFill>
                  <a:srgbClr val="1D3A97"/>
                </a:solidFill>
                <a:latin typeface="Libre Franklin Medium"/>
                <a:ea typeface="Libre Franklin Medium"/>
                <a:cs typeface="Libre Franklin Medium"/>
                <a:sym typeface="Libre Franklin Medium"/>
              </a:rPr>
              <a:t>Braverangels.org</a:t>
            </a:r>
          </a:p>
          <a:p>
            <a:pPr marL="457200" lvl="0" indent="-457200" algn="l" rtl="0">
              <a:lnSpc>
                <a:spcPct val="120003"/>
              </a:lnSpc>
              <a:spcBef>
                <a:spcPts val="0"/>
              </a:spcBef>
              <a:spcAft>
                <a:spcPts val="0"/>
              </a:spcAft>
              <a:buClr>
                <a:srgbClr val="1D3A97"/>
              </a:buClr>
              <a:buSzPts val="4800"/>
              <a:buFont typeface="Libre Franklin Medium"/>
              <a:buChar char="●"/>
            </a:pPr>
            <a:r>
              <a:rPr lang="en-US" sz="4800" dirty="0">
                <a:solidFill>
                  <a:srgbClr val="1D3A97"/>
                </a:solidFill>
                <a:latin typeface="Libre Franklin Medium"/>
                <a:ea typeface="Libre Franklin Medium"/>
                <a:cs typeface="Libre Franklin Medium"/>
                <a:sym typeface="Libre Franklin Medium"/>
              </a:rPr>
              <a:t>Scan QR code and read handout</a:t>
            </a:r>
            <a:endParaRPr sz="4800" dirty="0">
              <a:solidFill>
                <a:srgbClr val="1D3A97"/>
              </a:solidFill>
              <a:latin typeface="Libre Franklin Medium"/>
              <a:ea typeface="Libre Franklin Medium"/>
              <a:cs typeface="Libre Franklin Medium"/>
              <a:sym typeface="Libre Franklin Medium"/>
            </a:endParaRPr>
          </a:p>
          <a:p>
            <a:pPr marL="457200" lvl="0" indent="-457200" algn="l" rtl="0">
              <a:lnSpc>
                <a:spcPct val="120003"/>
              </a:lnSpc>
              <a:spcBef>
                <a:spcPts val="0"/>
              </a:spcBef>
              <a:spcAft>
                <a:spcPts val="0"/>
              </a:spcAft>
              <a:buClr>
                <a:srgbClr val="1D3A97"/>
              </a:buClr>
              <a:buSzPts val="4800"/>
              <a:buFont typeface="Libre Franklin Medium"/>
              <a:buChar char="●"/>
            </a:pPr>
            <a:r>
              <a:rPr lang="en-US" sz="4800" dirty="0">
                <a:solidFill>
                  <a:srgbClr val="1D3A97"/>
                </a:solidFill>
                <a:latin typeface="Libre Franklin Medium"/>
                <a:ea typeface="Libre Franklin Medium"/>
                <a:cs typeface="Libre Franklin Medium"/>
                <a:sym typeface="Libre Franklin Medium"/>
              </a:rPr>
              <a:t>Text BA to 66866</a:t>
            </a:r>
            <a:endParaRPr sz="4800" dirty="0">
              <a:solidFill>
                <a:srgbClr val="1D3A97"/>
              </a:solidFill>
              <a:latin typeface="Libre Franklin Medium"/>
              <a:ea typeface="Libre Franklin Medium"/>
              <a:cs typeface="Libre Franklin Medium"/>
              <a:sym typeface="Libre Franklin Medium"/>
            </a:endParaRPr>
          </a:p>
        </p:txBody>
      </p:sp>
      <p:pic>
        <p:nvPicPr>
          <p:cNvPr id="711" name="Google Shape;711;p81"/>
          <p:cNvPicPr preferRelativeResize="0"/>
          <p:nvPr/>
        </p:nvPicPr>
        <p:blipFill>
          <a:blip r:embed="rId4">
            <a:alphaModFix/>
          </a:blip>
          <a:stretch>
            <a:fillRect/>
          </a:stretch>
        </p:blipFill>
        <p:spPr>
          <a:xfrm>
            <a:off x="1478300" y="1463250"/>
            <a:ext cx="5143500" cy="5353050"/>
          </a:xfrm>
          <a:prstGeom prst="rect">
            <a:avLst/>
          </a:prstGeom>
          <a:noFill/>
          <a:ln>
            <a:noFill/>
          </a:ln>
        </p:spPr>
      </p:pic>
      <p:sp>
        <p:nvSpPr>
          <p:cNvPr id="712" name="Google Shape;712;p81"/>
          <p:cNvSpPr/>
          <p:nvPr/>
        </p:nvSpPr>
        <p:spPr>
          <a:xfrm>
            <a:off x="7315700" y="6117250"/>
            <a:ext cx="3845400" cy="2371800"/>
          </a:xfrm>
          <a:prstGeom prst="wedgeRoundRectCallout">
            <a:avLst>
              <a:gd name="adj1" fmla="val -79826"/>
              <a:gd name="adj2" fmla="val -37179"/>
              <a:gd name="adj3" fmla="val 0"/>
            </a:avLst>
          </a:prstGeom>
          <a:noFill/>
          <a:ln w="38100" cap="flat" cmpd="sng">
            <a:solidFill>
              <a:srgbClr val="BC2F2C"/>
            </a:solidFill>
            <a:prstDash val="solid"/>
            <a:round/>
            <a:headEnd type="none" w="sm" len="sm"/>
            <a:tailEnd type="none" w="sm" len="sm"/>
          </a:ln>
        </p:spPr>
        <p:txBody>
          <a:bodyPr spcFirstLastPara="1" wrap="square" lIns="182850" tIns="182850" rIns="182850" bIns="182850" anchor="ctr" anchorCtr="0">
            <a:noAutofit/>
          </a:bodyPr>
          <a:lstStyle/>
          <a:p>
            <a:pPr marL="0" lvl="0" indent="0" algn="ctr" rtl="0">
              <a:spcBef>
                <a:spcPts val="0"/>
              </a:spcBef>
              <a:spcAft>
                <a:spcPts val="0"/>
              </a:spcAft>
              <a:buNone/>
            </a:pPr>
            <a:r>
              <a:rPr lang="en-US" sz="4400" b="1">
                <a:solidFill>
                  <a:srgbClr val="BC2F2C"/>
                </a:solidFill>
                <a:highlight>
                  <a:schemeClr val="lt1"/>
                </a:highlight>
                <a:latin typeface="Roboto"/>
                <a:ea typeface="Roboto"/>
                <a:cs typeface="Roboto"/>
                <a:sym typeface="Roboto"/>
              </a:rPr>
              <a:t>Scan for Take Home Tips!</a:t>
            </a:r>
            <a:endParaRPr sz="4400" b="1">
              <a:solidFill>
                <a:srgbClr val="BC2F2C"/>
              </a:solidFill>
              <a:highlight>
                <a:schemeClr val="lt1"/>
              </a:highlight>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2">
          <a:extLst>
            <a:ext uri="{FF2B5EF4-FFF2-40B4-BE49-F238E27FC236}">
              <a16:creationId xmlns:a16="http://schemas.microsoft.com/office/drawing/2014/main" id="{59454302-3CD9-1E6E-9924-0D007DDCD93C}"/>
            </a:ext>
          </a:extLst>
        </p:cNvPr>
        <p:cNvGrpSpPr/>
        <p:nvPr/>
      </p:nvGrpSpPr>
      <p:grpSpPr>
        <a:xfrm>
          <a:off x="0" y="0"/>
          <a:ext cx="0" cy="0"/>
          <a:chOff x="0" y="0"/>
          <a:chExt cx="0" cy="0"/>
        </a:xfrm>
      </p:grpSpPr>
      <p:pic>
        <p:nvPicPr>
          <p:cNvPr id="553" name="Google Shape;553;p64">
            <a:extLst>
              <a:ext uri="{FF2B5EF4-FFF2-40B4-BE49-F238E27FC236}">
                <a16:creationId xmlns:a16="http://schemas.microsoft.com/office/drawing/2014/main" id="{994CE64B-370E-05BA-1A93-3955E6632C92}"/>
              </a:ext>
            </a:extLst>
          </p:cNvPr>
          <p:cNvPicPr preferRelativeResize="0"/>
          <p:nvPr/>
        </p:nvPicPr>
        <p:blipFill>
          <a:blip r:embed="rId3">
            <a:alphaModFix/>
          </a:blip>
          <a:stretch>
            <a:fillRect/>
          </a:stretch>
        </p:blipFill>
        <p:spPr>
          <a:xfrm>
            <a:off x="2812125" y="2407500"/>
            <a:ext cx="12852000" cy="5472000"/>
          </a:xfrm>
          <a:prstGeom prst="roundRect">
            <a:avLst>
              <a:gd name="adj" fmla="val 16667"/>
            </a:avLst>
          </a:prstGeom>
          <a:noFill/>
          <a:ln>
            <a:noFill/>
          </a:ln>
        </p:spPr>
      </p:pic>
      <p:sp>
        <p:nvSpPr>
          <p:cNvPr id="554" name="Google Shape;554;p64">
            <a:extLst>
              <a:ext uri="{FF2B5EF4-FFF2-40B4-BE49-F238E27FC236}">
                <a16:creationId xmlns:a16="http://schemas.microsoft.com/office/drawing/2014/main" id="{EB7C559F-B3F9-34AA-99C0-33766E5B1086}"/>
              </a:ext>
            </a:extLst>
          </p:cNvPr>
          <p:cNvSpPr txBox="1">
            <a:spLocks noGrp="1"/>
          </p:cNvSpPr>
          <p:nvPr>
            <p:ph type="title" idx="4294967295"/>
          </p:nvPr>
        </p:nvSpPr>
        <p:spPr>
          <a:xfrm>
            <a:off x="623400" y="278175"/>
            <a:ext cx="17041200" cy="1247400"/>
          </a:xfrm>
          <a:prstGeom prst="rect">
            <a:avLst/>
          </a:prstGeom>
        </p:spPr>
        <p:txBody>
          <a:bodyPr spcFirstLastPara="1" wrap="square" lIns="182850" tIns="182850" rIns="182850" bIns="182850" anchor="t" anchorCtr="0">
            <a:noAutofit/>
          </a:bodyPr>
          <a:lstStyle/>
          <a:p>
            <a:pPr marL="0" lvl="0" indent="0" algn="l" rtl="0">
              <a:spcBef>
                <a:spcPts val="0"/>
              </a:spcBef>
              <a:spcAft>
                <a:spcPts val="0"/>
              </a:spcAft>
              <a:buNone/>
            </a:pPr>
            <a:r>
              <a:rPr lang="en-US" sz="7200" b="1">
                <a:solidFill>
                  <a:srgbClr val="1D3A97"/>
                </a:solidFill>
                <a:latin typeface="Noto Sans Symbols"/>
                <a:ea typeface="Noto Sans Symbols"/>
                <a:cs typeface="Noto Sans Symbols"/>
                <a:sym typeface="Noto Sans Symbols"/>
              </a:rPr>
              <a:t>Our Story</a:t>
            </a:r>
            <a:endParaRPr sz="7200" b="1">
              <a:solidFill>
                <a:srgbClr val="1D3A97"/>
              </a:solidFill>
              <a:latin typeface="Noto Sans Symbols"/>
              <a:ea typeface="Noto Sans Symbols"/>
              <a:cs typeface="Noto Sans Symbols"/>
              <a:sym typeface="Noto Sans Symbols"/>
            </a:endParaRPr>
          </a:p>
        </p:txBody>
      </p:sp>
      <p:pic>
        <p:nvPicPr>
          <p:cNvPr id="555" name="Google Shape;555;p64" descr="Logo&#10;&#10;Description automatically generated">
            <a:extLst>
              <a:ext uri="{FF2B5EF4-FFF2-40B4-BE49-F238E27FC236}">
                <a16:creationId xmlns:a16="http://schemas.microsoft.com/office/drawing/2014/main" id="{EA53501A-950C-50BC-424F-560EC71D8CCC}"/>
              </a:ext>
            </a:extLst>
          </p:cNvPr>
          <p:cNvPicPr preferRelativeResize="0"/>
          <p:nvPr/>
        </p:nvPicPr>
        <p:blipFill rotWithShape="1">
          <a:blip r:embed="rId4">
            <a:alphaModFix/>
          </a:blip>
          <a:srcRect/>
          <a:stretch/>
        </p:blipFill>
        <p:spPr>
          <a:xfrm>
            <a:off x="16881799" y="8937392"/>
            <a:ext cx="1129750" cy="1133359"/>
          </a:xfrm>
          <a:prstGeom prst="rect">
            <a:avLst/>
          </a:prstGeom>
          <a:noFill/>
          <a:ln>
            <a:noFill/>
          </a:ln>
        </p:spPr>
      </p:pic>
    </p:spTree>
    <p:extLst>
      <p:ext uri="{BB962C8B-B14F-4D97-AF65-F5344CB8AC3E}">
        <p14:creationId xmlns:p14="http://schemas.microsoft.com/office/powerpoint/2010/main" val="1633834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57E9730D-96A8-C690-20ED-FD71C3B31F18}"/>
            </a:ext>
          </a:extLst>
        </p:cNvPr>
        <p:cNvGrpSpPr/>
        <p:nvPr/>
      </p:nvGrpSpPr>
      <p:grpSpPr>
        <a:xfrm>
          <a:off x="0" y="0"/>
          <a:ext cx="0" cy="0"/>
          <a:chOff x="0" y="0"/>
          <a:chExt cx="0" cy="0"/>
        </a:xfrm>
      </p:grpSpPr>
      <p:sp>
        <p:nvSpPr>
          <p:cNvPr id="131" name="Google Shape;131;p21">
            <a:extLst>
              <a:ext uri="{FF2B5EF4-FFF2-40B4-BE49-F238E27FC236}">
                <a16:creationId xmlns:a16="http://schemas.microsoft.com/office/drawing/2014/main" id="{2E6D9E8F-3A2D-BE55-59E9-1B497738CE53}"/>
              </a:ext>
            </a:extLst>
          </p:cNvPr>
          <p:cNvSpPr txBox="1"/>
          <p:nvPr/>
        </p:nvSpPr>
        <p:spPr>
          <a:xfrm>
            <a:off x="9339423" y="6816323"/>
            <a:ext cx="7387500" cy="277200"/>
          </a:xfrm>
          <a:prstGeom prst="rect">
            <a:avLst/>
          </a:prstGeom>
          <a:noFill/>
          <a:ln>
            <a:noFill/>
          </a:ln>
        </p:spPr>
        <p:txBody>
          <a:bodyPr spcFirstLastPara="1" wrap="square" lIns="0" tIns="0" rIns="0" bIns="0" anchor="t" anchorCtr="0">
            <a:spAutoFit/>
          </a:bodyPr>
          <a:lstStyle/>
          <a:p>
            <a:pPr marL="0" marR="0" lvl="0" indent="0" algn="l" rtl="0">
              <a:lnSpc>
                <a:spcPct val="163277"/>
              </a:lnSpc>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21">
            <a:extLst>
              <a:ext uri="{FF2B5EF4-FFF2-40B4-BE49-F238E27FC236}">
                <a16:creationId xmlns:a16="http://schemas.microsoft.com/office/drawing/2014/main" id="{BBAADDB6-9EBC-B301-338D-FEEBC9243BBD}"/>
              </a:ext>
            </a:extLst>
          </p:cNvPr>
          <p:cNvSpPr txBox="1"/>
          <p:nvPr/>
        </p:nvSpPr>
        <p:spPr>
          <a:xfrm>
            <a:off x="0" y="0"/>
            <a:ext cx="18288000" cy="1185300"/>
          </a:xfrm>
          <a:prstGeom prst="rect">
            <a:avLst/>
          </a:prstGeom>
          <a:gradFill>
            <a:gsLst>
              <a:gs pos="0">
                <a:srgbClr val="D4E5F5"/>
              </a:gs>
              <a:gs pos="100000">
                <a:srgbClr val="70A4D5"/>
              </a:gs>
            </a:gsLst>
            <a:lin ang="5400012" scaled="0"/>
          </a:gradFill>
          <a:ln w="9525" cap="flat" cmpd="sng">
            <a:solidFill>
              <a:srgbClr val="1D3A97"/>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9982"/>
              </a:lnSpc>
              <a:spcBef>
                <a:spcPts val="0"/>
              </a:spcBef>
              <a:spcAft>
                <a:spcPts val="0"/>
              </a:spcAft>
              <a:buNone/>
            </a:pPr>
            <a:r>
              <a:rPr lang="en-US" sz="6500">
                <a:solidFill>
                  <a:srgbClr val="1D3A97"/>
                </a:solidFill>
                <a:latin typeface="Libre Franklin SemiBold"/>
                <a:ea typeface="Libre Franklin SemiBold"/>
                <a:cs typeface="Libre Franklin SemiBold"/>
                <a:sym typeface="Libre Franklin SemiBold"/>
              </a:rPr>
              <a:t>The Braver Angels Way</a:t>
            </a:r>
            <a:endParaRPr sz="6500">
              <a:solidFill>
                <a:srgbClr val="ECEDF8"/>
              </a:solidFill>
              <a:latin typeface="Libre Franklin Medium"/>
              <a:ea typeface="Libre Franklin Medium"/>
              <a:cs typeface="Libre Franklin Medium"/>
              <a:sym typeface="Libre Franklin Medium"/>
            </a:endParaRPr>
          </a:p>
        </p:txBody>
      </p:sp>
      <p:pic>
        <p:nvPicPr>
          <p:cNvPr id="133" name="Google Shape;133;p21" descr="Logo&#10;&#10;Description automatically generated">
            <a:extLst>
              <a:ext uri="{FF2B5EF4-FFF2-40B4-BE49-F238E27FC236}">
                <a16:creationId xmlns:a16="http://schemas.microsoft.com/office/drawing/2014/main" id="{C30A461E-E990-CB61-BDFD-EA5726EA3DDA}"/>
              </a:ext>
            </a:extLst>
          </p:cNvPr>
          <p:cNvPicPr preferRelativeResize="0"/>
          <p:nvPr/>
        </p:nvPicPr>
        <p:blipFill rotWithShape="1">
          <a:blip r:embed="rId3">
            <a:alphaModFix/>
          </a:blip>
          <a:srcRect/>
          <a:stretch/>
        </p:blipFill>
        <p:spPr>
          <a:xfrm>
            <a:off x="16881799" y="8937392"/>
            <a:ext cx="1129750" cy="1133359"/>
          </a:xfrm>
          <a:prstGeom prst="rect">
            <a:avLst/>
          </a:prstGeom>
          <a:noFill/>
          <a:ln>
            <a:noFill/>
          </a:ln>
        </p:spPr>
      </p:pic>
      <p:sp>
        <p:nvSpPr>
          <p:cNvPr id="134" name="Google Shape;134;p21">
            <a:extLst>
              <a:ext uri="{FF2B5EF4-FFF2-40B4-BE49-F238E27FC236}">
                <a16:creationId xmlns:a16="http://schemas.microsoft.com/office/drawing/2014/main" id="{C8D7250C-BDD2-2055-7C3E-AA4FD93C92DD}"/>
              </a:ext>
            </a:extLst>
          </p:cNvPr>
          <p:cNvSpPr txBox="1"/>
          <p:nvPr/>
        </p:nvSpPr>
        <p:spPr>
          <a:xfrm>
            <a:off x="51600" y="1915250"/>
            <a:ext cx="18236400" cy="66144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3100" i="1" dirty="0">
                <a:solidFill>
                  <a:srgbClr val="1155CC"/>
                </a:solidFill>
                <a:latin typeface="Roboto"/>
                <a:ea typeface="Roboto"/>
                <a:cs typeface="Roboto"/>
                <a:sym typeface="Roboto"/>
              </a:rPr>
              <a:t>We state our views </a:t>
            </a:r>
            <a:r>
              <a:rPr lang="en-US" sz="3100" b="1" i="1" dirty="0">
                <a:solidFill>
                  <a:srgbClr val="1155CC"/>
                </a:solidFill>
                <a:latin typeface="Roboto"/>
                <a:ea typeface="Roboto"/>
                <a:cs typeface="Roboto"/>
                <a:sym typeface="Roboto"/>
              </a:rPr>
              <a:t>freely and fully, without fear.</a:t>
            </a:r>
            <a:endParaRPr sz="3100" b="1" i="1" dirty="0">
              <a:solidFill>
                <a:srgbClr val="1155CC"/>
              </a:solidFill>
              <a:latin typeface="Roboto"/>
              <a:ea typeface="Roboto"/>
              <a:cs typeface="Roboto"/>
              <a:sym typeface="Roboto"/>
            </a:endParaRPr>
          </a:p>
          <a:p>
            <a:pPr marL="0" lvl="0" indent="0" algn="ctr" rtl="0">
              <a:lnSpc>
                <a:spcPct val="150000"/>
              </a:lnSpc>
              <a:spcBef>
                <a:spcPts val="0"/>
              </a:spcBef>
              <a:spcAft>
                <a:spcPts val="0"/>
              </a:spcAft>
              <a:buNone/>
            </a:pPr>
            <a:r>
              <a:rPr lang="en-US" sz="3100" i="1" dirty="0">
                <a:solidFill>
                  <a:srgbClr val="1155CC"/>
                </a:solidFill>
                <a:latin typeface="Roboto"/>
                <a:ea typeface="Roboto"/>
                <a:cs typeface="Roboto"/>
                <a:sym typeface="Roboto"/>
              </a:rPr>
              <a:t>We treat people who disagree with us with </a:t>
            </a:r>
            <a:r>
              <a:rPr lang="en-US" sz="3100" b="1" i="1" dirty="0">
                <a:solidFill>
                  <a:srgbClr val="FF0000"/>
                </a:solidFill>
                <a:latin typeface="Roboto"/>
                <a:ea typeface="Roboto"/>
                <a:cs typeface="Roboto"/>
                <a:sym typeface="Roboto"/>
              </a:rPr>
              <a:t>honesty, dignity, and respect</a:t>
            </a:r>
            <a:r>
              <a:rPr lang="en-US" sz="3100" b="1" i="1" dirty="0">
                <a:solidFill>
                  <a:srgbClr val="1155CC"/>
                </a:solidFill>
                <a:latin typeface="Roboto"/>
                <a:ea typeface="Roboto"/>
                <a:cs typeface="Roboto"/>
                <a:sym typeface="Roboto"/>
              </a:rPr>
              <a:t>.</a:t>
            </a:r>
            <a:endParaRPr sz="3100" b="1" i="1" dirty="0">
              <a:solidFill>
                <a:srgbClr val="1155CC"/>
              </a:solidFill>
              <a:latin typeface="Roboto"/>
              <a:ea typeface="Roboto"/>
              <a:cs typeface="Roboto"/>
              <a:sym typeface="Roboto"/>
            </a:endParaRPr>
          </a:p>
          <a:p>
            <a:pPr marL="0" lvl="0" indent="0" algn="ctr" rtl="0">
              <a:lnSpc>
                <a:spcPct val="150000"/>
              </a:lnSpc>
              <a:spcBef>
                <a:spcPts val="0"/>
              </a:spcBef>
              <a:spcAft>
                <a:spcPts val="0"/>
              </a:spcAft>
              <a:buNone/>
            </a:pPr>
            <a:r>
              <a:rPr lang="en-US" sz="3100" i="1" dirty="0">
                <a:solidFill>
                  <a:srgbClr val="1155CC"/>
                </a:solidFill>
                <a:latin typeface="Roboto"/>
                <a:ea typeface="Roboto"/>
                <a:cs typeface="Roboto"/>
                <a:sym typeface="Roboto"/>
              </a:rPr>
              <a:t>We welcome</a:t>
            </a:r>
            <a:r>
              <a:rPr lang="en-US" sz="3100" b="1" i="1" dirty="0">
                <a:solidFill>
                  <a:srgbClr val="1155CC"/>
                </a:solidFill>
                <a:latin typeface="Roboto"/>
                <a:ea typeface="Roboto"/>
                <a:cs typeface="Roboto"/>
                <a:sym typeface="Roboto"/>
              </a:rPr>
              <a:t> opportunities to engage </a:t>
            </a:r>
            <a:r>
              <a:rPr lang="en-US" sz="3100" i="1" dirty="0">
                <a:solidFill>
                  <a:srgbClr val="1155CC"/>
                </a:solidFill>
                <a:latin typeface="Roboto"/>
                <a:ea typeface="Roboto"/>
                <a:cs typeface="Roboto"/>
                <a:sym typeface="Roboto"/>
              </a:rPr>
              <a:t>those with whom we disagree.</a:t>
            </a:r>
            <a:endParaRPr sz="3100" i="1" dirty="0">
              <a:solidFill>
                <a:srgbClr val="1155CC"/>
              </a:solidFill>
              <a:latin typeface="Roboto"/>
              <a:ea typeface="Roboto"/>
              <a:cs typeface="Roboto"/>
              <a:sym typeface="Roboto"/>
            </a:endParaRPr>
          </a:p>
          <a:p>
            <a:pPr marL="0" lvl="0" indent="0" algn="ctr" rtl="0">
              <a:lnSpc>
                <a:spcPct val="150000"/>
              </a:lnSpc>
              <a:spcBef>
                <a:spcPts val="0"/>
              </a:spcBef>
              <a:spcAft>
                <a:spcPts val="0"/>
              </a:spcAft>
              <a:buNone/>
            </a:pPr>
            <a:r>
              <a:rPr lang="en-US" sz="3100" i="1" dirty="0">
                <a:solidFill>
                  <a:srgbClr val="1155CC"/>
                </a:solidFill>
                <a:latin typeface="Roboto"/>
                <a:ea typeface="Roboto"/>
                <a:cs typeface="Roboto"/>
                <a:sym typeface="Roboto"/>
              </a:rPr>
              <a:t>We believe </a:t>
            </a:r>
            <a:r>
              <a:rPr lang="en-US" sz="3100" b="1" i="1" dirty="0">
                <a:solidFill>
                  <a:srgbClr val="1155CC"/>
                </a:solidFill>
                <a:latin typeface="Roboto"/>
                <a:ea typeface="Roboto"/>
                <a:cs typeface="Roboto"/>
                <a:sym typeface="Roboto"/>
              </a:rPr>
              <a:t>all of us have blind spots </a:t>
            </a:r>
            <a:r>
              <a:rPr lang="en-US" sz="3100" i="1" dirty="0">
                <a:solidFill>
                  <a:srgbClr val="1155CC"/>
                </a:solidFill>
                <a:latin typeface="Roboto"/>
                <a:ea typeface="Roboto"/>
                <a:cs typeface="Roboto"/>
                <a:sym typeface="Roboto"/>
              </a:rPr>
              <a:t>and none of us are not worth talking to.</a:t>
            </a:r>
            <a:endParaRPr sz="3100" i="1" dirty="0">
              <a:solidFill>
                <a:srgbClr val="1155CC"/>
              </a:solidFill>
              <a:latin typeface="Roboto"/>
              <a:ea typeface="Roboto"/>
              <a:cs typeface="Roboto"/>
              <a:sym typeface="Roboto"/>
            </a:endParaRPr>
          </a:p>
          <a:p>
            <a:pPr marL="0" lvl="0" indent="0" algn="ctr" rtl="0">
              <a:lnSpc>
                <a:spcPct val="150000"/>
              </a:lnSpc>
              <a:spcBef>
                <a:spcPts val="0"/>
              </a:spcBef>
              <a:spcAft>
                <a:spcPts val="0"/>
              </a:spcAft>
              <a:buNone/>
            </a:pPr>
            <a:r>
              <a:rPr lang="en-US" sz="3100" i="1" dirty="0">
                <a:solidFill>
                  <a:srgbClr val="1155CC"/>
                </a:solidFill>
                <a:latin typeface="Roboto"/>
                <a:ea typeface="Roboto"/>
                <a:cs typeface="Roboto"/>
                <a:sym typeface="Roboto"/>
              </a:rPr>
              <a:t>We seek to </a:t>
            </a:r>
            <a:r>
              <a:rPr lang="en-US" sz="3100" b="1" i="1" dirty="0">
                <a:solidFill>
                  <a:srgbClr val="1155CC"/>
                </a:solidFill>
                <a:latin typeface="Roboto"/>
                <a:ea typeface="Roboto"/>
                <a:cs typeface="Roboto"/>
                <a:sym typeface="Roboto"/>
              </a:rPr>
              <a:t>disagree accurately, </a:t>
            </a:r>
            <a:r>
              <a:rPr lang="en-US" sz="3100" i="1" dirty="0">
                <a:solidFill>
                  <a:srgbClr val="1155CC"/>
                </a:solidFill>
                <a:latin typeface="Roboto"/>
                <a:ea typeface="Roboto"/>
                <a:cs typeface="Roboto"/>
                <a:sym typeface="Roboto"/>
              </a:rPr>
              <a:t>avoiding exaggeration and stereotypes.</a:t>
            </a:r>
            <a:endParaRPr sz="3100" i="1" dirty="0">
              <a:solidFill>
                <a:srgbClr val="1155CC"/>
              </a:solidFill>
              <a:latin typeface="Roboto"/>
              <a:ea typeface="Roboto"/>
              <a:cs typeface="Roboto"/>
              <a:sym typeface="Roboto"/>
            </a:endParaRPr>
          </a:p>
          <a:p>
            <a:pPr marL="0" lvl="0" indent="0" algn="ctr" rtl="0">
              <a:lnSpc>
                <a:spcPct val="150000"/>
              </a:lnSpc>
              <a:spcBef>
                <a:spcPts val="0"/>
              </a:spcBef>
              <a:spcAft>
                <a:spcPts val="0"/>
              </a:spcAft>
              <a:buNone/>
            </a:pPr>
            <a:r>
              <a:rPr lang="en-US" sz="3100" i="1" dirty="0">
                <a:solidFill>
                  <a:srgbClr val="1155CC"/>
                </a:solidFill>
                <a:latin typeface="Roboto"/>
                <a:ea typeface="Roboto"/>
                <a:cs typeface="Roboto"/>
                <a:sym typeface="Roboto"/>
              </a:rPr>
              <a:t>We look for common ground where it exists and, if possible, </a:t>
            </a:r>
            <a:r>
              <a:rPr lang="en-US" sz="3100" b="1" i="1" dirty="0">
                <a:solidFill>
                  <a:srgbClr val="1155CC"/>
                </a:solidFill>
                <a:latin typeface="Roboto"/>
                <a:ea typeface="Roboto"/>
                <a:cs typeface="Roboto"/>
                <a:sym typeface="Roboto"/>
              </a:rPr>
              <a:t>find ways to work together.</a:t>
            </a:r>
            <a:endParaRPr sz="3100" b="1" i="1" dirty="0">
              <a:solidFill>
                <a:srgbClr val="1155CC"/>
              </a:solidFill>
              <a:latin typeface="Roboto"/>
              <a:ea typeface="Roboto"/>
              <a:cs typeface="Roboto"/>
              <a:sym typeface="Roboto"/>
            </a:endParaRPr>
          </a:p>
          <a:p>
            <a:pPr marL="0" lvl="0" indent="0" algn="ctr" rtl="0">
              <a:lnSpc>
                <a:spcPct val="150000"/>
              </a:lnSpc>
              <a:spcBef>
                <a:spcPts val="0"/>
              </a:spcBef>
              <a:spcAft>
                <a:spcPts val="0"/>
              </a:spcAft>
              <a:buNone/>
            </a:pPr>
            <a:r>
              <a:rPr lang="en-US" sz="3100" i="1" dirty="0">
                <a:solidFill>
                  <a:srgbClr val="1155CC"/>
                </a:solidFill>
                <a:latin typeface="Roboto"/>
                <a:ea typeface="Roboto"/>
                <a:cs typeface="Roboto"/>
                <a:sym typeface="Roboto"/>
              </a:rPr>
              <a:t>We believe that, in disagreements, </a:t>
            </a:r>
            <a:r>
              <a:rPr lang="en-US" sz="3100" b="1" i="1" dirty="0">
                <a:solidFill>
                  <a:srgbClr val="1155CC"/>
                </a:solidFill>
                <a:latin typeface="Roboto"/>
                <a:ea typeface="Roboto"/>
                <a:cs typeface="Roboto"/>
                <a:sym typeface="Roboto"/>
              </a:rPr>
              <a:t>both sides share and learn.</a:t>
            </a:r>
            <a:endParaRPr sz="3100" b="1" i="1" dirty="0">
              <a:solidFill>
                <a:srgbClr val="1155CC"/>
              </a:solidFill>
              <a:latin typeface="Roboto"/>
              <a:ea typeface="Roboto"/>
              <a:cs typeface="Roboto"/>
              <a:sym typeface="Roboto"/>
            </a:endParaRPr>
          </a:p>
          <a:p>
            <a:pPr marL="0" lvl="0" indent="0" algn="ctr" rtl="0">
              <a:lnSpc>
                <a:spcPct val="150000"/>
              </a:lnSpc>
              <a:spcBef>
                <a:spcPts val="0"/>
              </a:spcBef>
              <a:spcAft>
                <a:spcPts val="0"/>
              </a:spcAft>
              <a:buNone/>
            </a:pPr>
            <a:r>
              <a:rPr lang="en-US" sz="3100" i="1" dirty="0">
                <a:solidFill>
                  <a:srgbClr val="1155CC"/>
                </a:solidFill>
                <a:latin typeface="Roboto"/>
                <a:ea typeface="Roboto"/>
                <a:cs typeface="Roboto"/>
                <a:sym typeface="Roboto"/>
              </a:rPr>
              <a:t>In Braver Angels, </a:t>
            </a:r>
            <a:r>
              <a:rPr lang="en-US" sz="3100" b="1" i="1" dirty="0">
                <a:solidFill>
                  <a:srgbClr val="1155CC"/>
                </a:solidFill>
                <a:latin typeface="Roboto"/>
                <a:ea typeface="Roboto"/>
                <a:cs typeface="Roboto"/>
                <a:sym typeface="Roboto"/>
              </a:rPr>
              <a:t>neither side is teaching the other</a:t>
            </a:r>
            <a:r>
              <a:rPr lang="en-US" sz="3100" i="1" dirty="0">
                <a:solidFill>
                  <a:srgbClr val="1155CC"/>
                </a:solidFill>
                <a:latin typeface="Roboto"/>
                <a:ea typeface="Roboto"/>
                <a:cs typeface="Roboto"/>
                <a:sym typeface="Roboto"/>
              </a:rPr>
              <a:t> or giving feedback on how to think </a:t>
            </a:r>
            <a:endParaRPr sz="3100" i="1" dirty="0">
              <a:solidFill>
                <a:srgbClr val="1155CC"/>
              </a:solidFill>
              <a:latin typeface="Roboto"/>
              <a:ea typeface="Roboto"/>
              <a:cs typeface="Roboto"/>
              <a:sym typeface="Roboto"/>
            </a:endParaRPr>
          </a:p>
          <a:p>
            <a:pPr marL="0" lvl="0" indent="0" algn="ctr" rtl="0">
              <a:lnSpc>
                <a:spcPct val="150000"/>
              </a:lnSpc>
              <a:spcBef>
                <a:spcPts val="0"/>
              </a:spcBef>
              <a:spcAft>
                <a:spcPts val="0"/>
              </a:spcAft>
              <a:buNone/>
            </a:pPr>
            <a:r>
              <a:rPr lang="en-US" sz="3100" i="1" dirty="0">
                <a:solidFill>
                  <a:srgbClr val="1155CC"/>
                </a:solidFill>
                <a:latin typeface="Roboto"/>
                <a:ea typeface="Roboto"/>
                <a:cs typeface="Roboto"/>
                <a:sym typeface="Roboto"/>
              </a:rPr>
              <a:t>or say things differently</a:t>
            </a:r>
            <a:r>
              <a:rPr lang="en-US" sz="2700" i="1" dirty="0">
                <a:solidFill>
                  <a:srgbClr val="1155CC"/>
                </a:solidFill>
                <a:latin typeface="Roboto"/>
                <a:ea typeface="Roboto"/>
                <a:cs typeface="Roboto"/>
                <a:sym typeface="Roboto"/>
              </a:rPr>
              <a:t>.</a:t>
            </a:r>
            <a:endParaRPr sz="2700" i="1" dirty="0">
              <a:solidFill>
                <a:srgbClr val="1155CC"/>
              </a:solidFill>
              <a:latin typeface="Roboto"/>
              <a:ea typeface="Roboto"/>
              <a:cs typeface="Roboto"/>
              <a:sym typeface="Roboto"/>
            </a:endParaRPr>
          </a:p>
        </p:txBody>
      </p:sp>
    </p:spTree>
    <p:extLst>
      <p:ext uri="{BB962C8B-B14F-4D97-AF65-F5344CB8AC3E}">
        <p14:creationId xmlns:p14="http://schemas.microsoft.com/office/powerpoint/2010/main" val="2037490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p:nvPr/>
        </p:nvSpPr>
        <p:spPr>
          <a:xfrm>
            <a:off x="9339423" y="6816323"/>
            <a:ext cx="7387500" cy="277200"/>
          </a:xfrm>
          <a:prstGeom prst="rect">
            <a:avLst/>
          </a:prstGeom>
          <a:noFill/>
          <a:ln>
            <a:noFill/>
          </a:ln>
        </p:spPr>
        <p:txBody>
          <a:bodyPr spcFirstLastPara="1" wrap="square" lIns="0" tIns="0" rIns="0" bIns="0" anchor="t" anchorCtr="0">
            <a:spAutoFit/>
          </a:bodyPr>
          <a:lstStyle/>
          <a:p>
            <a:pPr marL="0" marR="0" lvl="0" indent="0" algn="l" rtl="0">
              <a:lnSpc>
                <a:spcPct val="163277"/>
              </a:lnSpc>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17"/>
          <p:cNvSpPr txBox="1"/>
          <p:nvPr/>
        </p:nvSpPr>
        <p:spPr>
          <a:xfrm>
            <a:off x="0" y="296175"/>
            <a:ext cx="18288000" cy="1384964"/>
          </a:xfrm>
          <a:prstGeom prst="rect">
            <a:avLst/>
          </a:prstGeom>
          <a:gradFill>
            <a:gsLst>
              <a:gs pos="0">
                <a:srgbClr val="D4E5F5"/>
              </a:gs>
              <a:gs pos="100000">
                <a:srgbClr val="70A4D5"/>
              </a:gs>
            </a:gsLst>
            <a:lin ang="5400012" scaled="0"/>
          </a:gradFill>
          <a:ln w="9525" cap="flat" cmpd="sng">
            <a:solidFill>
              <a:srgbClr val="002364"/>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9982"/>
              </a:lnSpc>
              <a:spcBef>
                <a:spcPts val="0"/>
              </a:spcBef>
              <a:spcAft>
                <a:spcPts val="0"/>
              </a:spcAft>
              <a:buNone/>
            </a:pPr>
            <a:r>
              <a:rPr lang="en-US" sz="6500" b="1" dirty="0">
                <a:solidFill>
                  <a:srgbClr val="1D3A97"/>
                </a:solidFill>
                <a:latin typeface="Libre Franklin"/>
                <a:ea typeface="Libre Franklin"/>
                <a:cs typeface="Libre Franklin"/>
                <a:sym typeface="Libre Franklin"/>
              </a:rPr>
              <a:t>To Meet The Challenge of Polarization</a:t>
            </a:r>
            <a:endParaRPr sz="6500" b="1" dirty="0">
              <a:solidFill>
                <a:srgbClr val="1D3A97"/>
              </a:solidFill>
              <a:latin typeface="Libre Franklin"/>
              <a:ea typeface="Libre Franklin"/>
              <a:cs typeface="Libre Franklin"/>
              <a:sym typeface="Libre Franklin"/>
            </a:endParaRPr>
          </a:p>
        </p:txBody>
      </p:sp>
      <p:pic>
        <p:nvPicPr>
          <p:cNvPr id="101" name="Google Shape;101;p17" descr="Logo&#10;&#10;Description automatically generated"/>
          <p:cNvPicPr preferRelativeResize="0"/>
          <p:nvPr/>
        </p:nvPicPr>
        <p:blipFill rotWithShape="1">
          <a:blip r:embed="rId3">
            <a:alphaModFix/>
          </a:blip>
          <a:srcRect/>
          <a:stretch/>
        </p:blipFill>
        <p:spPr>
          <a:xfrm>
            <a:off x="16881799" y="8937392"/>
            <a:ext cx="1129750" cy="1133359"/>
          </a:xfrm>
          <a:prstGeom prst="rect">
            <a:avLst/>
          </a:prstGeom>
          <a:noFill/>
          <a:ln>
            <a:noFill/>
          </a:ln>
        </p:spPr>
      </p:pic>
      <p:sp>
        <p:nvSpPr>
          <p:cNvPr id="102" name="Google Shape;102;p17"/>
          <p:cNvSpPr txBox="1"/>
          <p:nvPr/>
        </p:nvSpPr>
        <p:spPr>
          <a:xfrm>
            <a:off x="750300" y="1937375"/>
            <a:ext cx="16723800" cy="655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b="1" dirty="0">
              <a:solidFill>
                <a:srgbClr val="1155CC"/>
              </a:solidFill>
              <a:latin typeface="Roboto"/>
              <a:ea typeface="Roboto"/>
              <a:cs typeface="Roboto"/>
              <a:sym typeface="Roboto"/>
            </a:endParaRPr>
          </a:p>
          <a:p>
            <a:pPr marL="0" lvl="0" indent="0" algn="l" rtl="0">
              <a:spcBef>
                <a:spcPts val="0"/>
              </a:spcBef>
              <a:spcAft>
                <a:spcPts val="0"/>
              </a:spcAft>
              <a:buNone/>
            </a:pPr>
            <a:endParaRPr sz="3000" b="1" dirty="0">
              <a:solidFill>
                <a:srgbClr val="1155CC"/>
              </a:solidFill>
              <a:latin typeface="Roboto"/>
              <a:ea typeface="Roboto"/>
              <a:cs typeface="Roboto"/>
              <a:sym typeface="Roboto"/>
            </a:endParaRPr>
          </a:p>
          <a:p>
            <a:pPr marL="0" lvl="0" indent="0" algn="l" rtl="0">
              <a:spcBef>
                <a:spcPts val="0"/>
              </a:spcBef>
              <a:spcAft>
                <a:spcPts val="0"/>
              </a:spcAft>
              <a:buNone/>
            </a:pPr>
            <a:r>
              <a:rPr lang="en-US" sz="4800" b="1" dirty="0">
                <a:solidFill>
                  <a:srgbClr val="1155CC"/>
                </a:solidFill>
                <a:latin typeface="Roboto"/>
                <a:ea typeface="Roboto"/>
                <a:cs typeface="Roboto"/>
                <a:sym typeface="Roboto"/>
              </a:rPr>
              <a:t>Social or “affective” polarization characterized by:</a:t>
            </a:r>
            <a:endParaRPr sz="4800" b="1" dirty="0">
              <a:solidFill>
                <a:srgbClr val="1155CC"/>
              </a:solidFill>
              <a:latin typeface="Roboto"/>
              <a:ea typeface="Roboto"/>
              <a:cs typeface="Roboto"/>
              <a:sym typeface="Roboto"/>
            </a:endParaRPr>
          </a:p>
          <a:p>
            <a:pPr marL="0" lvl="0" indent="0" algn="l" rtl="0">
              <a:spcBef>
                <a:spcPts val="0"/>
              </a:spcBef>
              <a:spcAft>
                <a:spcPts val="0"/>
              </a:spcAft>
              <a:buNone/>
            </a:pPr>
            <a:endParaRPr sz="3600" b="1" dirty="0">
              <a:solidFill>
                <a:srgbClr val="1155CC"/>
              </a:solidFill>
              <a:latin typeface="Roboto"/>
              <a:ea typeface="Roboto"/>
              <a:cs typeface="Roboto"/>
              <a:sym typeface="Roboto"/>
            </a:endParaRPr>
          </a:p>
          <a:p>
            <a:pPr marL="0" lvl="0" indent="0" algn="l" rtl="0">
              <a:lnSpc>
                <a:spcPct val="115000"/>
              </a:lnSpc>
              <a:spcBef>
                <a:spcPts val="0"/>
              </a:spcBef>
              <a:spcAft>
                <a:spcPts val="0"/>
              </a:spcAft>
              <a:buNone/>
            </a:pPr>
            <a:r>
              <a:rPr lang="en-US" sz="2800" b="1" dirty="0">
                <a:solidFill>
                  <a:srgbClr val="1155CC"/>
                </a:solidFill>
                <a:latin typeface="Roboto"/>
                <a:ea typeface="Roboto"/>
                <a:cs typeface="Roboto"/>
                <a:sym typeface="Roboto"/>
              </a:rPr>
              <a:t>	</a:t>
            </a:r>
            <a:r>
              <a:rPr lang="en-US" sz="3600" i="1" dirty="0">
                <a:solidFill>
                  <a:srgbClr val="116ED5"/>
                </a:solidFill>
                <a:latin typeface="Roboto"/>
                <a:ea typeface="Roboto"/>
                <a:cs typeface="Roboto"/>
                <a:sym typeface="Roboto"/>
              </a:rPr>
              <a:t>Othering:</a:t>
            </a:r>
            <a:r>
              <a:rPr lang="en-US" sz="3600" dirty="0">
                <a:solidFill>
                  <a:srgbClr val="116ED5"/>
                </a:solidFill>
                <a:latin typeface="Roboto"/>
                <a:ea typeface="Roboto"/>
                <a:cs typeface="Roboto"/>
                <a:sym typeface="Roboto"/>
              </a:rPr>
              <a:t> 	Seeing people who differ politically as essentially </a:t>
            </a:r>
            <a:r>
              <a:rPr lang="en-US" sz="3600" i="1" dirty="0">
                <a:solidFill>
                  <a:srgbClr val="116ED5"/>
                </a:solidFill>
                <a:latin typeface="Roboto"/>
                <a:ea typeface="Roboto"/>
                <a:cs typeface="Roboto"/>
                <a:sym typeface="Roboto"/>
              </a:rPr>
              <a:t>different</a:t>
            </a:r>
            <a:r>
              <a:rPr lang="en-US" sz="3600" dirty="0">
                <a:solidFill>
                  <a:srgbClr val="116ED5"/>
                </a:solidFill>
                <a:latin typeface="Roboto"/>
                <a:ea typeface="Roboto"/>
                <a:cs typeface="Roboto"/>
                <a:sym typeface="Roboto"/>
              </a:rPr>
              <a:t> or </a:t>
            </a:r>
            <a:r>
              <a:rPr lang="en-US" sz="3600" i="1" dirty="0">
                <a:solidFill>
                  <a:srgbClr val="116ED5"/>
                </a:solidFill>
                <a:latin typeface="Roboto"/>
                <a:ea typeface="Roboto"/>
                <a:cs typeface="Roboto"/>
                <a:sym typeface="Roboto"/>
              </a:rPr>
              <a:t>alien</a:t>
            </a:r>
            <a:endParaRPr sz="3600" i="1" dirty="0">
              <a:solidFill>
                <a:srgbClr val="116ED5"/>
              </a:solidFill>
              <a:latin typeface="Roboto"/>
              <a:ea typeface="Roboto"/>
              <a:cs typeface="Roboto"/>
              <a:sym typeface="Roboto"/>
            </a:endParaRPr>
          </a:p>
          <a:p>
            <a:pPr marL="0" lvl="0" indent="0" algn="l" rtl="0">
              <a:lnSpc>
                <a:spcPct val="115000"/>
              </a:lnSpc>
              <a:spcBef>
                <a:spcPts val="0"/>
              </a:spcBef>
              <a:spcAft>
                <a:spcPts val="0"/>
              </a:spcAft>
              <a:buNone/>
            </a:pPr>
            <a:r>
              <a:rPr lang="en-US" sz="3600" dirty="0">
                <a:solidFill>
                  <a:srgbClr val="116ED5"/>
                </a:solidFill>
                <a:latin typeface="Roboto"/>
                <a:ea typeface="Roboto"/>
                <a:cs typeface="Roboto"/>
                <a:sym typeface="Roboto"/>
              </a:rPr>
              <a:t>	</a:t>
            </a:r>
            <a:r>
              <a:rPr lang="en-US" sz="3600" i="1" dirty="0">
                <a:solidFill>
                  <a:srgbClr val="116ED5"/>
                </a:solidFill>
                <a:latin typeface="Roboto"/>
                <a:ea typeface="Roboto"/>
                <a:cs typeface="Roboto"/>
                <a:sym typeface="Roboto"/>
              </a:rPr>
              <a:t>Aversion:</a:t>
            </a:r>
            <a:r>
              <a:rPr lang="en-US" sz="3600" dirty="0">
                <a:solidFill>
                  <a:srgbClr val="116ED5"/>
                </a:solidFill>
                <a:latin typeface="Roboto"/>
                <a:ea typeface="Roboto"/>
                <a:cs typeface="Roboto"/>
                <a:sym typeface="Roboto"/>
              </a:rPr>
              <a:t> 	Holding </a:t>
            </a:r>
            <a:r>
              <a:rPr lang="en-US" sz="3600" i="1" dirty="0">
                <a:solidFill>
                  <a:srgbClr val="116ED5"/>
                </a:solidFill>
                <a:latin typeface="Roboto"/>
                <a:ea typeface="Roboto"/>
                <a:cs typeface="Roboto"/>
                <a:sym typeface="Roboto"/>
              </a:rPr>
              <a:t>dislike</a:t>
            </a:r>
            <a:r>
              <a:rPr lang="en-US" sz="3600" dirty="0">
                <a:solidFill>
                  <a:srgbClr val="116ED5"/>
                </a:solidFill>
                <a:latin typeface="Roboto"/>
                <a:ea typeface="Roboto"/>
                <a:cs typeface="Roboto"/>
                <a:sym typeface="Roboto"/>
              </a:rPr>
              <a:t> and </a:t>
            </a:r>
            <a:r>
              <a:rPr lang="en-US" sz="3600" i="1" dirty="0">
                <a:solidFill>
                  <a:srgbClr val="116ED5"/>
                </a:solidFill>
                <a:latin typeface="Roboto"/>
                <a:ea typeface="Roboto"/>
                <a:cs typeface="Roboto"/>
                <a:sym typeface="Roboto"/>
              </a:rPr>
              <a:t>distrust </a:t>
            </a:r>
            <a:r>
              <a:rPr lang="en-US" sz="3600" dirty="0">
                <a:solidFill>
                  <a:srgbClr val="116ED5"/>
                </a:solidFill>
                <a:latin typeface="Roboto"/>
                <a:ea typeface="Roboto"/>
                <a:cs typeface="Roboto"/>
                <a:sym typeface="Roboto"/>
              </a:rPr>
              <a:t>for them as persons</a:t>
            </a:r>
            <a:endParaRPr sz="3600" dirty="0">
              <a:solidFill>
                <a:srgbClr val="116ED5"/>
              </a:solidFill>
              <a:latin typeface="Roboto"/>
              <a:ea typeface="Roboto"/>
              <a:cs typeface="Roboto"/>
              <a:sym typeface="Roboto"/>
            </a:endParaRPr>
          </a:p>
          <a:p>
            <a:pPr marL="0" lvl="0" indent="0" algn="l" rtl="0">
              <a:lnSpc>
                <a:spcPct val="115000"/>
              </a:lnSpc>
              <a:spcBef>
                <a:spcPts val="0"/>
              </a:spcBef>
              <a:spcAft>
                <a:spcPts val="0"/>
              </a:spcAft>
              <a:buNone/>
            </a:pPr>
            <a:r>
              <a:rPr lang="en-US" sz="3600" dirty="0">
                <a:solidFill>
                  <a:srgbClr val="116ED5"/>
                </a:solidFill>
                <a:latin typeface="Roboto"/>
                <a:ea typeface="Roboto"/>
                <a:cs typeface="Roboto"/>
                <a:sym typeface="Roboto"/>
              </a:rPr>
              <a:t>	</a:t>
            </a:r>
            <a:r>
              <a:rPr lang="en-US" sz="3600" i="1" dirty="0">
                <a:solidFill>
                  <a:srgbClr val="116ED5"/>
                </a:solidFill>
                <a:latin typeface="Roboto"/>
                <a:ea typeface="Roboto"/>
                <a:cs typeface="Roboto"/>
                <a:sym typeface="Roboto"/>
              </a:rPr>
              <a:t>Moralizing:</a:t>
            </a:r>
            <a:r>
              <a:rPr lang="en-US" sz="3600" dirty="0">
                <a:solidFill>
                  <a:srgbClr val="116ED5"/>
                </a:solidFill>
                <a:latin typeface="Roboto"/>
                <a:ea typeface="Roboto"/>
                <a:cs typeface="Roboto"/>
                <a:sym typeface="Roboto"/>
              </a:rPr>
              <a:t>     </a:t>
            </a:r>
            <a:r>
              <a:rPr lang="en-US" sz="3600" dirty="0">
                <a:solidFill>
                  <a:srgbClr val="1155CC"/>
                </a:solidFill>
                <a:latin typeface="Roboto"/>
                <a:ea typeface="Roboto"/>
                <a:cs typeface="Roboto"/>
                <a:sym typeface="Roboto"/>
              </a:rPr>
              <a:t>Seeing them as </a:t>
            </a:r>
            <a:r>
              <a:rPr lang="en-US" sz="3600" i="1" dirty="0">
                <a:solidFill>
                  <a:srgbClr val="1155CC"/>
                </a:solidFill>
                <a:latin typeface="Roboto"/>
                <a:ea typeface="Roboto"/>
                <a:cs typeface="Roboto"/>
                <a:sym typeface="Roboto"/>
              </a:rPr>
              <a:t>bad people</a:t>
            </a:r>
            <a:endParaRPr sz="3600" i="1" dirty="0">
              <a:solidFill>
                <a:srgbClr val="1155CC"/>
              </a:solidFill>
              <a:latin typeface="Roboto"/>
              <a:ea typeface="Roboto"/>
              <a:cs typeface="Roboto"/>
              <a:sym typeface="Roboto"/>
            </a:endParaRPr>
          </a:p>
          <a:p>
            <a:pPr marL="0" lvl="0" indent="0" algn="l" rtl="0">
              <a:lnSpc>
                <a:spcPct val="115000"/>
              </a:lnSpc>
              <a:spcBef>
                <a:spcPts val="0"/>
              </a:spcBef>
              <a:spcAft>
                <a:spcPts val="0"/>
              </a:spcAft>
              <a:buNone/>
            </a:pPr>
            <a:endParaRPr sz="1200" i="1" dirty="0">
              <a:solidFill>
                <a:srgbClr val="1155CC"/>
              </a:solidFill>
              <a:latin typeface="Roboto"/>
              <a:ea typeface="Roboto"/>
              <a:cs typeface="Roboto"/>
              <a:sym typeface="Roboto"/>
            </a:endParaRPr>
          </a:p>
          <a:p>
            <a:pPr marL="0" lvl="0" indent="0" algn="l" rtl="0">
              <a:spcBef>
                <a:spcPts val="0"/>
              </a:spcBef>
              <a:spcAft>
                <a:spcPts val="0"/>
              </a:spcAft>
              <a:buNone/>
            </a:pPr>
            <a:r>
              <a:rPr lang="en-US" sz="2800" b="1" dirty="0">
                <a:solidFill>
                  <a:srgbClr val="1155CC"/>
                </a:solidFill>
                <a:latin typeface="Roboto"/>
                <a:ea typeface="Roboto"/>
                <a:cs typeface="Roboto"/>
                <a:sym typeface="Roboto"/>
              </a:rPr>
              <a:t>			</a:t>
            </a:r>
            <a:endParaRPr sz="2800" b="1" dirty="0">
              <a:solidFill>
                <a:srgbClr val="1155CC"/>
              </a:solidFill>
              <a:latin typeface="Roboto"/>
              <a:ea typeface="Roboto"/>
              <a:cs typeface="Roboto"/>
              <a:sym typeface="Roboto"/>
            </a:endParaRPr>
          </a:p>
          <a:p>
            <a:pPr marL="0" lvl="0" indent="0" algn="ctr" rtl="0">
              <a:spcBef>
                <a:spcPts val="0"/>
              </a:spcBef>
              <a:spcAft>
                <a:spcPts val="0"/>
              </a:spcAft>
              <a:buNone/>
            </a:pPr>
            <a:r>
              <a:rPr lang="en-US" sz="2600" i="1" dirty="0">
                <a:solidFill>
                  <a:srgbClr val="1155CC"/>
                </a:solidFill>
                <a:latin typeface="Roboto"/>
                <a:ea typeface="Roboto"/>
                <a:cs typeface="Roboto"/>
                <a:sym typeface="Roboto"/>
              </a:rPr>
              <a:t>Ref. Finkel, E.J., et al. (2020), “Political Sectarianism in America.” Science, 370, 533-536</a:t>
            </a:r>
            <a:endParaRPr sz="2600" i="1" dirty="0">
              <a:solidFill>
                <a:srgbClr val="1155CC"/>
              </a:solidFill>
              <a:latin typeface="Roboto"/>
              <a:ea typeface="Roboto"/>
              <a:cs typeface="Roboto"/>
              <a:sym typeface="Roboto"/>
            </a:endParaRPr>
          </a:p>
          <a:p>
            <a:pPr marL="0" lvl="0" indent="0" algn="l" rtl="0">
              <a:lnSpc>
                <a:spcPct val="115000"/>
              </a:lnSpc>
              <a:spcBef>
                <a:spcPts val="0"/>
              </a:spcBef>
              <a:spcAft>
                <a:spcPts val="0"/>
              </a:spcAft>
              <a:buNone/>
            </a:pPr>
            <a:r>
              <a:rPr lang="en-US" sz="2800" dirty="0">
                <a:solidFill>
                  <a:srgbClr val="116ED5"/>
                </a:solidFill>
                <a:latin typeface="Roboto"/>
                <a:ea typeface="Roboto"/>
                <a:cs typeface="Roboto"/>
                <a:sym typeface="Roboto"/>
              </a:rPr>
              <a:t>	</a:t>
            </a:r>
            <a:endParaRPr sz="2800" dirty="0">
              <a:solidFill>
                <a:srgbClr val="116ED5"/>
              </a:solidFill>
              <a:latin typeface="Roboto"/>
              <a:ea typeface="Roboto"/>
              <a:cs typeface="Roboto"/>
              <a:sym typeface="Roboto"/>
            </a:endParaRPr>
          </a:p>
          <a:p>
            <a:pPr marL="0" lvl="0" indent="457200" algn="l" rtl="0">
              <a:lnSpc>
                <a:spcPct val="115000"/>
              </a:lnSpc>
              <a:spcBef>
                <a:spcPts val="0"/>
              </a:spcBef>
              <a:spcAft>
                <a:spcPts val="0"/>
              </a:spcAft>
              <a:buNone/>
            </a:pPr>
            <a:endParaRPr sz="4800" i="1" dirty="0">
              <a:solidFill>
                <a:srgbClr val="116ED5"/>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txBox="1"/>
          <p:nvPr/>
        </p:nvSpPr>
        <p:spPr>
          <a:xfrm>
            <a:off x="9339423" y="6816323"/>
            <a:ext cx="7387500" cy="277200"/>
          </a:xfrm>
          <a:prstGeom prst="rect">
            <a:avLst/>
          </a:prstGeom>
          <a:noFill/>
          <a:ln>
            <a:noFill/>
          </a:ln>
        </p:spPr>
        <p:txBody>
          <a:bodyPr spcFirstLastPara="1" wrap="square" lIns="0" tIns="0" rIns="0" bIns="0" anchor="t" anchorCtr="0">
            <a:spAutoFit/>
          </a:bodyPr>
          <a:lstStyle/>
          <a:p>
            <a:pPr marL="0" marR="0" lvl="0" indent="0" algn="l" rtl="0">
              <a:lnSpc>
                <a:spcPct val="163277"/>
              </a:lnSpc>
              <a:spcBef>
                <a:spcPts val="0"/>
              </a:spcBef>
              <a:spcAft>
                <a:spcPts val="0"/>
              </a:spcAft>
              <a:buNone/>
            </a:pPr>
            <a:endParaRPr sz="1800">
              <a:solidFill>
                <a:schemeClr val="dk1"/>
              </a:solidFill>
              <a:latin typeface="Calibri"/>
              <a:ea typeface="Calibri"/>
              <a:cs typeface="Calibri"/>
              <a:sym typeface="Calibri"/>
            </a:endParaRPr>
          </a:p>
        </p:txBody>
      </p:sp>
      <p:sp>
        <p:nvSpPr>
          <p:cNvPr id="108" name="Google Shape;108;p18"/>
          <p:cNvSpPr txBox="1"/>
          <p:nvPr/>
        </p:nvSpPr>
        <p:spPr>
          <a:xfrm>
            <a:off x="0" y="296175"/>
            <a:ext cx="18288000" cy="1185300"/>
          </a:xfrm>
          <a:prstGeom prst="rect">
            <a:avLst/>
          </a:prstGeom>
          <a:gradFill>
            <a:gsLst>
              <a:gs pos="0">
                <a:srgbClr val="D4E5F5"/>
              </a:gs>
              <a:gs pos="100000">
                <a:srgbClr val="70A4D5"/>
              </a:gs>
            </a:gsLst>
            <a:lin ang="5400012" scaled="0"/>
          </a:gradFill>
          <a:ln w="9525" cap="flat" cmpd="sng">
            <a:solidFill>
              <a:srgbClr val="002364"/>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9982"/>
              </a:lnSpc>
              <a:spcBef>
                <a:spcPts val="0"/>
              </a:spcBef>
              <a:spcAft>
                <a:spcPts val="0"/>
              </a:spcAft>
              <a:buNone/>
            </a:pPr>
            <a:r>
              <a:rPr lang="en-US" sz="6500" b="1">
                <a:solidFill>
                  <a:srgbClr val="1D3A97"/>
                </a:solidFill>
                <a:latin typeface="Libre Franklin"/>
                <a:ea typeface="Libre Franklin"/>
                <a:cs typeface="Libre Franklin"/>
                <a:sym typeface="Libre Franklin"/>
              </a:rPr>
              <a:t>The Challenge of Polarization</a:t>
            </a:r>
            <a:endParaRPr sz="6500" b="1">
              <a:solidFill>
                <a:srgbClr val="1D3A97"/>
              </a:solidFill>
              <a:latin typeface="Libre Franklin"/>
              <a:ea typeface="Libre Franklin"/>
              <a:cs typeface="Libre Franklin"/>
              <a:sym typeface="Libre Franklin"/>
            </a:endParaRPr>
          </a:p>
        </p:txBody>
      </p:sp>
      <p:pic>
        <p:nvPicPr>
          <p:cNvPr id="109" name="Google Shape;109;p18" descr="Logo&#10;&#10;Description automatically generated"/>
          <p:cNvPicPr preferRelativeResize="0"/>
          <p:nvPr/>
        </p:nvPicPr>
        <p:blipFill rotWithShape="1">
          <a:blip r:embed="rId3">
            <a:alphaModFix/>
          </a:blip>
          <a:srcRect/>
          <a:stretch/>
        </p:blipFill>
        <p:spPr>
          <a:xfrm>
            <a:off x="16881799" y="8937392"/>
            <a:ext cx="1129750" cy="1133359"/>
          </a:xfrm>
          <a:prstGeom prst="rect">
            <a:avLst/>
          </a:prstGeom>
          <a:noFill/>
          <a:ln>
            <a:noFill/>
          </a:ln>
        </p:spPr>
      </p:pic>
      <p:sp>
        <p:nvSpPr>
          <p:cNvPr id="110" name="Google Shape;110;p18"/>
          <p:cNvSpPr txBox="1"/>
          <p:nvPr/>
        </p:nvSpPr>
        <p:spPr>
          <a:xfrm>
            <a:off x="750300" y="1937375"/>
            <a:ext cx="4844400" cy="655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a:solidFill>
                  <a:srgbClr val="1155CC"/>
                </a:solidFill>
                <a:latin typeface="Roboto"/>
                <a:ea typeface="Roboto"/>
                <a:cs typeface="Roboto"/>
                <a:sym typeface="Roboto"/>
              </a:rPr>
              <a:t>Example of increase</a:t>
            </a:r>
            <a:endParaRPr sz="4800" b="1">
              <a:solidFill>
                <a:srgbClr val="1155CC"/>
              </a:solidFill>
              <a:latin typeface="Roboto"/>
              <a:ea typeface="Roboto"/>
              <a:cs typeface="Roboto"/>
              <a:sym typeface="Roboto"/>
            </a:endParaRPr>
          </a:p>
          <a:p>
            <a:pPr marL="0" lvl="0" indent="0" algn="l" rtl="0">
              <a:spcBef>
                <a:spcPts val="0"/>
              </a:spcBef>
              <a:spcAft>
                <a:spcPts val="0"/>
              </a:spcAft>
              <a:buNone/>
            </a:pPr>
            <a:endParaRPr sz="3600">
              <a:solidFill>
                <a:srgbClr val="1155CC"/>
              </a:solidFill>
              <a:latin typeface="Roboto"/>
              <a:ea typeface="Roboto"/>
              <a:cs typeface="Roboto"/>
              <a:sym typeface="Roboto"/>
            </a:endParaRPr>
          </a:p>
          <a:p>
            <a:pPr marL="0" lvl="0" indent="0" algn="l" rtl="0">
              <a:spcBef>
                <a:spcPts val="0"/>
              </a:spcBef>
              <a:spcAft>
                <a:spcPts val="0"/>
              </a:spcAft>
              <a:buNone/>
            </a:pPr>
            <a:r>
              <a:rPr lang="en-US" sz="3600">
                <a:solidFill>
                  <a:srgbClr val="1155CC"/>
                </a:solidFill>
                <a:latin typeface="Roboto"/>
                <a:ea typeface="Roboto"/>
                <a:cs typeface="Roboto"/>
                <a:sym typeface="Roboto"/>
              </a:rPr>
              <a:t>In 1960, only 5% of Americans were uncomfortable with an “inter-party marriage.” </a:t>
            </a:r>
            <a:endParaRPr sz="3600">
              <a:solidFill>
                <a:srgbClr val="1155CC"/>
              </a:solidFill>
              <a:latin typeface="Roboto"/>
              <a:ea typeface="Roboto"/>
              <a:cs typeface="Roboto"/>
              <a:sym typeface="Roboto"/>
            </a:endParaRPr>
          </a:p>
          <a:p>
            <a:pPr marL="0" lvl="0" indent="0" algn="l" rtl="0">
              <a:spcBef>
                <a:spcPts val="0"/>
              </a:spcBef>
              <a:spcAft>
                <a:spcPts val="0"/>
              </a:spcAft>
              <a:buNone/>
            </a:pPr>
            <a:r>
              <a:rPr lang="en-US" sz="3600">
                <a:solidFill>
                  <a:srgbClr val="1155CC"/>
                </a:solidFill>
                <a:latin typeface="Roboto"/>
                <a:ea typeface="Roboto"/>
                <a:cs typeface="Roboto"/>
                <a:sym typeface="Roboto"/>
              </a:rPr>
              <a:t>Now about 40% of Americans would </a:t>
            </a:r>
            <a:endParaRPr sz="3600">
              <a:solidFill>
                <a:srgbClr val="1155CC"/>
              </a:solidFill>
              <a:latin typeface="Roboto"/>
              <a:ea typeface="Roboto"/>
              <a:cs typeface="Roboto"/>
              <a:sym typeface="Roboto"/>
            </a:endParaRPr>
          </a:p>
          <a:p>
            <a:pPr marL="0" lvl="0" indent="0" algn="l" rtl="0">
              <a:spcBef>
                <a:spcPts val="0"/>
              </a:spcBef>
              <a:spcAft>
                <a:spcPts val="0"/>
              </a:spcAft>
              <a:buNone/>
            </a:pPr>
            <a:r>
              <a:rPr lang="en-US" sz="3600">
                <a:solidFill>
                  <a:srgbClr val="1155CC"/>
                </a:solidFill>
                <a:latin typeface="Roboto"/>
                <a:ea typeface="Roboto"/>
                <a:cs typeface="Roboto"/>
                <a:sym typeface="Roboto"/>
              </a:rPr>
              <a:t>be unhappy with this.</a:t>
            </a:r>
            <a:endParaRPr sz="3600">
              <a:solidFill>
                <a:srgbClr val="1155CC"/>
              </a:solidFill>
              <a:latin typeface="Roboto"/>
              <a:ea typeface="Roboto"/>
              <a:cs typeface="Roboto"/>
              <a:sym typeface="Roboto"/>
            </a:endParaRPr>
          </a:p>
        </p:txBody>
      </p:sp>
      <p:pic>
        <p:nvPicPr>
          <p:cNvPr id="111" name="Google Shape;111;p18"/>
          <p:cNvPicPr preferRelativeResize="0"/>
          <p:nvPr/>
        </p:nvPicPr>
        <p:blipFill rotWithShape="1">
          <a:blip r:embed="rId4">
            <a:alphaModFix/>
          </a:blip>
          <a:srcRect t="20242"/>
          <a:stretch/>
        </p:blipFill>
        <p:spPr>
          <a:xfrm>
            <a:off x="5970400" y="1327437"/>
            <a:ext cx="11244049" cy="7389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p:nvPr/>
        </p:nvSpPr>
        <p:spPr>
          <a:xfrm>
            <a:off x="9339423" y="6816323"/>
            <a:ext cx="7387500" cy="277200"/>
          </a:xfrm>
          <a:prstGeom prst="rect">
            <a:avLst/>
          </a:prstGeom>
          <a:noFill/>
          <a:ln>
            <a:noFill/>
          </a:ln>
        </p:spPr>
        <p:txBody>
          <a:bodyPr spcFirstLastPara="1" wrap="square" lIns="0" tIns="0" rIns="0" bIns="0" anchor="t" anchorCtr="0">
            <a:spAutoFit/>
          </a:bodyPr>
          <a:lstStyle/>
          <a:p>
            <a:pPr marL="0" marR="0" lvl="0" indent="0" algn="l" rtl="0">
              <a:lnSpc>
                <a:spcPct val="163277"/>
              </a:lnSpc>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19"/>
          <p:cNvSpPr txBox="1"/>
          <p:nvPr/>
        </p:nvSpPr>
        <p:spPr>
          <a:xfrm>
            <a:off x="0" y="296175"/>
            <a:ext cx="18288000" cy="1185300"/>
          </a:xfrm>
          <a:prstGeom prst="rect">
            <a:avLst/>
          </a:prstGeom>
          <a:gradFill>
            <a:gsLst>
              <a:gs pos="0">
                <a:srgbClr val="D4E5F5"/>
              </a:gs>
              <a:gs pos="100000">
                <a:srgbClr val="70A4D5"/>
              </a:gs>
            </a:gsLst>
            <a:lin ang="5400012" scaled="0"/>
          </a:gradFill>
          <a:ln w="9525" cap="flat" cmpd="sng">
            <a:solidFill>
              <a:srgbClr val="002364"/>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9982"/>
              </a:lnSpc>
              <a:spcBef>
                <a:spcPts val="0"/>
              </a:spcBef>
              <a:spcAft>
                <a:spcPts val="0"/>
              </a:spcAft>
              <a:buNone/>
            </a:pPr>
            <a:r>
              <a:rPr lang="en-US" sz="6500" b="1">
                <a:solidFill>
                  <a:srgbClr val="1D3A97"/>
                </a:solidFill>
                <a:latin typeface="Libre Franklin"/>
                <a:ea typeface="Libre Franklin"/>
                <a:cs typeface="Libre Franklin"/>
                <a:sym typeface="Libre Franklin"/>
              </a:rPr>
              <a:t>The Challenge of Polarization</a:t>
            </a:r>
            <a:endParaRPr sz="6500" b="1">
              <a:solidFill>
                <a:srgbClr val="1D3A97"/>
              </a:solidFill>
              <a:latin typeface="Libre Franklin"/>
              <a:ea typeface="Libre Franklin"/>
              <a:cs typeface="Libre Franklin"/>
              <a:sym typeface="Libre Franklin"/>
            </a:endParaRPr>
          </a:p>
        </p:txBody>
      </p:sp>
      <p:pic>
        <p:nvPicPr>
          <p:cNvPr id="118" name="Google Shape;118;p19" descr="Logo&#10;&#10;Description automatically generated"/>
          <p:cNvPicPr preferRelativeResize="0"/>
          <p:nvPr/>
        </p:nvPicPr>
        <p:blipFill rotWithShape="1">
          <a:blip r:embed="rId3">
            <a:alphaModFix/>
          </a:blip>
          <a:srcRect/>
          <a:stretch/>
        </p:blipFill>
        <p:spPr>
          <a:xfrm>
            <a:off x="16881799" y="8937392"/>
            <a:ext cx="1129750" cy="1133359"/>
          </a:xfrm>
          <a:prstGeom prst="rect">
            <a:avLst/>
          </a:prstGeom>
          <a:noFill/>
          <a:ln>
            <a:noFill/>
          </a:ln>
        </p:spPr>
      </p:pic>
      <p:sp>
        <p:nvSpPr>
          <p:cNvPr id="119" name="Google Shape;119;p19"/>
          <p:cNvSpPr txBox="1"/>
          <p:nvPr/>
        </p:nvSpPr>
        <p:spPr>
          <a:xfrm>
            <a:off x="750300" y="1937375"/>
            <a:ext cx="16723800" cy="655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b="1" dirty="0">
              <a:solidFill>
                <a:srgbClr val="1155CC"/>
              </a:solidFill>
              <a:latin typeface="Roboto"/>
              <a:ea typeface="Roboto"/>
              <a:cs typeface="Roboto"/>
              <a:sym typeface="Roboto"/>
            </a:endParaRPr>
          </a:p>
          <a:p>
            <a:pPr marL="0" lvl="0" indent="0" algn="l" rtl="0">
              <a:spcBef>
                <a:spcPts val="0"/>
              </a:spcBef>
              <a:spcAft>
                <a:spcPts val="0"/>
              </a:spcAft>
              <a:buNone/>
            </a:pPr>
            <a:endParaRPr sz="3000" b="1" dirty="0">
              <a:solidFill>
                <a:srgbClr val="1155CC"/>
              </a:solidFill>
              <a:latin typeface="Roboto"/>
              <a:ea typeface="Roboto"/>
              <a:cs typeface="Roboto"/>
              <a:sym typeface="Roboto"/>
            </a:endParaRPr>
          </a:p>
          <a:p>
            <a:pPr marL="0" lvl="0" indent="0" algn="l" rtl="0">
              <a:spcBef>
                <a:spcPts val="0"/>
              </a:spcBef>
              <a:spcAft>
                <a:spcPts val="0"/>
              </a:spcAft>
              <a:buNone/>
            </a:pPr>
            <a:r>
              <a:rPr lang="en-US" sz="4800" b="1" dirty="0">
                <a:solidFill>
                  <a:srgbClr val="1155CC"/>
                </a:solidFill>
                <a:latin typeface="Roboto"/>
                <a:ea typeface="Roboto"/>
                <a:cs typeface="Roboto"/>
                <a:sym typeface="Roboto"/>
              </a:rPr>
              <a:t>Polarization has now entered nearly every sector of life</a:t>
            </a:r>
            <a:endParaRPr sz="4800" b="1" dirty="0">
              <a:solidFill>
                <a:srgbClr val="1155CC"/>
              </a:solidFill>
              <a:latin typeface="Roboto"/>
              <a:ea typeface="Roboto"/>
              <a:cs typeface="Roboto"/>
              <a:sym typeface="Roboto"/>
            </a:endParaRPr>
          </a:p>
          <a:p>
            <a:pPr marL="2286000" lvl="0" indent="0" algn="l" rtl="0">
              <a:spcBef>
                <a:spcPts val="0"/>
              </a:spcBef>
              <a:spcAft>
                <a:spcPts val="0"/>
              </a:spcAft>
              <a:buNone/>
            </a:pPr>
            <a:endParaRPr sz="3000" b="1" dirty="0">
              <a:solidFill>
                <a:srgbClr val="1155CC"/>
              </a:solidFill>
              <a:latin typeface="Roboto"/>
              <a:ea typeface="Roboto"/>
              <a:cs typeface="Roboto"/>
              <a:sym typeface="Roboto"/>
            </a:endParaRPr>
          </a:p>
          <a:p>
            <a:pPr marL="2286000" lvl="3" indent="-457200" algn="l" rtl="0">
              <a:spcBef>
                <a:spcPts val="0"/>
              </a:spcBef>
              <a:spcAft>
                <a:spcPts val="0"/>
              </a:spcAft>
              <a:buClr>
                <a:srgbClr val="1155CC"/>
              </a:buClr>
              <a:buSzPts val="3600"/>
              <a:buFont typeface="Roboto"/>
              <a:buChar char="●"/>
            </a:pPr>
            <a:r>
              <a:rPr lang="en-US" sz="3600" dirty="0">
                <a:solidFill>
                  <a:srgbClr val="1155CC"/>
                </a:solidFill>
                <a:latin typeface="Roboto"/>
                <a:ea typeface="Roboto"/>
                <a:cs typeface="Roboto"/>
                <a:sym typeface="Roboto"/>
              </a:rPr>
              <a:t>Family</a:t>
            </a:r>
            <a:endParaRPr sz="3600" dirty="0">
              <a:solidFill>
                <a:srgbClr val="1155CC"/>
              </a:solidFill>
              <a:latin typeface="Roboto"/>
              <a:ea typeface="Roboto"/>
              <a:cs typeface="Roboto"/>
              <a:sym typeface="Roboto"/>
            </a:endParaRPr>
          </a:p>
          <a:p>
            <a:pPr marL="2286000" lvl="3" indent="-457200" algn="l" rtl="0">
              <a:spcBef>
                <a:spcPts val="0"/>
              </a:spcBef>
              <a:spcAft>
                <a:spcPts val="0"/>
              </a:spcAft>
              <a:buClr>
                <a:srgbClr val="1155CC"/>
              </a:buClr>
              <a:buSzPts val="3600"/>
              <a:buFont typeface="Roboto"/>
              <a:buChar char="●"/>
            </a:pPr>
            <a:r>
              <a:rPr lang="en-US" sz="3600" dirty="0">
                <a:solidFill>
                  <a:srgbClr val="1155CC"/>
                </a:solidFill>
                <a:latin typeface="Roboto"/>
                <a:ea typeface="Roboto"/>
                <a:cs typeface="Roboto"/>
                <a:sym typeface="Roboto"/>
              </a:rPr>
              <a:t>Work</a:t>
            </a:r>
          </a:p>
          <a:p>
            <a:pPr marL="2286000" lvl="3" indent="-457200" algn="l" rtl="0">
              <a:spcBef>
                <a:spcPts val="0"/>
              </a:spcBef>
              <a:spcAft>
                <a:spcPts val="0"/>
              </a:spcAft>
              <a:buClr>
                <a:srgbClr val="1155CC"/>
              </a:buClr>
              <a:buSzPts val="3600"/>
              <a:buFont typeface="Roboto"/>
              <a:buChar char="●"/>
            </a:pPr>
            <a:r>
              <a:rPr lang="en-US" sz="3600" dirty="0">
                <a:solidFill>
                  <a:srgbClr val="1155CC"/>
                </a:solidFill>
                <a:latin typeface="Roboto"/>
                <a:ea typeface="Roboto"/>
                <a:cs typeface="Roboto"/>
                <a:sym typeface="Roboto"/>
              </a:rPr>
              <a:t>Politics</a:t>
            </a:r>
            <a:endParaRPr sz="3600" dirty="0">
              <a:solidFill>
                <a:srgbClr val="1155CC"/>
              </a:solidFill>
              <a:latin typeface="Roboto"/>
              <a:ea typeface="Roboto"/>
              <a:cs typeface="Roboto"/>
              <a:sym typeface="Roboto"/>
            </a:endParaRPr>
          </a:p>
          <a:p>
            <a:pPr marL="2286000" lvl="3" indent="-457200" algn="l" rtl="0">
              <a:spcBef>
                <a:spcPts val="0"/>
              </a:spcBef>
              <a:spcAft>
                <a:spcPts val="0"/>
              </a:spcAft>
              <a:buClr>
                <a:srgbClr val="1155CC"/>
              </a:buClr>
              <a:buSzPts val="3600"/>
              <a:buFont typeface="Roboto"/>
              <a:buChar char="●"/>
            </a:pPr>
            <a:r>
              <a:rPr lang="en-US" sz="3600" dirty="0">
                <a:solidFill>
                  <a:srgbClr val="1155CC"/>
                </a:solidFill>
                <a:latin typeface="Roboto"/>
                <a:ea typeface="Roboto"/>
                <a:cs typeface="Roboto"/>
                <a:sym typeface="Roboto"/>
              </a:rPr>
              <a:t>Civic organizations</a:t>
            </a:r>
            <a:endParaRPr sz="3600" dirty="0">
              <a:solidFill>
                <a:srgbClr val="1155CC"/>
              </a:solidFill>
              <a:latin typeface="Roboto"/>
              <a:ea typeface="Roboto"/>
              <a:cs typeface="Roboto"/>
              <a:sym typeface="Roboto"/>
            </a:endParaRPr>
          </a:p>
          <a:p>
            <a:pPr marL="2286000" lvl="3" indent="-457200" algn="l" rtl="0">
              <a:spcBef>
                <a:spcPts val="0"/>
              </a:spcBef>
              <a:spcAft>
                <a:spcPts val="0"/>
              </a:spcAft>
              <a:buClr>
                <a:srgbClr val="1155CC"/>
              </a:buClr>
              <a:buSzPts val="3600"/>
              <a:buFont typeface="Roboto"/>
              <a:buChar char="●"/>
            </a:pPr>
            <a:r>
              <a:rPr lang="en-US" sz="3600" dirty="0">
                <a:solidFill>
                  <a:srgbClr val="1155CC"/>
                </a:solidFill>
                <a:latin typeface="Roboto"/>
                <a:ea typeface="Roboto"/>
                <a:cs typeface="Roboto"/>
                <a:sym typeface="Roboto"/>
              </a:rPr>
              <a:t>Religious congregations</a:t>
            </a:r>
            <a:endParaRPr sz="3600" dirty="0">
              <a:solidFill>
                <a:srgbClr val="1155CC"/>
              </a:solidFill>
              <a:latin typeface="Roboto"/>
              <a:ea typeface="Roboto"/>
              <a:cs typeface="Roboto"/>
              <a:sym typeface="Roboto"/>
            </a:endParaRPr>
          </a:p>
          <a:p>
            <a:pPr marL="2286000" lvl="3" indent="-457200" algn="l" rtl="0">
              <a:spcBef>
                <a:spcPts val="0"/>
              </a:spcBef>
              <a:spcAft>
                <a:spcPts val="0"/>
              </a:spcAft>
              <a:buClr>
                <a:srgbClr val="1155CC"/>
              </a:buClr>
              <a:buSzPts val="3600"/>
              <a:buFont typeface="Roboto"/>
              <a:buChar char="●"/>
            </a:pPr>
            <a:r>
              <a:rPr lang="en-US" sz="3600" dirty="0">
                <a:solidFill>
                  <a:srgbClr val="1155CC"/>
                </a:solidFill>
                <a:latin typeface="Roboto"/>
                <a:ea typeface="Roboto"/>
                <a:cs typeface="Roboto"/>
                <a:sym typeface="Roboto"/>
              </a:rPr>
              <a:t>Schools</a:t>
            </a:r>
            <a:endParaRPr sz="3600" dirty="0">
              <a:solidFill>
                <a:srgbClr val="1155CC"/>
              </a:solidFill>
              <a:latin typeface="Roboto"/>
              <a:ea typeface="Roboto"/>
              <a:cs typeface="Roboto"/>
              <a:sym typeface="Roboto"/>
            </a:endParaRPr>
          </a:p>
          <a:p>
            <a:pPr marL="2286000" lvl="3" indent="-457200" algn="l" rtl="0">
              <a:spcBef>
                <a:spcPts val="0"/>
              </a:spcBef>
              <a:spcAft>
                <a:spcPts val="0"/>
              </a:spcAft>
              <a:buClr>
                <a:srgbClr val="1155CC"/>
              </a:buClr>
              <a:buSzPts val="3600"/>
              <a:buFont typeface="Roboto"/>
              <a:buChar char="●"/>
            </a:pPr>
            <a:r>
              <a:rPr lang="en-US" sz="3600" dirty="0">
                <a:solidFill>
                  <a:srgbClr val="1155CC"/>
                </a:solidFill>
                <a:latin typeface="Roboto"/>
                <a:ea typeface="Roboto"/>
                <a:cs typeface="Roboto"/>
                <a:sym typeface="Roboto"/>
              </a:rPr>
              <a:t>Colleges/universities</a:t>
            </a:r>
            <a:endParaRPr sz="3600" dirty="0">
              <a:solidFill>
                <a:srgbClr val="1155CC"/>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p:nvPr/>
        </p:nvSpPr>
        <p:spPr>
          <a:xfrm>
            <a:off x="9339423" y="6816323"/>
            <a:ext cx="7387500" cy="277200"/>
          </a:xfrm>
          <a:prstGeom prst="rect">
            <a:avLst/>
          </a:prstGeom>
          <a:noFill/>
          <a:ln>
            <a:noFill/>
          </a:ln>
        </p:spPr>
        <p:txBody>
          <a:bodyPr spcFirstLastPara="1" wrap="square" lIns="0" tIns="0" rIns="0" bIns="0" anchor="t" anchorCtr="0">
            <a:spAutoFit/>
          </a:bodyPr>
          <a:lstStyle/>
          <a:p>
            <a:pPr marL="0" marR="0" lvl="0" indent="0" algn="l" rtl="0">
              <a:lnSpc>
                <a:spcPct val="163277"/>
              </a:lnSpc>
              <a:spcBef>
                <a:spcPts val="0"/>
              </a:spcBef>
              <a:spcAft>
                <a:spcPts val="0"/>
              </a:spcAft>
              <a:buNone/>
            </a:pPr>
            <a:endParaRPr sz="1800">
              <a:solidFill>
                <a:schemeClr val="dk1"/>
              </a:solidFill>
              <a:latin typeface="Calibri"/>
              <a:ea typeface="Calibri"/>
              <a:cs typeface="Calibri"/>
              <a:sym typeface="Calibri"/>
            </a:endParaRPr>
          </a:p>
        </p:txBody>
      </p:sp>
      <p:sp>
        <p:nvSpPr>
          <p:cNvPr id="149" name="Google Shape;149;p23"/>
          <p:cNvSpPr txBox="1"/>
          <p:nvPr/>
        </p:nvSpPr>
        <p:spPr>
          <a:xfrm>
            <a:off x="1164950" y="552850"/>
            <a:ext cx="14748900" cy="1293000"/>
          </a:xfrm>
          <a:prstGeom prst="rect">
            <a:avLst/>
          </a:prstGeom>
          <a:noFill/>
          <a:ln>
            <a:noFill/>
          </a:ln>
        </p:spPr>
        <p:txBody>
          <a:bodyPr spcFirstLastPara="1" wrap="square" lIns="91425" tIns="91425" rIns="91425" bIns="91425" anchor="t" anchorCtr="0">
            <a:spAutoFit/>
          </a:bodyPr>
          <a:lstStyle/>
          <a:p>
            <a:pPr marL="0" lvl="0" indent="0" algn="l" rtl="0">
              <a:lnSpc>
                <a:spcPct val="119982"/>
              </a:lnSpc>
              <a:spcBef>
                <a:spcPts val="0"/>
              </a:spcBef>
              <a:spcAft>
                <a:spcPts val="0"/>
              </a:spcAft>
              <a:buNone/>
            </a:pPr>
            <a:endParaRPr sz="7200">
              <a:solidFill>
                <a:srgbClr val="ECEDF8"/>
              </a:solidFill>
              <a:latin typeface="Libre Franklin Medium"/>
              <a:ea typeface="Libre Franklin Medium"/>
              <a:cs typeface="Libre Franklin Medium"/>
              <a:sym typeface="Libre Franklin Medium"/>
            </a:endParaRPr>
          </a:p>
        </p:txBody>
      </p:sp>
      <p:pic>
        <p:nvPicPr>
          <p:cNvPr id="150" name="Google Shape;150;p23" descr="Logo&#10;&#10;Description automatically generated"/>
          <p:cNvPicPr preferRelativeResize="0"/>
          <p:nvPr/>
        </p:nvPicPr>
        <p:blipFill rotWithShape="1">
          <a:blip r:embed="rId3">
            <a:alphaModFix/>
          </a:blip>
          <a:srcRect/>
          <a:stretch/>
        </p:blipFill>
        <p:spPr>
          <a:xfrm>
            <a:off x="16881799" y="8937392"/>
            <a:ext cx="1129750" cy="1133359"/>
          </a:xfrm>
          <a:prstGeom prst="rect">
            <a:avLst/>
          </a:prstGeom>
          <a:noFill/>
          <a:ln>
            <a:noFill/>
          </a:ln>
        </p:spPr>
      </p:pic>
      <p:sp>
        <p:nvSpPr>
          <p:cNvPr id="151" name="Google Shape;151;p23"/>
          <p:cNvSpPr txBox="1"/>
          <p:nvPr/>
        </p:nvSpPr>
        <p:spPr>
          <a:xfrm>
            <a:off x="0" y="0"/>
            <a:ext cx="18288000" cy="1698000"/>
          </a:xfrm>
          <a:prstGeom prst="rect">
            <a:avLst/>
          </a:prstGeom>
          <a:gradFill>
            <a:gsLst>
              <a:gs pos="0">
                <a:srgbClr val="D4E5F5"/>
              </a:gs>
              <a:gs pos="100000">
                <a:srgbClr val="70A4D5"/>
              </a:gs>
            </a:gsLst>
            <a:lin ang="5400012" scaled="0"/>
          </a:gradFill>
          <a:ln w="19050" cap="flat" cmpd="thinThick">
            <a:solidFill>
              <a:srgbClr val="1C4587"/>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600" b="1" dirty="0">
              <a:solidFill>
                <a:srgbClr val="116ED5"/>
              </a:solidFill>
              <a:latin typeface="Roboto"/>
              <a:ea typeface="Roboto"/>
              <a:cs typeface="Roboto"/>
              <a:sym typeface="Roboto"/>
            </a:endParaRPr>
          </a:p>
          <a:p>
            <a:pPr marL="0" lvl="0" indent="0" algn="ctr" rtl="0">
              <a:spcBef>
                <a:spcPts val="0"/>
              </a:spcBef>
              <a:spcAft>
                <a:spcPts val="0"/>
              </a:spcAft>
              <a:buNone/>
            </a:pPr>
            <a:endParaRPr sz="600" b="1" dirty="0">
              <a:solidFill>
                <a:srgbClr val="116ED5"/>
              </a:solidFill>
              <a:latin typeface="Roboto"/>
              <a:ea typeface="Roboto"/>
              <a:cs typeface="Roboto"/>
              <a:sym typeface="Roboto"/>
            </a:endParaRPr>
          </a:p>
          <a:p>
            <a:pPr marL="0" lvl="0" indent="0" algn="ctr" rtl="0">
              <a:spcBef>
                <a:spcPts val="0"/>
              </a:spcBef>
              <a:spcAft>
                <a:spcPts val="0"/>
              </a:spcAft>
              <a:buNone/>
            </a:pPr>
            <a:endParaRPr sz="600" b="1" dirty="0">
              <a:solidFill>
                <a:srgbClr val="116ED5"/>
              </a:solidFill>
              <a:latin typeface="Roboto"/>
              <a:ea typeface="Roboto"/>
              <a:cs typeface="Roboto"/>
              <a:sym typeface="Roboto"/>
            </a:endParaRPr>
          </a:p>
          <a:p>
            <a:pPr marL="0" lvl="0" indent="0" algn="ctr" rtl="0">
              <a:spcBef>
                <a:spcPts val="0"/>
              </a:spcBef>
              <a:spcAft>
                <a:spcPts val="0"/>
              </a:spcAft>
              <a:buNone/>
            </a:pPr>
            <a:r>
              <a:rPr lang="en-US" sz="6500" b="1" dirty="0">
                <a:solidFill>
                  <a:srgbClr val="1D3A97"/>
                </a:solidFill>
                <a:latin typeface="Libre Franklin"/>
                <a:ea typeface="Libre Franklin"/>
                <a:cs typeface="Libre Franklin"/>
                <a:sym typeface="Libre Franklin"/>
              </a:rPr>
              <a:t>Six Main Areas of National Programming</a:t>
            </a:r>
            <a:endParaRPr sz="6500" b="1" dirty="0">
              <a:solidFill>
                <a:srgbClr val="1D3A97"/>
              </a:solidFill>
              <a:latin typeface="Libre Franklin"/>
              <a:ea typeface="Libre Franklin"/>
              <a:cs typeface="Libre Franklin"/>
              <a:sym typeface="Libre Franklin"/>
            </a:endParaRPr>
          </a:p>
        </p:txBody>
      </p:sp>
      <p:sp>
        <p:nvSpPr>
          <p:cNvPr id="152" name="Google Shape;152;p23"/>
          <p:cNvSpPr txBox="1"/>
          <p:nvPr/>
        </p:nvSpPr>
        <p:spPr>
          <a:xfrm>
            <a:off x="1698050" y="2455125"/>
            <a:ext cx="15484500" cy="5925600"/>
          </a:xfrm>
          <a:prstGeom prst="rect">
            <a:avLst/>
          </a:prstGeom>
          <a:noFill/>
          <a:ln>
            <a:noFill/>
          </a:ln>
        </p:spPr>
        <p:txBody>
          <a:bodyPr spcFirstLastPara="1" wrap="square" lIns="91425" tIns="91425" rIns="91425" bIns="91425" anchor="t" anchorCtr="0">
            <a:noAutofit/>
          </a:bodyPr>
          <a:lstStyle/>
          <a:p>
            <a:pPr marL="457200" lvl="0" indent="-457200" algn="l" rtl="0">
              <a:lnSpc>
                <a:spcPct val="150000"/>
              </a:lnSpc>
              <a:spcBef>
                <a:spcPts val="0"/>
              </a:spcBef>
              <a:spcAft>
                <a:spcPts val="0"/>
              </a:spcAft>
              <a:buClr>
                <a:srgbClr val="1155CC"/>
              </a:buClr>
              <a:buSzPts val="3600"/>
              <a:buFont typeface="Roboto"/>
              <a:buAutoNum type="arabicPeriod"/>
            </a:pPr>
            <a:r>
              <a:rPr lang="en-US" sz="3600" dirty="0">
                <a:solidFill>
                  <a:srgbClr val="1155CC"/>
                </a:solidFill>
                <a:latin typeface="Roboto"/>
                <a:ea typeface="Roboto"/>
                <a:cs typeface="Roboto"/>
                <a:sym typeface="Roboto"/>
              </a:rPr>
              <a:t>Field Operations and Grassroots Leadership (growing alliances)</a:t>
            </a:r>
          </a:p>
          <a:p>
            <a:pPr marL="457200" indent="-457200">
              <a:lnSpc>
                <a:spcPct val="150000"/>
              </a:lnSpc>
              <a:buClr>
                <a:srgbClr val="1155CC"/>
              </a:buClr>
              <a:buSzPts val="3600"/>
              <a:buFont typeface="Roboto"/>
              <a:buAutoNum type="arabicPeriod"/>
            </a:pPr>
            <a:r>
              <a:rPr lang="en-US" sz="3600" dirty="0">
                <a:solidFill>
                  <a:srgbClr val="1155CC"/>
                </a:solidFill>
                <a:latin typeface="Roboto"/>
                <a:ea typeface="Roboto"/>
                <a:cs typeface="Roboto"/>
                <a:sym typeface="Roboto"/>
              </a:rPr>
              <a:t>Braver Network - brings organizations together to bridge the divide</a:t>
            </a:r>
          </a:p>
          <a:p>
            <a:pPr>
              <a:lnSpc>
                <a:spcPct val="150000"/>
              </a:lnSpc>
              <a:buClr>
                <a:srgbClr val="1155CC"/>
              </a:buClr>
              <a:buSzPts val="3600"/>
            </a:pPr>
            <a:r>
              <a:rPr lang="en-US" sz="3600" dirty="0">
                <a:solidFill>
                  <a:srgbClr val="1155CC"/>
                </a:solidFill>
                <a:latin typeface="Roboto"/>
                <a:ea typeface="Roboto"/>
                <a:cs typeface="Roboto"/>
                <a:sym typeface="Roboto"/>
              </a:rPr>
              <a:t>3. Braver Politics – red/blue and depolarizing workshops at local, state and federal levels of government</a:t>
            </a:r>
          </a:p>
          <a:p>
            <a:pPr lvl="0" algn="l" rtl="0">
              <a:lnSpc>
                <a:spcPct val="150000"/>
              </a:lnSpc>
              <a:spcBef>
                <a:spcPts val="0"/>
              </a:spcBef>
              <a:spcAft>
                <a:spcPts val="0"/>
              </a:spcAft>
              <a:buClr>
                <a:srgbClr val="1155CC"/>
              </a:buClr>
              <a:buSzPts val="3600"/>
            </a:pPr>
            <a:r>
              <a:rPr lang="en-US" sz="3600" dirty="0">
                <a:solidFill>
                  <a:srgbClr val="1155CC"/>
                </a:solidFill>
                <a:latin typeface="Roboto"/>
                <a:ea typeface="Roboto"/>
                <a:cs typeface="Roboto"/>
                <a:sym typeface="Roboto"/>
              </a:rPr>
              <a:t>4.Debates - college, national, and community </a:t>
            </a:r>
            <a:endParaRPr sz="3600" dirty="0">
              <a:solidFill>
                <a:srgbClr val="1155CC"/>
              </a:solidFill>
              <a:latin typeface="Roboto"/>
              <a:ea typeface="Roboto"/>
              <a:cs typeface="Roboto"/>
              <a:sym typeface="Roboto"/>
            </a:endParaRPr>
          </a:p>
          <a:p>
            <a:pPr lvl="0" algn="l" rtl="0">
              <a:lnSpc>
                <a:spcPct val="150000"/>
              </a:lnSpc>
              <a:spcBef>
                <a:spcPts val="0"/>
              </a:spcBef>
              <a:spcAft>
                <a:spcPts val="0"/>
              </a:spcAft>
              <a:buClr>
                <a:srgbClr val="1155CC"/>
              </a:buClr>
              <a:buSzPts val="3600"/>
            </a:pPr>
            <a:r>
              <a:rPr lang="en-US" sz="3600" dirty="0">
                <a:solidFill>
                  <a:srgbClr val="1155CC"/>
                </a:solidFill>
                <a:latin typeface="Roboto"/>
                <a:ea typeface="Roboto"/>
                <a:cs typeface="Roboto"/>
                <a:sym typeface="Roboto"/>
              </a:rPr>
              <a:t>5. Braver Media - podcasts, social media, news outlets</a:t>
            </a:r>
            <a:endParaRPr sz="3600" dirty="0">
              <a:solidFill>
                <a:srgbClr val="1155CC"/>
              </a:solidFill>
              <a:latin typeface="Roboto"/>
              <a:ea typeface="Roboto"/>
              <a:cs typeface="Roboto"/>
              <a:sym typeface="Roboto"/>
            </a:endParaRPr>
          </a:p>
          <a:p>
            <a:pPr lvl="0" algn="l" rtl="0">
              <a:lnSpc>
                <a:spcPct val="150000"/>
              </a:lnSpc>
              <a:spcBef>
                <a:spcPts val="0"/>
              </a:spcBef>
              <a:spcAft>
                <a:spcPts val="0"/>
              </a:spcAft>
              <a:buClr>
                <a:srgbClr val="1155CC"/>
              </a:buClr>
              <a:buSzPts val="3600"/>
            </a:pPr>
            <a:r>
              <a:rPr lang="en-US" sz="3600">
                <a:solidFill>
                  <a:srgbClr val="1155CC"/>
                </a:solidFill>
                <a:latin typeface="Roboto"/>
                <a:ea typeface="Roboto"/>
                <a:cs typeface="Roboto"/>
                <a:sym typeface="Roboto"/>
              </a:rPr>
              <a:t>6. </a:t>
            </a:r>
            <a:r>
              <a:rPr lang="en-US" sz="3600" dirty="0">
                <a:solidFill>
                  <a:srgbClr val="1155CC"/>
                </a:solidFill>
                <a:latin typeface="Roboto"/>
                <a:ea typeface="Roboto"/>
                <a:cs typeface="Roboto"/>
                <a:sym typeface="Roboto"/>
              </a:rPr>
              <a:t>Convention - bringing us all together</a:t>
            </a:r>
            <a:endParaRPr sz="3600" dirty="0">
              <a:solidFill>
                <a:srgbClr val="1155CC"/>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1683</TotalTime>
  <Words>4234</Words>
  <Application>Microsoft Office PowerPoint</Application>
  <PresentationFormat>Custom</PresentationFormat>
  <Paragraphs>415</Paragraphs>
  <Slides>37</Slides>
  <Notes>37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37</vt:i4>
      </vt:variant>
    </vt:vector>
  </HeadingPairs>
  <TitlesOfParts>
    <vt:vector size="50" baseType="lpstr">
      <vt:lpstr>Roboto</vt:lpstr>
      <vt:lpstr>Helvetica</vt:lpstr>
      <vt:lpstr>Libre Franklin SemiBold</vt:lpstr>
      <vt:lpstr>Noto Sans Symbols SemiBold</vt:lpstr>
      <vt:lpstr>Noto Sans Symbols</vt:lpstr>
      <vt:lpstr>Merriweather</vt:lpstr>
      <vt:lpstr>Roboto Medium</vt:lpstr>
      <vt:lpstr>Libre Franklin</vt:lpstr>
      <vt:lpstr>Arial</vt:lpstr>
      <vt:lpstr>Libre Franklin Light</vt:lpstr>
      <vt:lpstr>Calibri</vt:lpstr>
      <vt:lpstr>Libre Franklin Medium</vt:lpstr>
      <vt:lpstr>Paradigm</vt:lpstr>
      <vt:lpstr>PowerPoint Presentation</vt:lpstr>
      <vt:lpstr>PowerPoint Presentation</vt:lpstr>
      <vt:lpstr>PowerPoint Presentation</vt:lpstr>
      <vt:lpstr>Our 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Mission</vt:lpstr>
      <vt:lpstr>PowerPoint Presentation</vt:lpstr>
      <vt:lpstr>Rule</vt:lpstr>
      <vt:lpstr>PowerPoint Presentation</vt:lpstr>
      <vt:lpstr>Pledge</vt:lpstr>
      <vt:lpstr>Core Values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dc:creator>
  <cp:lastModifiedBy>Ross Fairweather</cp:lastModifiedBy>
  <cp:revision>38</cp:revision>
  <dcterms:modified xsi:type="dcterms:W3CDTF">2025-04-27T22:30:01Z</dcterms:modified>
</cp:coreProperties>
</file>